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5.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 id="2147483680" r:id="rId5"/>
    <p:sldMasterId id="2147483747" r:id="rId6"/>
    <p:sldMasterId id="2147483767" r:id="rId7"/>
    <p:sldMasterId id="2147483787" r:id="rId8"/>
    <p:sldMasterId id="2147483810" r:id="rId9"/>
  </p:sldMasterIdLst>
  <p:notesMasterIdLst>
    <p:notesMasterId r:id="rId48"/>
  </p:notesMasterIdLst>
  <p:handoutMasterIdLst>
    <p:handoutMasterId r:id="rId49"/>
  </p:handoutMasterIdLst>
  <p:sldIdLst>
    <p:sldId id="1232" r:id="rId10"/>
    <p:sldId id="2147377033" r:id="rId11"/>
    <p:sldId id="1054" r:id="rId12"/>
    <p:sldId id="2147377011" r:id="rId13"/>
    <p:sldId id="2147377034" r:id="rId14"/>
    <p:sldId id="2147377019" r:id="rId15"/>
    <p:sldId id="2147377012" r:id="rId16"/>
    <p:sldId id="329" r:id="rId17"/>
    <p:sldId id="1274" r:id="rId18"/>
    <p:sldId id="2147377013" r:id="rId19"/>
    <p:sldId id="2147377018" r:id="rId20"/>
    <p:sldId id="1307" r:id="rId21"/>
    <p:sldId id="1184" r:id="rId22"/>
    <p:sldId id="1289" r:id="rId23"/>
    <p:sldId id="1053" r:id="rId24"/>
    <p:sldId id="1214" r:id="rId25"/>
    <p:sldId id="2147377032" r:id="rId26"/>
    <p:sldId id="1209" r:id="rId27"/>
    <p:sldId id="366" r:id="rId28"/>
    <p:sldId id="359" r:id="rId29"/>
    <p:sldId id="1311" r:id="rId30"/>
    <p:sldId id="1788" r:id="rId31"/>
    <p:sldId id="315" r:id="rId32"/>
    <p:sldId id="1045" r:id="rId33"/>
    <p:sldId id="2147377002" r:id="rId34"/>
    <p:sldId id="290" r:id="rId35"/>
    <p:sldId id="1236" r:id="rId36"/>
    <p:sldId id="1062" r:id="rId37"/>
    <p:sldId id="2147377016" r:id="rId38"/>
    <p:sldId id="2147377017" r:id="rId39"/>
    <p:sldId id="1210" r:id="rId40"/>
    <p:sldId id="2147377015" r:id="rId41"/>
    <p:sldId id="1794" r:id="rId42"/>
    <p:sldId id="1796" r:id="rId43"/>
    <p:sldId id="1297" r:id="rId44"/>
    <p:sldId id="1793" r:id="rId45"/>
    <p:sldId id="1160" r:id="rId46"/>
    <p:sldId id="1194" r:id="rId47"/>
  </p:sldIdLst>
  <p:sldSz cx="12192000" cy="6858000"/>
  <p:notesSz cx="6858000" cy="9144000"/>
  <p:custShowLst>
    <p:custShow name="Custom Show 1" id="0">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788E4F7E-4C06-4063-98E7-B3659C0B63E1}">
          <p14:sldIdLst>
            <p14:sldId id="1232"/>
            <p14:sldId id="2147377033"/>
            <p14:sldId id="1054"/>
            <p14:sldId id="2147377011"/>
            <p14:sldId id="2147377034"/>
            <p14:sldId id="2147377019"/>
            <p14:sldId id="2147377012"/>
            <p14:sldId id="329"/>
            <p14:sldId id="1274"/>
            <p14:sldId id="2147377013"/>
            <p14:sldId id="2147377018"/>
            <p14:sldId id="1307"/>
            <p14:sldId id="1184"/>
            <p14:sldId id="1289"/>
            <p14:sldId id="1053"/>
            <p14:sldId id="1214"/>
            <p14:sldId id="2147377032"/>
            <p14:sldId id="1209"/>
            <p14:sldId id="366"/>
            <p14:sldId id="359"/>
            <p14:sldId id="1311"/>
            <p14:sldId id="1788"/>
            <p14:sldId id="315"/>
            <p14:sldId id="1045"/>
            <p14:sldId id="2147377002"/>
            <p14:sldId id="290"/>
            <p14:sldId id="1236"/>
            <p14:sldId id="1062"/>
            <p14:sldId id="2147377016"/>
            <p14:sldId id="2147377017"/>
            <p14:sldId id="1210"/>
            <p14:sldId id="2147377015"/>
            <p14:sldId id="1794"/>
            <p14:sldId id="1796"/>
            <p14:sldId id="1297"/>
            <p14:sldId id="1793"/>
            <p14:sldId id="1160"/>
            <p14:sldId id="119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EBA2"/>
    <a:srgbClr val="F07818"/>
    <a:srgbClr val="FF3300"/>
    <a:srgbClr val="8FB139"/>
    <a:srgbClr val="FDD02B"/>
    <a:srgbClr val="662506"/>
    <a:srgbClr val="B84203"/>
    <a:srgbClr val="FFFFFF"/>
    <a:srgbClr val="FEBB47"/>
    <a:srgbClr val="FFFF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9869BE-BA08-44B1-9C01-0E6F73CBD01A}" v="1" dt="2026-04-06T16:33:31.1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88" autoAdjust="0"/>
  </p:normalViewPr>
  <p:slideViewPr>
    <p:cSldViewPr snapToGrid="0">
      <p:cViewPr varScale="1">
        <p:scale>
          <a:sx n="150" d="100"/>
          <a:sy n="150" d="100"/>
        </p:scale>
        <p:origin x="1428" y="486"/>
      </p:cViewPr>
      <p:guideLst/>
    </p:cSldViewPr>
  </p:slideViewPr>
  <p:outlineViewPr>
    <p:cViewPr>
      <p:scale>
        <a:sx n="33" d="100"/>
        <a:sy n="33" d="100"/>
      </p:scale>
      <p:origin x="0" y="-6018"/>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presProps" Target="pres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idser-sv01\idser\ProductDev\2024\Social%20Media%20Posts\VizOfTheWeek\12_December\TFR%20trends%20of%20Texa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idser-sv01\idser\ProductDev\2026\Social%20Media%20Posts\VizOfTheWeek\02_February\February%2023-%20A%20Decade%20of%20Texas%20Drive\Texas_Commuting%20Time_2014_2024_ACS_1YR.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285024154589372E-2"/>
          <c:y val="3.4502951274275245E-2"/>
          <c:w val="0.73278196203735402"/>
          <c:h val="0.8695474778638993"/>
        </c:manualLayout>
      </c:layout>
      <c:barChart>
        <c:barDir val="col"/>
        <c:grouping val="stacked"/>
        <c:varyColors val="0"/>
        <c:ser>
          <c:idx val="0"/>
          <c:order val="0"/>
          <c:tx>
            <c:strRef>
              <c:f>Sheet1!$B$1</c:f>
              <c:strCache>
                <c:ptCount val="1"/>
                <c:pt idx="0">
                  <c:v>Natural Increase</c:v>
                </c:pt>
              </c:strCache>
            </c:strRef>
          </c:tx>
          <c:spPr>
            <a:solidFill>
              <a:srgbClr val="0066C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2020-2021</c:v>
                </c:pt>
                <c:pt idx="1">
                  <c:v>2021-2022</c:v>
                </c:pt>
                <c:pt idx="2">
                  <c:v>2022-2023</c:v>
                </c:pt>
                <c:pt idx="3">
                  <c:v>2023-2024</c:v>
                </c:pt>
                <c:pt idx="4">
                  <c:v>2024-2025</c:v>
                </c:pt>
              </c:strCache>
            </c:strRef>
          </c:cat>
          <c:val>
            <c:numRef>
              <c:f>Sheet1!$B$2:$B$6</c:f>
              <c:numCache>
                <c:formatCode>General</c:formatCode>
                <c:ptCount val="5"/>
                <c:pt idx="0">
                  <c:v>259</c:v>
                </c:pt>
                <c:pt idx="1">
                  <c:v>337</c:v>
                </c:pt>
                <c:pt idx="2">
                  <c:v>435</c:v>
                </c:pt>
                <c:pt idx="3">
                  <c:v>431</c:v>
                </c:pt>
                <c:pt idx="4">
                  <c:v>432</c:v>
                </c:pt>
              </c:numCache>
            </c:numRef>
          </c:val>
          <c:extLst>
            <c:ext xmlns:c16="http://schemas.microsoft.com/office/drawing/2014/chart" uri="{C3380CC4-5D6E-409C-BE32-E72D297353CC}">
              <c16:uniqueId val="{00000000-36ED-4540-914F-DF9B5819818E}"/>
            </c:ext>
          </c:extLst>
        </c:ser>
        <c:ser>
          <c:idx val="1"/>
          <c:order val="1"/>
          <c:tx>
            <c:strRef>
              <c:f>Sheet1!$C$1</c:f>
              <c:strCache>
                <c:ptCount val="1"/>
                <c:pt idx="0">
                  <c:v>Net Domestic Migration</c:v>
                </c:pt>
              </c:strCache>
            </c:strRef>
          </c:tx>
          <c:spPr>
            <a:solidFill>
              <a:srgbClr val="EC7A0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2020-2021</c:v>
                </c:pt>
                <c:pt idx="1">
                  <c:v>2021-2022</c:v>
                </c:pt>
                <c:pt idx="2">
                  <c:v>2022-2023</c:v>
                </c:pt>
                <c:pt idx="3">
                  <c:v>2023-2024</c:v>
                </c:pt>
                <c:pt idx="4">
                  <c:v>2024-2025</c:v>
                </c:pt>
              </c:strCache>
            </c:strRef>
          </c:cat>
          <c:val>
            <c:numRef>
              <c:f>Sheet1!$C$2:$C$6</c:f>
              <c:numCache>
                <c:formatCode>General</c:formatCode>
                <c:ptCount val="5"/>
                <c:pt idx="0">
                  <c:v>546</c:v>
                </c:pt>
                <c:pt idx="1">
                  <c:v>600</c:v>
                </c:pt>
                <c:pt idx="2">
                  <c:v>517</c:v>
                </c:pt>
                <c:pt idx="3">
                  <c:v>236</c:v>
                </c:pt>
                <c:pt idx="4">
                  <c:v>184</c:v>
                </c:pt>
              </c:numCache>
            </c:numRef>
          </c:val>
          <c:extLst>
            <c:ext xmlns:c16="http://schemas.microsoft.com/office/drawing/2014/chart" uri="{C3380CC4-5D6E-409C-BE32-E72D297353CC}">
              <c16:uniqueId val="{00000001-36ED-4540-914F-DF9B5819818E}"/>
            </c:ext>
          </c:extLst>
        </c:ser>
        <c:ser>
          <c:idx val="2"/>
          <c:order val="2"/>
          <c:tx>
            <c:strRef>
              <c:f>Sheet1!$D$1</c:f>
              <c:strCache>
                <c:ptCount val="1"/>
                <c:pt idx="0">
                  <c:v>Net International Migration</c:v>
                </c:pt>
              </c:strCache>
            </c:strRef>
          </c:tx>
          <c:spPr>
            <a:solidFill>
              <a:srgbClr val="70AE6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2020-2021</c:v>
                </c:pt>
                <c:pt idx="1">
                  <c:v>2021-2022</c:v>
                </c:pt>
                <c:pt idx="2">
                  <c:v>2022-2023</c:v>
                </c:pt>
                <c:pt idx="3">
                  <c:v>2023-2024</c:v>
                </c:pt>
                <c:pt idx="4">
                  <c:v>2024-2025</c:v>
                </c:pt>
              </c:strCache>
            </c:strRef>
          </c:cat>
          <c:val>
            <c:numRef>
              <c:f>Sheet1!$D$2:$D$6</c:f>
              <c:numCache>
                <c:formatCode>General</c:formatCode>
                <c:ptCount val="5"/>
                <c:pt idx="0">
                  <c:v>119</c:v>
                </c:pt>
                <c:pt idx="1">
                  <c:v>543</c:v>
                </c:pt>
                <c:pt idx="2">
                  <c:v>690</c:v>
                </c:pt>
                <c:pt idx="3">
                  <c:v>972</c:v>
                </c:pt>
                <c:pt idx="4">
                  <c:v>459</c:v>
                </c:pt>
              </c:numCache>
            </c:numRef>
          </c:val>
          <c:extLst>
            <c:ext xmlns:c16="http://schemas.microsoft.com/office/drawing/2014/chart" uri="{C3380CC4-5D6E-409C-BE32-E72D297353CC}">
              <c16:uniqueId val="{00000002-36ED-4540-914F-DF9B5819818E}"/>
            </c:ext>
          </c:extLst>
        </c:ser>
        <c:dLbls>
          <c:showLegendKey val="0"/>
          <c:showVal val="0"/>
          <c:showCatName val="0"/>
          <c:showSerName val="0"/>
          <c:showPercent val="0"/>
          <c:showBubbleSize val="0"/>
        </c:dLbls>
        <c:gapWidth val="90"/>
        <c:overlap val="100"/>
        <c:axId val="862439056"/>
        <c:axId val="862437136"/>
      </c:barChart>
      <c:catAx>
        <c:axId val="862439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62437136"/>
        <c:crosses val="autoZero"/>
        <c:auto val="1"/>
        <c:lblAlgn val="ctr"/>
        <c:lblOffset val="100"/>
        <c:noMultiLvlLbl val="0"/>
      </c:catAx>
      <c:valAx>
        <c:axId val="862437136"/>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862439056"/>
        <c:crosses val="autoZero"/>
        <c:crossBetween val="between"/>
      </c:valAx>
      <c:spPr>
        <a:noFill/>
        <a:ln>
          <a:noFill/>
        </a:ln>
        <a:effectLst/>
      </c:spPr>
    </c:plotArea>
    <c:legend>
      <c:legendPos val="r"/>
      <c:layout>
        <c:manualLayout>
          <c:xMode val="edge"/>
          <c:yMode val="edge"/>
          <c:x val="0.76418292822092893"/>
          <c:y val="0.23581569348338782"/>
          <c:w val="0.2358170717790711"/>
          <c:h val="0.65069701148130765"/>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Migration</c:v>
                </c:pt>
              </c:strCache>
            </c:strRef>
          </c:tx>
          <c:dPt>
            <c:idx val="0"/>
            <c:bubble3D val="0"/>
            <c:spPr>
              <a:solidFill>
                <a:srgbClr val="70AE6D"/>
              </a:solidFill>
              <a:ln w="19050">
                <a:solidFill>
                  <a:schemeClr val="lt1"/>
                </a:solidFill>
              </a:ln>
              <a:effectLst/>
            </c:spPr>
            <c:extLst>
              <c:ext xmlns:c16="http://schemas.microsoft.com/office/drawing/2014/chart" uri="{C3380CC4-5D6E-409C-BE32-E72D297353CC}">
                <c16:uniqueId val="{00000001-B8E9-4B87-9E67-E9B24793386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B8E9-4B87-9E67-E9B24793386D}"/>
              </c:ext>
            </c:extLst>
          </c:dPt>
          <c:dPt>
            <c:idx val="2"/>
            <c:bubble3D val="0"/>
            <c:spPr>
              <a:solidFill>
                <a:srgbClr val="0066CB"/>
              </a:solidFill>
              <a:ln w="19050">
                <a:solidFill>
                  <a:schemeClr val="lt1"/>
                </a:solidFill>
              </a:ln>
              <a:effectLst/>
            </c:spPr>
            <c:extLst>
              <c:ext xmlns:c16="http://schemas.microsoft.com/office/drawing/2014/chart" uri="{C3380CC4-5D6E-409C-BE32-E72D297353CC}">
                <c16:uniqueId val="{00000002-B8E9-4B87-9E67-E9B24793386D}"/>
              </c:ext>
            </c:extLst>
          </c:dPt>
          <c:dLbls>
            <c:dLbl>
              <c:idx val="0"/>
              <c:layout>
                <c:manualLayout>
                  <c:x val="-0.18256352466811213"/>
                  <c:y val="5.3022094128770077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8E9-4B87-9E67-E9B24793386D}"/>
                </c:ext>
              </c:extLst>
            </c:dLbl>
            <c:dLbl>
              <c:idx val="1"/>
              <c:layout>
                <c:manualLayout>
                  <c:x val="2.4331089048651527E-2"/>
                  <c:y val="-0.10780226859009093"/>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8E9-4B87-9E67-E9B24793386D}"/>
                </c:ext>
              </c:extLst>
            </c:dLbl>
            <c:dLbl>
              <c:idx val="2"/>
              <c:spPr>
                <a:noFill/>
                <a:ln>
                  <a:no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bg1"/>
                      </a:solidFill>
                      <a:latin typeface="+mj-lt"/>
                      <a:ea typeface="+mn-ea"/>
                      <a:cs typeface="+mn-cs"/>
                    </a:defRPr>
                  </a:pPr>
                  <a:endParaRPr lang="en-US"/>
                </a:p>
              </c:txPr>
              <c:dLblPos val="ctr"/>
              <c:showLegendKey val="0"/>
              <c:showVal val="1"/>
              <c:showCatName val="1"/>
              <c:showSerName val="0"/>
              <c:showPercent val="0"/>
              <c:showBubbleSize val="0"/>
              <c:extLst>
                <c:ext xmlns:c15="http://schemas.microsoft.com/office/drawing/2012/chart" uri="{CE6537A1-D6FC-4f65-9D91-7224C49458BB}">
                  <c15:layout>
                    <c:manualLayout>
                      <c:w val="0.1562258929590323"/>
                      <c:h val="0.18962424652468884"/>
                    </c:manualLayout>
                  </c15:layout>
                </c:ext>
                <c:ext xmlns:c16="http://schemas.microsoft.com/office/drawing/2014/chart" uri="{C3380CC4-5D6E-409C-BE32-E72D297353CC}">
                  <c16:uniqueId val="{00000002-B8E9-4B87-9E67-E9B24793386D}"/>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j-lt"/>
                    <a:ea typeface="+mn-ea"/>
                    <a:cs typeface="+mn-cs"/>
                  </a:defRPr>
                </a:pPr>
                <a:endParaRPr lang="en-US"/>
              </a:p>
            </c:txPr>
            <c:dLblPos val="ct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Net International Migration</c:v>
                </c:pt>
                <c:pt idx="1">
                  <c:v>Net Domestic Migration</c:v>
                </c:pt>
                <c:pt idx="2">
                  <c:v>Natural Increase</c:v>
                </c:pt>
              </c:strCache>
            </c:strRef>
          </c:cat>
          <c:val>
            <c:numRef>
              <c:f>Sheet1!$B$2:$B$4</c:f>
              <c:numCache>
                <c:formatCode>General</c:formatCode>
                <c:ptCount val="3"/>
                <c:pt idx="0">
                  <c:v>459</c:v>
                </c:pt>
                <c:pt idx="1">
                  <c:v>184</c:v>
                </c:pt>
                <c:pt idx="2">
                  <c:v>432</c:v>
                </c:pt>
              </c:numCache>
            </c:numRef>
          </c:val>
          <c:extLst>
            <c:ext xmlns:c16="http://schemas.microsoft.com/office/drawing/2014/chart" uri="{C3380CC4-5D6E-409C-BE32-E72D297353CC}">
              <c16:uniqueId val="{00000000-B8E9-4B87-9E67-E9B24793386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83116521076744"/>
          <c:y val="3.2105074831023199E-2"/>
          <c:w val="0.69041918197229157"/>
          <c:h val="0.93578985033795359"/>
        </c:manualLayout>
      </c:layout>
      <c:barChart>
        <c:barDir val="bar"/>
        <c:grouping val="clustered"/>
        <c:varyColors val="0"/>
        <c:ser>
          <c:idx val="0"/>
          <c:order val="0"/>
          <c:tx>
            <c:strRef>
              <c:f>Sheet1!$B$1</c:f>
              <c:strCache>
                <c:ptCount val="1"/>
                <c:pt idx="0">
                  <c:v>Population Growth</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Harris</c:v>
                </c:pt>
                <c:pt idx="1">
                  <c:v>Collin</c:v>
                </c:pt>
                <c:pt idx="2">
                  <c:v>Montgomery</c:v>
                </c:pt>
                <c:pt idx="3">
                  <c:v>Tarrant</c:v>
                </c:pt>
                <c:pt idx="4">
                  <c:v>Denton</c:v>
                </c:pt>
                <c:pt idx="5">
                  <c:v>Fort Bend</c:v>
                </c:pt>
                <c:pt idx="6">
                  <c:v>Bexar</c:v>
                </c:pt>
                <c:pt idx="7">
                  <c:v>Williamson</c:v>
                </c:pt>
                <c:pt idx="8">
                  <c:v>Dallas</c:v>
                </c:pt>
                <c:pt idx="9">
                  <c:v>Travis</c:v>
                </c:pt>
              </c:strCache>
            </c:strRef>
          </c:cat>
          <c:val>
            <c:numRef>
              <c:f>Sheet1!$B$2:$B$11</c:f>
              <c:numCache>
                <c:formatCode>#,##0</c:formatCode>
                <c:ptCount val="10"/>
                <c:pt idx="0">
                  <c:v>105852</c:v>
                </c:pt>
                <c:pt idx="1">
                  <c:v>46694</c:v>
                </c:pt>
                <c:pt idx="2">
                  <c:v>34268</c:v>
                </c:pt>
                <c:pt idx="3">
                  <c:v>32793</c:v>
                </c:pt>
                <c:pt idx="4">
                  <c:v>31384</c:v>
                </c:pt>
                <c:pt idx="5">
                  <c:v>31314</c:v>
                </c:pt>
                <c:pt idx="6">
                  <c:v>29548</c:v>
                </c:pt>
                <c:pt idx="7">
                  <c:v>25840</c:v>
                </c:pt>
                <c:pt idx="8">
                  <c:v>19774</c:v>
                </c:pt>
                <c:pt idx="9">
                  <c:v>15724</c:v>
                </c:pt>
              </c:numCache>
            </c:numRef>
          </c:val>
          <c:extLst>
            <c:ext xmlns:c16="http://schemas.microsoft.com/office/drawing/2014/chart" uri="{C3380CC4-5D6E-409C-BE32-E72D297353CC}">
              <c16:uniqueId val="{00000000-1B52-4D54-9625-1973160172FB}"/>
            </c:ext>
          </c:extLst>
        </c:ser>
        <c:dLbls>
          <c:showLegendKey val="0"/>
          <c:showVal val="0"/>
          <c:showCatName val="0"/>
          <c:showSerName val="0"/>
          <c:showPercent val="0"/>
          <c:showBubbleSize val="0"/>
        </c:dLbls>
        <c:gapWidth val="49"/>
        <c:axId val="1245323055"/>
        <c:axId val="1245315855"/>
      </c:barChart>
      <c:catAx>
        <c:axId val="1245323055"/>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just">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245315855"/>
        <c:crosses val="autoZero"/>
        <c:auto val="1"/>
        <c:lblAlgn val="ctr"/>
        <c:lblOffset val="100"/>
        <c:noMultiLvlLbl val="0"/>
      </c:catAx>
      <c:valAx>
        <c:axId val="1245315855"/>
        <c:scaling>
          <c:orientation val="minMax"/>
        </c:scaling>
        <c:delete val="1"/>
        <c:axPos val="t"/>
        <c:numFmt formatCode="#,##0" sourceLinked="1"/>
        <c:majorTickMark val="none"/>
        <c:minorTickMark val="none"/>
        <c:tickLblPos val="nextTo"/>
        <c:crossAx val="1245323055"/>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0.82402020168075496"/>
          <c:y val="0.46870387457049012"/>
          <c:w val="0.17597979831924507"/>
          <c:h val="6.259225085901981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Growth Rate</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Kaufman</c:v>
                </c:pt>
                <c:pt idx="1">
                  <c:v>Liberty</c:v>
                </c:pt>
                <c:pt idx="2">
                  <c:v>Montgomery</c:v>
                </c:pt>
                <c:pt idx="3">
                  <c:v>Caldwell</c:v>
                </c:pt>
                <c:pt idx="4">
                  <c:v>Hunt</c:v>
                </c:pt>
                <c:pt idx="5">
                  <c:v>Wise</c:v>
                </c:pt>
                <c:pt idx="6">
                  <c:v>Rockwall</c:v>
                </c:pt>
                <c:pt idx="7">
                  <c:v>Ellis</c:v>
                </c:pt>
                <c:pt idx="8">
                  <c:v>Comal</c:v>
                </c:pt>
                <c:pt idx="9">
                  <c:v>Collin</c:v>
                </c:pt>
              </c:strCache>
            </c:strRef>
          </c:cat>
          <c:val>
            <c:numRef>
              <c:f>Sheet1!$B$2:$B$11</c:f>
              <c:numCache>
                <c:formatCode>0.00%</c:formatCode>
                <c:ptCount val="10"/>
                <c:pt idx="0">
                  <c:v>0.06</c:v>
                </c:pt>
                <c:pt idx="1">
                  <c:v>5.3999999999999999E-2</c:v>
                </c:pt>
                <c:pt idx="2">
                  <c:v>4.8000000000000001E-2</c:v>
                </c:pt>
                <c:pt idx="3">
                  <c:v>4.5999999999999999E-2</c:v>
                </c:pt>
                <c:pt idx="4">
                  <c:v>4.3999999999999997E-2</c:v>
                </c:pt>
                <c:pt idx="5">
                  <c:v>4.1000000000000002E-2</c:v>
                </c:pt>
                <c:pt idx="6">
                  <c:v>4.1000000000000002E-2</c:v>
                </c:pt>
                <c:pt idx="7">
                  <c:v>0.04</c:v>
                </c:pt>
                <c:pt idx="8">
                  <c:v>3.9E-2</c:v>
                </c:pt>
                <c:pt idx="9">
                  <c:v>3.9E-2</c:v>
                </c:pt>
              </c:numCache>
            </c:numRef>
          </c:val>
          <c:extLst>
            <c:ext xmlns:c16="http://schemas.microsoft.com/office/drawing/2014/chart" uri="{C3380CC4-5D6E-409C-BE32-E72D297353CC}">
              <c16:uniqueId val="{00000000-ACA8-42D0-AB37-6DF6881957C6}"/>
            </c:ext>
          </c:extLst>
        </c:ser>
        <c:dLbls>
          <c:showLegendKey val="0"/>
          <c:showVal val="0"/>
          <c:showCatName val="0"/>
          <c:showSerName val="0"/>
          <c:showPercent val="0"/>
          <c:showBubbleSize val="0"/>
        </c:dLbls>
        <c:gapWidth val="52"/>
        <c:axId val="473150208"/>
        <c:axId val="473151168"/>
      </c:barChart>
      <c:catAx>
        <c:axId val="47315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73151168"/>
        <c:crosses val="autoZero"/>
        <c:auto val="1"/>
        <c:lblAlgn val="ctr"/>
        <c:lblOffset val="100"/>
        <c:noMultiLvlLbl val="0"/>
      </c:catAx>
      <c:valAx>
        <c:axId val="473151168"/>
        <c:scaling>
          <c:orientation val="minMax"/>
        </c:scaling>
        <c:delete val="1"/>
        <c:axPos val="t"/>
        <c:numFmt formatCode="0.00%" sourceLinked="1"/>
        <c:majorTickMark val="none"/>
        <c:minorTickMark val="none"/>
        <c:tickLblPos val="nextTo"/>
        <c:crossAx val="473150208"/>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0.83558322576691468"/>
          <c:y val="0.47228141675053242"/>
          <c:w val="0.16441677423308534"/>
          <c:h val="5.543693957922277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Growth</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Leander</c:v>
                </c:pt>
                <c:pt idx="1">
                  <c:v>Celina</c:v>
                </c:pt>
                <c:pt idx="2">
                  <c:v>Frisco</c:v>
                </c:pt>
                <c:pt idx="3">
                  <c:v>Princeton</c:v>
                </c:pt>
                <c:pt idx="4">
                  <c:v>Dallas</c:v>
                </c:pt>
                <c:pt idx="5">
                  <c:v>Fulshear</c:v>
                </c:pt>
                <c:pt idx="6">
                  <c:v>McKinney</c:v>
                </c:pt>
                <c:pt idx="7">
                  <c:v>Fort Worth</c:v>
                </c:pt>
                <c:pt idx="8">
                  <c:v>San Antonio</c:v>
                </c:pt>
                <c:pt idx="9">
                  <c:v>Houston</c:v>
                </c:pt>
              </c:strCache>
            </c:strRef>
          </c:cat>
          <c:val>
            <c:numRef>
              <c:f>Sheet1!$B$2:$B$11</c:f>
              <c:numCache>
                <c:formatCode>#,##0</c:formatCode>
                <c:ptCount val="10"/>
                <c:pt idx="0">
                  <c:v>7004</c:v>
                </c:pt>
                <c:pt idx="1">
                  <c:v>7961</c:v>
                </c:pt>
                <c:pt idx="2">
                  <c:v>8203</c:v>
                </c:pt>
                <c:pt idx="3">
                  <c:v>8683</c:v>
                </c:pt>
                <c:pt idx="4">
                  <c:v>8924</c:v>
                </c:pt>
                <c:pt idx="5">
                  <c:v>11596</c:v>
                </c:pt>
                <c:pt idx="6">
                  <c:v>11664</c:v>
                </c:pt>
                <c:pt idx="7">
                  <c:v>23442</c:v>
                </c:pt>
                <c:pt idx="8">
                  <c:v>23945</c:v>
                </c:pt>
                <c:pt idx="9">
                  <c:v>43217</c:v>
                </c:pt>
              </c:numCache>
            </c:numRef>
          </c:val>
          <c:extLst>
            <c:ext xmlns:c16="http://schemas.microsoft.com/office/drawing/2014/chart" uri="{C3380CC4-5D6E-409C-BE32-E72D297353CC}">
              <c16:uniqueId val="{00000000-E87C-4D7D-A173-00021F0C1812}"/>
            </c:ext>
          </c:extLst>
        </c:ser>
        <c:dLbls>
          <c:dLblPos val="outEnd"/>
          <c:showLegendKey val="0"/>
          <c:showVal val="1"/>
          <c:showCatName val="0"/>
          <c:showSerName val="0"/>
          <c:showPercent val="0"/>
          <c:showBubbleSize val="0"/>
        </c:dLbls>
        <c:gapWidth val="89"/>
        <c:axId val="1572162832"/>
        <c:axId val="1572163312"/>
      </c:barChart>
      <c:catAx>
        <c:axId val="15721628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572163312"/>
        <c:crosses val="autoZero"/>
        <c:auto val="1"/>
        <c:lblAlgn val="ctr"/>
        <c:lblOffset val="100"/>
        <c:noMultiLvlLbl val="0"/>
      </c:catAx>
      <c:valAx>
        <c:axId val="1572163312"/>
        <c:scaling>
          <c:orientation val="minMax"/>
        </c:scaling>
        <c:delete val="1"/>
        <c:axPos val="b"/>
        <c:numFmt formatCode="#,##0" sourceLinked="1"/>
        <c:majorTickMark val="none"/>
        <c:minorTickMark val="none"/>
        <c:tickLblPos val="nextTo"/>
        <c:crossAx val="15721628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283116521076744"/>
          <c:y val="3.2105074831023199E-2"/>
          <c:w val="0.86259932647572202"/>
          <c:h val="0.93578985033795359"/>
        </c:manualLayout>
      </c:layout>
      <c:barChart>
        <c:barDir val="bar"/>
        <c:grouping val="clustered"/>
        <c:varyColors val="0"/>
        <c:ser>
          <c:idx val="0"/>
          <c:order val="0"/>
          <c:tx>
            <c:strRef>
              <c:f>Sheet1!$B$1</c:f>
              <c:strCache>
                <c:ptCount val="1"/>
                <c:pt idx="0">
                  <c:v>Column1</c:v>
                </c:pt>
              </c:strCache>
            </c:strRef>
          </c:tx>
          <c:spPr>
            <a:solidFill>
              <a:schemeClr val="accent3"/>
            </a:solidFill>
            <a:ln>
              <a:noFill/>
            </a:ln>
            <a:effectLst/>
          </c:spPr>
          <c:invertIfNegative val="0"/>
          <c:dPt>
            <c:idx val="9"/>
            <c:invertIfNegative val="0"/>
            <c:bubble3D val="0"/>
            <c:spPr>
              <a:solidFill>
                <a:schemeClr val="accent3"/>
              </a:solidFill>
              <a:ln>
                <a:noFill/>
              </a:ln>
              <a:effectLst/>
            </c:spPr>
            <c:extLst>
              <c:ext xmlns:c16="http://schemas.microsoft.com/office/drawing/2014/chart" uri="{C3380CC4-5D6E-409C-BE32-E72D297353CC}">
                <c16:uniqueId val="{00000000-368A-4BD2-83AD-8B0918A0CDC2}"/>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Seguin</c:v>
                </c:pt>
                <c:pt idx="1">
                  <c:v>Fate</c:v>
                </c:pt>
                <c:pt idx="2">
                  <c:v>Kyle</c:v>
                </c:pt>
                <c:pt idx="3">
                  <c:v>Forney</c:v>
                </c:pt>
                <c:pt idx="4">
                  <c:v>Prosper</c:v>
                </c:pt>
                <c:pt idx="5">
                  <c:v>Gerogetown</c:v>
                </c:pt>
                <c:pt idx="6">
                  <c:v>Anna</c:v>
                </c:pt>
                <c:pt idx="7">
                  <c:v>Princeton</c:v>
                </c:pt>
                <c:pt idx="8">
                  <c:v>Fulshear</c:v>
                </c:pt>
                <c:pt idx="9">
                  <c:v>Celina</c:v>
                </c:pt>
              </c:strCache>
            </c:strRef>
          </c:cat>
          <c:val>
            <c:numRef>
              <c:f>Sheet1!$B$2:$B$11</c:f>
              <c:numCache>
                <c:formatCode>0.00%</c:formatCode>
                <c:ptCount val="10"/>
                <c:pt idx="0">
                  <c:v>7.8E-2</c:v>
                </c:pt>
                <c:pt idx="1">
                  <c:v>7.9000000000000001E-2</c:v>
                </c:pt>
                <c:pt idx="2">
                  <c:v>0.09</c:v>
                </c:pt>
                <c:pt idx="3">
                  <c:v>0.104</c:v>
                </c:pt>
                <c:pt idx="4">
                  <c:v>0.105</c:v>
                </c:pt>
                <c:pt idx="5">
                  <c:v>0.106</c:v>
                </c:pt>
                <c:pt idx="6">
                  <c:v>0.16900000000000001</c:v>
                </c:pt>
                <c:pt idx="7">
                  <c:v>0.223</c:v>
                </c:pt>
                <c:pt idx="8">
                  <c:v>0.25600000000000001</c:v>
                </c:pt>
                <c:pt idx="9">
                  <c:v>0.26600000000000001</c:v>
                </c:pt>
              </c:numCache>
            </c:numRef>
          </c:val>
          <c:extLst>
            <c:ext xmlns:c16="http://schemas.microsoft.com/office/drawing/2014/chart" uri="{C3380CC4-5D6E-409C-BE32-E72D297353CC}">
              <c16:uniqueId val="{00000000-9576-4723-908B-833D93BD220D}"/>
            </c:ext>
          </c:extLst>
        </c:ser>
        <c:dLbls>
          <c:showLegendKey val="0"/>
          <c:showVal val="0"/>
          <c:showCatName val="0"/>
          <c:showSerName val="0"/>
          <c:showPercent val="0"/>
          <c:showBubbleSize val="0"/>
        </c:dLbls>
        <c:gapWidth val="49"/>
        <c:axId val="1245323055"/>
        <c:axId val="1245315855"/>
      </c:barChart>
      <c:catAx>
        <c:axId val="12453230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just">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245315855"/>
        <c:crosses val="autoZero"/>
        <c:auto val="1"/>
        <c:lblAlgn val="ctr"/>
        <c:lblOffset val="100"/>
        <c:noMultiLvlLbl val="0"/>
      </c:catAx>
      <c:valAx>
        <c:axId val="1245315855"/>
        <c:scaling>
          <c:orientation val="minMax"/>
        </c:scaling>
        <c:delete val="1"/>
        <c:axPos val="b"/>
        <c:numFmt formatCode="0.00%" sourceLinked="1"/>
        <c:majorTickMark val="none"/>
        <c:minorTickMark val="none"/>
        <c:tickLblPos val="nextTo"/>
        <c:crossAx val="12453230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[1]NVSR_TFR!$A$3</c:f>
              <c:strCache>
                <c:ptCount val="1"/>
                <c:pt idx="0">
                  <c:v>US</c:v>
                </c:pt>
              </c:strCache>
            </c:strRef>
          </c:tx>
          <c:spPr>
            <a:ln w="47625" cap="rnd">
              <a:solidFill>
                <a:schemeClr val="accent1"/>
              </a:solidFill>
              <a:round/>
            </a:ln>
            <a:effectLst/>
          </c:spPr>
          <c:marker>
            <c:symbol val="none"/>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1D3-42E4-AFB3-B62643C83D61}"/>
                </c:ext>
              </c:extLst>
            </c:dLbl>
            <c:dLbl>
              <c:idx val="2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1D3-42E4-AFB3-B62643C83D61}"/>
                </c:ext>
              </c:extLst>
            </c:dLbl>
            <c:numFmt formatCode="#,##0.00" sourceLinked="0"/>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[1]NVSR_TFR!$B$2:$X$2</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[1]NVSR_TFR!$B$3:$X$3</c:f>
              <c:numCache>
                <c:formatCode>General</c:formatCode>
                <c:ptCount val="23"/>
                <c:pt idx="0">
                  <c:v>2.056</c:v>
                </c:pt>
                <c:pt idx="1">
                  <c:v>2.0305</c:v>
                </c:pt>
                <c:pt idx="2">
                  <c:v>2.0205000000000002</c:v>
                </c:pt>
                <c:pt idx="3">
                  <c:v>2.0474999999999999</c:v>
                </c:pt>
                <c:pt idx="4">
                  <c:v>2.0514999999999999</c:v>
                </c:pt>
                <c:pt idx="5">
                  <c:v>2.0569999999999999</c:v>
                </c:pt>
                <c:pt idx="6">
                  <c:v>2.1080000000000001</c:v>
                </c:pt>
                <c:pt idx="7">
                  <c:v>2.12</c:v>
                </c:pt>
                <c:pt idx="8">
                  <c:v>2.0720000000000001</c:v>
                </c:pt>
                <c:pt idx="9">
                  <c:v>2.0019999999999998</c:v>
                </c:pt>
                <c:pt idx="10">
                  <c:v>1.931</c:v>
                </c:pt>
                <c:pt idx="11">
                  <c:v>1.8945000000000001</c:v>
                </c:pt>
                <c:pt idx="12">
                  <c:v>1.8805000000000001</c:v>
                </c:pt>
                <c:pt idx="13">
                  <c:v>1.8574999999999999</c:v>
                </c:pt>
                <c:pt idx="14">
                  <c:v>1.8625</c:v>
                </c:pt>
                <c:pt idx="15">
                  <c:v>1.8434999999999999</c:v>
                </c:pt>
                <c:pt idx="16">
                  <c:v>1.8205</c:v>
                </c:pt>
                <c:pt idx="17">
                  <c:v>1.7655000000000001</c:v>
                </c:pt>
                <c:pt idx="18">
                  <c:v>1.7295</c:v>
                </c:pt>
                <c:pt idx="19">
                  <c:v>1.706</c:v>
                </c:pt>
                <c:pt idx="20">
                  <c:v>1.6415</c:v>
                </c:pt>
                <c:pt idx="21">
                  <c:v>1.6639999999999999</c:v>
                </c:pt>
                <c:pt idx="22">
                  <c:v>1.6565000000000001</c:v>
                </c:pt>
              </c:numCache>
            </c:numRef>
          </c:val>
          <c:smooth val="0"/>
          <c:extLst>
            <c:ext xmlns:c16="http://schemas.microsoft.com/office/drawing/2014/chart" uri="{C3380CC4-5D6E-409C-BE32-E72D297353CC}">
              <c16:uniqueId val="{00000000-C1D3-42E4-AFB3-B62643C83D61}"/>
            </c:ext>
          </c:extLst>
        </c:ser>
        <c:ser>
          <c:idx val="1"/>
          <c:order val="1"/>
          <c:tx>
            <c:strRef>
              <c:f>[1]NVSR_TFR!$A$4</c:f>
              <c:strCache>
                <c:ptCount val="1"/>
                <c:pt idx="0">
                  <c:v>Texas</c:v>
                </c:pt>
              </c:strCache>
            </c:strRef>
          </c:tx>
          <c:spPr>
            <a:ln w="47625" cap="rnd">
              <a:solidFill>
                <a:schemeClr val="accent2"/>
              </a:solidFill>
              <a:round/>
            </a:ln>
            <a:effectLst/>
          </c:spPr>
          <c:marker>
            <c:symbol val="none"/>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1D3-42E4-AFB3-B62643C83D61}"/>
                </c:ext>
              </c:extLst>
            </c:dLbl>
            <c:dLbl>
              <c:idx val="2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1D3-42E4-AFB3-B62643C83D61}"/>
                </c:ext>
              </c:extLst>
            </c:dLbl>
            <c:numFmt formatCode="#,##0.00" sourceLinked="0"/>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[1]NVSR_TFR!$B$2:$X$2</c:f>
              <c:numCache>
                <c:formatCode>General</c:formatCode>
                <c:ptCount val="2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numCache>
            </c:numRef>
          </c:cat>
          <c:val>
            <c:numRef>
              <c:f>[1]NVSR_TFR!$B$4:$X$4</c:f>
              <c:numCache>
                <c:formatCode>General</c:formatCode>
                <c:ptCount val="23"/>
                <c:pt idx="0">
                  <c:v>2.5005000000000002</c:v>
                </c:pt>
                <c:pt idx="1">
                  <c:v>2.4935</c:v>
                </c:pt>
                <c:pt idx="2">
                  <c:v>2.3540000000000001</c:v>
                </c:pt>
                <c:pt idx="3">
                  <c:v>2.3464999999999998</c:v>
                </c:pt>
                <c:pt idx="4">
                  <c:v>2.3355000000000001</c:v>
                </c:pt>
                <c:pt idx="5">
                  <c:v>2.339</c:v>
                </c:pt>
                <c:pt idx="6">
                  <c:v>2.3645</c:v>
                </c:pt>
                <c:pt idx="7">
                  <c:v>2.3980000000000001</c:v>
                </c:pt>
                <c:pt idx="8">
                  <c:v>2.3635000000000002</c:v>
                </c:pt>
                <c:pt idx="9">
                  <c:v>2.2995000000000001</c:v>
                </c:pt>
                <c:pt idx="10">
                  <c:v>2.1595</c:v>
                </c:pt>
                <c:pt idx="11">
                  <c:v>2.0745</c:v>
                </c:pt>
                <c:pt idx="12">
                  <c:v>2.0750000000000002</c:v>
                </c:pt>
                <c:pt idx="13">
                  <c:v>2.0720000000000001</c:v>
                </c:pt>
                <c:pt idx="14">
                  <c:v>2.0920000000000001</c:v>
                </c:pt>
                <c:pt idx="15">
                  <c:v>2.0750000000000002</c:v>
                </c:pt>
                <c:pt idx="16">
                  <c:v>2.0225</c:v>
                </c:pt>
                <c:pt idx="17">
                  <c:v>1.9159999999999999</c:v>
                </c:pt>
                <c:pt idx="18">
                  <c:v>1.87</c:v>
                </c:pt>
                <c:pt idx="19">
                  <c:v>1.8480000000000001</c:v>
                </c:pt>
                <c:pt idx="20">
                  <c:v>1.7815000000000001</c:v>
                </c:pt>
                <c:pt idx="21">
                  <c:v>1.8089999999999999</c:v>
                </c:pt>
                <c:pt idx="22">
                  <c:v>1.8434999999999999</c:v>
                </c:pt>
              </c:numCache>
            </c:numRef>
          </c:val>
          <c:smooth val="0"/>
          <c:extLst>
            <c:ext xmlns:c16="http://schemas.microsoft.com/office/drawing/2014/chart" uri="{C3380CC4-5D6E-409C-BE32-E72D297353CC}">
              <c16:uniqueId val="{00000001-C1D3-42E4-AFB3-B62643C83D61}"/>
            </c:ext>
          </c:extLst>
        </c:ser>
        <c:dLbls>
          <c:showLegendKey val="0"/>
          <c:showVal val="0"/>
          <c:showCatName val="0"/>
          <c:showSerName val="0"/>
          <c:showPercent val="0"/>
          <c:showBubbleSize val="0"/>
        </c:dLbls>
        <c:smooth val="0"/>
        <c:axId val="1475264656"/>
        <c:axId val="1475267056"/>
      </c:lineChart>
      <c:catAx>
        <c:axId val="147526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475267056"/>
        <c:crosses val="autoZero"/>
        <c:auto val="1"/>
        <c:lblAlgn val="ctr"/>
        <c:lblOffset val="100"/>
        <c:tickLblSkip val="2"/>
        <c:noMultiLvlLbl val="0"/>
      </c:catAx>
      <c:valAx>
        <c:axId val="1475267056"/>
        <c:scaling>
          <c:orientation val="minMax"/>
          <c:min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47526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1"/>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557754025618838E-2"/>
          <c:y val="4.6172934893344272E-2"/>
          <c:w val="0.91644224597438118"/>
          <c:h val="0.87330170014411668"/>
        </c:manualLayout>
      </c:layout>
      <c:lineChart>
        <c:grouping val="standard"/>
        <c:varyColors val="0"/>
        <c:ser>
          <c:idx val="0"/>
          <c:order val="0"/>
          <c:tx>
            <c:strRef>
              <c:f>Sheet1!$B$1</c:f>
              <c:strCache>
                <c:ptCount val="1"/>
                <c:pt idx="0">
                  <c:v>Median Household Income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5.8439338547758159E-2"/>
                  <c:y val="-0.132360467598809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9C5-4B27-B503-F1AF9F7F8F57}"/>
                </c:ext>
              </c:extLst>
            </c:dLbl>
            <c:dLbl>
              <c:idx val="1"/>
              <c:layout>
                <c:manualLayout>
                  <c:x val="-5.8439338547758159E-2"/>
                  <c:y val="-0.11776725176652601"/>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9C5-4B27-B503-F1AF9F7F8F57}"/>
                </c:ext>
              </c:extLst>
            </c:dLbl>
            <c:dLbl>
              <c:idx val="2"/>
              <c:layout>
                <c:manualLayout>
                  <c:x val="-5.9781845750785094E-2"/>
                  <c:y val="-0.11192996543361271"/>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9C5-4B27-B503-F1AF9F7F8F57}"/>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Sheet1!$A$2:$A$4</c:f>
              <c:numCache>
                <c:formatCode>General</c:formatCode>
                <c:ptCount val="3"/>
                <c:pt idx="0">
                  <c:v>2013</c:v>
                </c:pt>
                <c:pt idx="1">
                  <c:v>2018</c:v>
                </c:pt>
                <c:pt idx="2">
                  <c:v>2023</c:v>
                </c:pt>
              </c:numCache>
            </c:numRef>
          </c:cat>
          <c:val>
            <c:numRef>
              <c:f>Sheet1!$B$2:$B$4</c:f>
              <c:numCache>
                <c:formatCode>_("$"* #,##0_);_("$"* \(#,##0\);_("$"* "-"??_);_(@_)</c:formatCode>
                <c:ptCount val="3"/>
                <c:pt idx="0">
                  <c:v>67925.752046783629</c:v>
                </c:pt>
                <c:pt idx="1">
                  <c:v>73802.789758872939</c:v>
                </c:pt>
                <c:pt idx="2">
                  <c:v>75780</c:v>
                </c:pt>
              </c:numCache>
            </c:numRef>
          </c:val>
          <c:smooth val="0"/>
          <c:extLst>
            <c:ext xmlns:c16="http://schemas.microsoft.com/office/drawing/2014/chart" uri="{C3380CC4-5D6E-409C-BE32-E72D297353CC}">
              <c16:uniqueId val="{00000000-09C5-4B27-B503-F1AF9F7F8F57}"/>
            </c:ext>
          </c:extLst>
        </c:ser>
        <c:ser>
          <c:idx val="1"/>
          <c:order val="1"/>
          <c:tx>
            <c:strRef>
              <c:f>Sheet1!$C$1</c:f>
              <c:strCache>
                <c:ptCount val="1"/>
                <c:pt idx="0">
                  <c:v>Median Homevalue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6.5158639953521766E-2"/>
                  <c:y val="-0.1002553927677860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9C5-4B27-B503-F1AF9F7F8F57}"/>
                </c:ext>
              </c:extLst>
            </c:dLbl>
            <c:dLbl>
              <c:idx val="1"/>
              <c:layout>
                <c:manualLayout>
                  <c:x val="-6.5158639953521863E-2"/>
                  <c:y val="-0.10317403593424276"/>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9C5-4B27-B503-F1AF9F7F8F57}"/>
                </c:ext>
              </c:extLst>
            </c:dLbl>
            <c:dLbl>
              <c:idx val="2"/>
              <c:layout>
                <c:manualLayout>
                  <c:x val="-6.9186161562602377E-2"/>
                  <c:y val="-8.85808201019594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9C5-4B27-B503-F1AF9F7F8F57}"/>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Sheet1!$A$2:$A$4</c:f>
              <c:numCache>
                <c:formatCode>General</c:formatCode>
                <c:ptCount val="3"/>
                <c:pt idx="0">
                  <c:v>2013</c:v>
                </c:pt>
                <c:pt idx="1">
                  <c:v>2018</c:v>
                </c:pt>
                <c:pt idx="2">
                  <c:v>2023</c:v>
                </c:pt>
              </c:numCache>
            </c:numRef>
          </c:cat>
          <c:val>
            <c:numRef>
              <c:f>Sheet1!$C$2:$C$4</c:f>
              <c:numCache>
                <c:formatCode>_("$"* #,##0_);_("$"* \(#,##0\);_("$"* "-"??_);_(@_)</c:formatCode>
                <c:ptCount val="3"/>
                <c:pt idx="0">
                  <c:v>173414.03508771933</c:v>
                </c:pt>
                <c:pt idx="1">
                  <c:v>226415.06366838256</c:v>
                </c:pt>
                <c:pt idx="2">
                  <c:v>296900</c:v>
                </c:pt>
              </c:numCache>
            </c:numRef>
          </c:val>
          <c:smooth val="0"/>
          <c:extLst>
            <c:ext xmlns:c16="http://schemas.microsoft.com/office/drawing/2014/chart" uri="{C3380CC4-5D6E-409C-BE32-E72D297353CC}">
              <c16:uniqueId val="{00000001-09C5-4B27-B503-F1AF9F7F8F57}"/>
            </c:ext>
          </c:extLst>
        </c:ser>
        <c:dLbls>
          <c:showLegendKey val="0"/>
          <c:showVal val="0"/>
          <c:showCatName val="0"/>
          <c:showSerName val="0"/>
          <c:showPercent val="0"/>
          <c:showBubbleSize val="0"/>
        </c:dLbls>
        <c:marker val="1"/>
        <c:smooth val="0"/>
        <c:axId val="1583082240"/>
        <c:axId val="1583081760"/>
      </c:lineChart>
      <c:catAx>
        <c:axId val="158308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583081760"/>
        <c:crosses val="autoZero"/>
        <c:auto val="1"/>
        <c:lblAlgn val="ctr"/>
        <c:lblOffset val="100"/>
        <c:noMultiLvlLbl val="0"/>
      </c:catAx>
      <c:valAx>
        <c:axId val="1583081760"/>
        <c:scaling>
          <c:orientation val="minMax"/>
        </c:scaling>
        <c:delete val="0"/>
        <c:axPos val="l"/>
        <c:majorGridlines>
          <c:spPr>
            <a:ln w="19050" cap="flat" cmpd="sng" algn="ctr">
              <a:solidFill>
                <a:schemeClr val="tx1">
                  <a:lumMod val="15000"/>
                  <a:lumOff val="85000"/>
                </a:schemeClr>
              </a:solidFill>
              <a:round/>
            </a:ln>
            <a:effectLst/>
          </c:spPr>
        </c:majorGridlines>
        <c:numFmt formatCode="#,##0,\K"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5830822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2023 Median Home Value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l">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San Antonio-New Braunfels</c:v>
                </c:pt>
                <c:pt idx="1">
                  <c:v>McAllen-Edinburg-Mission</c:v>
                </c:pt>
                <c:pt idx="2">
                  <c:v>Killeen-Temple</c:v>
                </c:pt>
                <c:pt idx="3">
                  <c:v>Houston-Pasadena-The Woodlands</c:v>
                </c:pt>
                <c:pt idx="4">
                  <c:v>El Paso</c:v>
                </c:pt>
                <c:pt idx="5">
                  <c:v>Dallas-Fort Worth-Arlington</c:v>
                </c:pt>
                <c:pt idx="6">
                  <c:v>Corpus Christi</c:v>
                </c:pt>
                <c:pt idx="7">
                  <c:v>Brownsville-Harlingen</c:v>
                </c:pt>
                <c:pt idx="8">
                  <c:v>Beaumont-Port Arthur</c:v>
                </c:pt>
                <c:pt idx="9">
                  <c:v>Austin-Round Rock-San Marcos</c:v>
                </c:pt>
                <c:pt idx="10">
                  <c:v>Texas</c:v>
                </c:pt>
              </c:strCache>
            </c:strRef>
          </c:cat>
          <c:val>
            <c:numRef>
              <c:f>Sheet1!$B$2:$B$12</c:f>
              <c:numCache>
                <c:formatCode>_("$"* #,##0_);_("$"* \(#,##0\);_("$"* "-"??_);_(@_)</c:formatCode>
                <c:ptCount val="11"/>
                <c:pt idx="0">
                  <c:v>292700</c:v>
                </c:pt>
                <c:pt idx="1">
                  <c:v>151200</c:v>
                </c:pt>
                <c:pt idx="2">
                  <c:v>251000</c:v>
                </c:pt>
                <c:pt idx="3">
                  <c:v>308200</c:v>
                </c:pt>
                <c:pt idx="4">
                  <c:v>191000</c:v>
                </c:pt>
                <c:pt idx="5">
                  <c:v>373900</c:v>
                </c:pt>
                <c:pt idx="6">
                  <c:v>213600</c:v>
                </c:pt>
                <c:pt idx="7">
                  <c:v>154200</c:v>
                </c:pt>
                <c:pt idx="8">
                  <c:v>173800</c:v>
                </c:pt>
                <c:pt idx="9">
                  <c:v>487200</c:v>
                </c:pt>
                <c:pt idx="10">
                  <c:v>296900</c:v>
                </c:pt>
              </c:numCache>
            </c:numRef>
          </c:val>
          <c:extLst>
            <c:ext xmlns:c16="http://schemas.microsoft.com/office/drawing/2014/chart" uri="{C3380CC4-5D6E-409C-BE32-E72D297353CC}">
              <c16:uniqueId val="{00000000-EA62-4A1B-A511-60AAA0EF10F8}"/>
            </c:ext>
          </c:extLst>
        </c:ser>
        <c:ser>
          <c:idx val="1"/>
          <c:order val="1"/>
          <c:tx>
            <c:strRef>
              <c:f>Sheet1!$C$1</c:f>
              <c:strCache>
                <c:ptCount val="1"/>
                <c:pt idx="0">
                  <c:v>2013 Median Home Value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l">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San Antonio-New Braunfels</c:v>
                </c:pt>
                <c:pt idx="1">
                  <c:v>McAllen-Edinburg-Mission</c:v>
                </c:pt>
                <c:pt idx="2">
                  <c:v>Killeen-Temple</c:v>
                </c:pt>
                <c:pt idx="3">
                  <c:v>Houston-Pasadena-The Woodlands</c:v>
                </c:pt>
                <c:pt idx="4">
                  <c:v>El Paso</c:v>
                </c:pt>
                <c:pt idx="5">
                  <c:v>Dallas-Fort Worth-Arlington</c:v>
                </c:pt>
                <c:pt idx="6">
                  <c:v>Corpus Christi</c:v>
                </c:pt>
                <c:pt idx="7">
                  <c:v>Brownsville-Harlingen</c:v>
                </c:pt>
                <c:pt idx="8">
                  <c:v>Beaumont-Port Arthur</c:v>
                </c:pt>
                <c:pt idx="9">
                  <c:v>Austin-Round Rock-San Marcos</c:v>
                </c:pt>
                <c:pt idx="10">
                  <c:v>Texas</c:v>
                </c:pt>
              </c:strCache>
            </c:strRef>
          </c:cat>
          <c:val>
            <c:numRef>
              <c:f>Sheet1!$C$2:$C$12</c:f>
              <c:numCache>
                <c:formatCode>_("$"* #,##0_);_("$"* \(#,##0\);_("$"* "-"??_);_(@_)</c:formatCode>
                <c:ptCount val="11"/>
                <c:pt idx="0">
                  <c:v>175120.17167381974</c:v>
                </c:pt>
                <c:pt idx="1">
                  <c:v>103765.23605150216</c:v>
                </c:pt>
                <c:pt idx="2">
                  <c:v>166102.78969957083</c:v>
                </c:pt>
                <c:pt idx="3">
                  <c:v>188711.58798283263</c:v>
                </c:pt>
                <c:pt idx="4">
                  <c:v>144931.54506437769</c:v>
                </c:pt>
                <c:pt idx="5">
                  <c:v>199558.58369098714</c:v>
                </c:pt>
                <c:pt idx="6">
                  <c:v>139442.70386266094</c:v>
                </c:pt>
                <c:pt idx="7">
                  <c:v>107555.15021459229</c:v>
                </c:pt>
                <c:pt idx="8">
                  <c:v>128072.96137339057</c:v>
                </c:pt>
                <c:pt idx="9">
                  <c:v>267907.72532188846</c:v>
                </c:pt>
                <c:pt idx="10">
                  <c:v>172506.43776824034</c:v>
                </c:pt>
              </c:numCache>
            </c:numRef>
          </c:val>
          <c:extLst>
            <c:ext xmlns:c16="http://schemas.microsoft.com/office/drawing/2014/chart" uri="{C3380CC4-5D6E-409C-BE32-E72D297353CC}">
              <c16:uniqueId val="{00000001-EA62-4A1B-A511-60AAA0EF10F8}"/>
            </c:ext>
          </c:extLst>
        </c:ser>
        <c:dLbls>
          <c:showLegendKey val="0"/>
          <c:showVal val="0"/>
          <c:showCatName val="0"/>
          <c:showSerName val="0"/>
          <c:showPercent val="0"/>
          <c:showBubbleSize val="0"/>
        </c:dLbls>
        <c:gapWidth val="72"/>
        <c:axId val="435731872"/>
        <c:axId val="435733312"/>
      </c:barChart>
      <c:catAx>
        <c:axId val="4357318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733312"/>
        <c:crosses val="autoZero"/>
        <c:auto val="1"/>
        <c:lblAlgn val="ctr"/>
        <c:lblOffset val="100"/>
        <c:noMultiLvlLbl val="0"/>
      </c:catAx>
      <c:valAx>
        <c:axId val="435733312"/>
        <c:scaling>
          <c:orientation val="minMax"/>
        </c:scaling>
        <c:delete val="1"/>
        <c:axPos val="b"/>
        <c:numFmt formatCode="_(&quot;$&quot;* #,##0_);_(&quot;$&quot;* \(#,##0\);_(&quot;$&quot;* &quot;-&quot;??_);_(@_)" sourceLinked="1"/>
        <c:majorTickMark val="none"/>
        <c:minorTickMark val="none"/>
        <c:tickLblPos val="nextTo"/>
        <c:crossAx val="435731872"/>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Sheet1!$A$9</c:f>
              <c:strCache>
                <c:ptCount val="1"/>
                <c:pt idx="0">
                  <c:v>NH White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Sheet1!$B$9</c:f>
              <c:numCache>
                <c:formatCode>0.0%</c:formatCode>
                <c:ptCount val="1"/>
                <c:pt idx="0">
                  <c:v>9.0999999999999998E-2</c:v>
                </c:pt>
              </c:numCache>
            </c:numRef>
          </c:val>
          <c:extLst>
            <c:ext xmlns:c16="http://schemas.microsoft.com/office/drawing/2014/chart" uri="{C3380CC4-5D6E-409C-BE32-E72D297353CC}">
              <c16:uniqueId val="{00000000-565D-4570-A268-C7F08CA97B6E}"/>
            </c:ext>
          </c:extLst>
        </c:ser>
        <c:ser>
          <c:idx val="1"/>
          <c:order val="1"/>
          <c:tx>
            <c:strRef>
              <c:f>Sheet1!$A$10</c:f>
              <c:strCache>
                <c:ptCount val="1"/>
                <c:pt idx="0">
                  <c:v>NH Asian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Sheet1!$B$10</c:f>
              <c:numCache>
                <c:formatCode>0.0%</c:formatCode>
                <c:ptCount val="1"/>
                <c:pt idx="0">
                  <c:v>8.4000000000000005E-2</c:v>
                </c:pt>
              </c:numCache>
            </c:numRef>
          </c:val>
          <c:extLst>
            <c:ext xmlns:c16="http://schemas.microsoft.com/office/drawing/2014/chart" uri="{C3380CC4-5D6E-409C-BE32-E72D297353CC}">
              <c16:uniqueId val="{00000001-565D-4570-A268-C7F08CA97B6E}"/>
            </c:ext>
          </c:extLst>
        </c:ser>
        <c:ser>
          <c:idx val="2"/>
          <c:order val="2"/>
          <c:tx>
            <c:strRef>
              <c:f>Sheet1!$A$11</c:f>
              <c:strCache>
                <c:ptCount val="1"/>
                <c:pt idx="0">
                  <c:v>NH Black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Sheet1!$B$11</c:f>
              <c:numCache>
                <c:formatCode>0.0%</c:formatCode>
                <c:ptCount val="1"/>
                <c:pt idx="0">
                  <c:v>0.14099999999999999</c:v>
                </c:pt>
              </c:numCache>
            </c:numRef>
          </c:val>
          <c:extLst>
            <c:ext xmlns:c16="http://schemas.microsoft.com/office/drawing/2014/chart" uri="{C3380CC4-5D6E-409C-BE32-E72D297353CC}">
              <c16:uniqueId val="{00000002-565D-4570-A268-C7F08CA97B6E}"/>
            </c:ext>
          </c:extLst>
        </c:ser>
        <c:ser>
          <c:idx val="3"/>
          <c:order val="3"/>
          <c:tx>
            <c:strRef>
              <c:f>Sheet1!$A$12</c:f>
              <c:strCache>
                <c:ptCount val="1"/>
                <c:pt idx="0">
                  <c:v>Hispanic</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Sheet1!$B$12</c:f>
              <c:numCache>
                <c:formatCode>0.0%</c:formatCode>
                <c:ptCount val="1"/>
                <c:pt idx="0">
                  <c:v>0.26400000000000001</c:v>
                </c:pt>
              </c:numCache>
            </c:numRef>
          </c:val>
          <c:extLst>
            <c:ext xmlns:c16="http://schemas.microsoft.com/office/drawing/2014/chart" uri="{C3380CC4-5D6E-409C-BE32-E72D297353CC}">
              <c16:uniqueId val="{00000003-565D-4570-A268-C7F08CA97B6E}"/>
            </c:ext>
          </c:extLst>
        </c:ser>
        <c:ser>
          <c:idx val="4"/>
          <c:order val="4"/>
          <c:tx>
            <c:strRef>
              <c:f>Sheet1!$A$13</c:f>
              <c:strCache>
                <c:ptCount val="1"/>
                <c:pt idx="0">
                  <c:v>Two or more races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Sheet1!$B$13</c:f>
              <c:numCache>
                <c:formatCode>0.0%</c:formatCode>
                <c:ptCount val="1"/>
                <c:pt idx="0">
                  <c:v>0.24099999999999999</c:v>
                </c:pt>
              </c:numCache>
            </c:numRef>
          </c:val>
          <c:extLst>
            <c:ext xmlns:c16="http://schemas.microsoft.com/office/drawing/2014/chart" uri="{C3380CC4-5D6E-409C-BE32-E72D297353CC}">
              <c16:uniqueId val="{00000004-565D-4570-A268-C7F08CA97B6E}"/>
            </c:ext>
          </c:extLst>
        </c:ser>
        <c:dLbls>
          <c:dLblPos val="outEnd"/>
          <c:showLegendKey val="0"/>
          <c:showVal val="1"/>
          <c:showCatName val="0"/>
          <c:showSerName val="0"/>
          <c:showPercent val="0"/>
          <c:showBubbleSize val="0"/>
        </c:dLbls>
        <c:gapWidth val="219"/>
        <c:overlap val="-27"/>
        <c:axId val="1492372032"/>
        <c:axId val="1492369152"/>
      </c:barChart>
      <c:catAx>
        <c:axId val="1492372032"/>
        <c:scaling>
          <c:orientation val="minMax"/>
        </c:scaling>
        <c:delete val="1"/>
        <c:axPos val="b"/>
        <c:numFmt formatCode="General" sourceLinked="1"/>
        <c:majorTickMark val="none"/>
        <c:minorTickMark val="none"/>
        <c:tickLblPos val="nextTo"/>
        <c:crossAx val="1492369152"/>
        <c:crosses val="autoZero"/>
        <c:auto val="1"/>
        <c:lblAlgn val="ctr"/>
        <c:lblOffset val="100"/>
        <c:noMultiLvlLbl val="0"/>
      </c:catAx>
      <c:valAx>
        <c:axId val="149236915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49237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261554262238962E-2"/>
          <c:y val="7.6274664196387218E-2"/>
          <c:w val="0.77509794971280765"/>
          <c:h val="0.82094735216921411"/>
        </c:manualLayout>
      </c:layout>
      <c:lineChart>
        <c:grouping val="standard"/>
        <c:varyColors val="0"/>
        <c:ser>
          <c:idx val="1"/>
          <c:order val="1"/>
          <c:tx>
            <c:strRef>
              <c:f>Chart_Final!$C$17</c:f>
              <c:strCache>
                <c:ptCount val="1"/>
                <c:pt idx="0">
                  <c:v>Houston</c:v>
                </c:pt>
              </c:strCache>
            </c:strRef>
          </c:tx>
          <c:spPr>
            <a:ln w="28575" cap="rnd">
              <a:solidFill>
                <a:schemeClr val="accent2"/>
              </a:solidFill>
              <a:round/>
            </a:ln>
            <a:effectLst/>
          </c:spPr>
          <c:marker>
            <c:symbol val="none"/>
          </c:marker>
          <c:dLbls>
            <c:dLbl>
              <c:idx val="3"/>
              <c:layout>
                <c:manualLayout>
                  <c:x val="8.856580457753038E-17"/>
                  <c:y val="-5.8372863329133095E-3"/>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9939-4940-9CE8-CAB10C2C7B7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(Chart_Final!$B$18,Chart_Final!$B$23,Chart_Final!$B$25,Chart_Final!$B$28)</c:f>
              <c:numCache>
                <c:formatCode>General</c:formatCode>
                <c:ptCount val="4"/>
                <c:pt idx="0">
                  <c:v>2014</c:v>
                </c:pt>
                <c:pt idx="1">
                  <c:v>2019</c:v>
                </c:pt>
                <c:pt idx="2">
                  <c:v>2021</c:v>
                </c:pt>
                <c:pt idx="3">
                  <c:v>2024</c:v>
                </c:pt>
              </c:numCache>
              <c:extLst/>
            </c:numRef>
          </c:cat>
          <c:val>
            <c:numRef>
              <c:f>(Chart_Final!$C$18,Chart_Final!$C$23,Chart_Final!$C$25,Chart_Final!$C$28)</c:f>
              <c:numCache>
                <c:formatCode>General</c:formatCode>
                <c:ptCount val="4"/>
                <c:pt idx="0">
                  <c:v>26.430983601425499</c:v>
                </c:pt>
                <c:pt idx="1">
                  <c:v>28.4811795743617</c:v>
                </c:pt>
                <c:pt idx="2">
                  <c:v>26.4051503127092</c:v>
                </c:pt>
                <c:pt idx="3">
                  <c:v>28.2455653427212</c:v>
                </c:pt>
              </c:numCache>
              <c:extLst/>
            </c:numRef>
          </c:val>
          <c:smooth val="0"/>
          <c:extLst>
            <c:ext xmlns:c16="http://schemas.microsoft.com/office/drawing/2014/chart" uri="{C3380CC4-5D6E-409C-BE32-E72D297353CC}">
              <c16:uniqueId val="{00000000-9939-4940-9CE8-CAB10C2C7B7D}"/>
            </c:ext>
          </c:extLst>
        </c:ser>
        <c:ser>
          <c:idx val="2"/>
          <c:order val="2"/>
          <c:tx>
            <c:strRef>
              <c:f>Chart_Final!$D$17</c:f>
              <c:strCache>
                <c:ptCount val="1"/>
                <c:pt idx="0">
                  <c:v>Fort Worth </c:v>
                </c:pt>
              </c:strCache>
            </c:strRef>
          </c:tx>
          <c:spPr>
            <a:ln w="28575" cap="rnd">
              <a:solidFill>
                <a:srgbClr val="7030A0"/>
              </a:solidFill>
              <a:round/>
            </a:ln>
            <a:effectLst/>
          </c:spPr>
          <c:marker>
            <c:symbol val="none"/>
          </c:marker>
          <c:dLbls>
            <c:dLbl>
              <c:idx val="3"/>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9-9939-4940-9CE8-CAB10C2C7B7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(Chart_Final!$B$18,Chart_Final!$B$23,Chart_Final!$B$25,Chart_Final!$B$28)</c:f>
              <c:numCache>
                <c:formatCode>General</c:formatCode>
                <c:ptCount val="4"/>
                <c:pt idx="0">
                  <c:v>2014</c:v>
                </c:pt>
                <c:pt idx="1">
                  <c:v>2019</c:v>
                </c:pt>
                <c:pt idx="2">
                  <c:v>2021</c:v>
                </c:pt>
                <c:pt idx="3">
                  <c:v>2024</c:v>
                </c:pt>
              </c:numCache>
              <c:extLst/>
            </c:numRef>
          </c:cat>
          <c:val>
            <c:numRef>
              <c:f>(Chart_Final!$D$18,Chart_Final!$D$23,Chart_Final!$D$25,Chart_Final!$D$28)</c:f>
              <c:numCache>
                <c:formatCode>General</c:formatCode>
                <c:ptCount val="4"/>
                <c:pt idx="0">
                  <c:v>26.559763818418499</c:v>
                </c:pt>
                <c:pt idx="1">
                  <c:v>27.248894263500901</c:v>
                </c:pt>
                <c:pt idx="2">
                  <c:v>25.9084145377929</c:v>
                </c:pt>
                <c:pt idx="3">
                  <c:v>28.001991101223499</c:v>
                </c:pt>
              </c:numCache>
              <c:extLst/>
            </c:numRef>
          </c:val>
          <c:smooth val="0"/>
          <c:extLst>
            <c:ext xmlns:c16="http://schemas.microsoft.com/office/drawing/2014/chart" uri="{C3380CC4-5D6E-409C-BE32-E72D297353CC}">
              <c16:uniqueId val="{00000001-9939-4940-9CE8-CAB10C2C7B7D}"/>
            </c:ext>
          </c:extLst>
        </c:ser>
        <c:ser>
          <c:idx val="3"/>
          <c:order val="3"/>
          <c:tx>
            <c:strRef>
              <c:f>Chart_Final!$E$17</c:f>
              <c:strCache>
                <c:ptCount val="1"/>
                <c:pt idx="0">
                  <c:v>Texas</c:v>
                </c:pt>
              </c:strCache>
            </c:strRef>
          </c:tx>
          <c:spPr>
            <a:ln w="28575" cap="rnd">
              <a:solidFill>
                <a:sysClr val="windowText" lastClr="000000"/>
              </a:solidFill>
              <a:prstDash val="dash"/>
              <a:round/>
            </a:ln>
            <a:effectLst/>
          </c:spPr>
          <c:marker>
            <c:symbol val="none"/>
          </c:marker>
          <c:dLbls>
            <c:dLbl>
              <c:idx val="3"/>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7-9939-4940-9CE8-CAB10C2C7B7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(Chart_Final!$B$18,Chart_Final!$B$23,Chart_Final!$B$25,Chart_Final!$B$28)</c:f>
              <c:numCache>
                <c:formatCode>General</c:formatCode>
                <c:ptCount val="4"/>
                <c:pt idx="0">
                  <c:v>2014</c:v>
                </c:pt>
                <c:pt idx="1">
                  <c:v>2019</c:v>
                </c:pt>
                <c:pt idx="2">
                  <c:v>2021</c:v>
                </c:pt>
                <c:pt idx="3">
                  <c:v>2024</c:v>
                </c:pt>
              </c:numCache>
              <c:extLst/>
            </c:numRef>
          </c:cat>
          <c:val>
            <c:numRef>
              <c:f>(Chart_Final!$E$18,Chart_Final!$E$23,Chart_Final!$E$25,Chart_Final!$E$28)</c:f>
              <c:numCache>
                <c:formatCode>General</c:formatCode>
                <c:ptCount val="4"/>
                <c:pt idx="0">
                  <c:v>25.647624584893801</c:v>
                </c:pt>
                <c:pt idx="1">
                  <c:v>27.211959978240799</c:v>
                </c:pt>
                <c:pt idx="2">
                  <c:v>25.8631647404539</c:v>
                </c:pt>
                <c:pt idx="3">
                  <c:v>27.506873254455201</c:v>
                </c:pt>
              </c:numCache>
              <c:extLst/>
            </c:numRef>
          </c:val>
          <c:smooth val="0"/>
          <c:extLst>
            <c:ext xmlns:c16="http://schemas.microsoft.com/office/drawing/2014/chart" uri="{C3380CC4-5D6E-409C-BE32-E72D297353CC}">
              <c16:uniqueId val="{00000002-9939-4940-9CE8-CAB10C2C7B7D}"/>
            </c:ext>
          </c:extLst>
        </c:ser>
        <c:ser>
          <c:idx val="4"/>
          <c:order val="4"/>
          <c:tx>
            <c:strRef>
              <c:f>Chart_Final!$F$17</c:f>
              <c:strCache>
                <c:ptCount val="1"/>
                <c:pt idx="0">
                  <c:v>Dallas</c:v>
                </c:pt>
              </c:strCache>
            </c:strRef>
          </c:tx>
          <c:spPr>
            <a:ln w="28575" cap="rnd">
              <a:solidFill>
                <a:schemeClr val="accent5"/>
              </a:solidFill>
              <a:round/>
            </a:ln>
            <a:effectLst/>
          </c:spPr>
          <c:marker>
            <c:symbol val="none"/>
          </c:marker>
          <c:dLbls>
            <c:dLbl>
              <c:idx val="3"/>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A-9939-4940-9CE8-CAB10C2C7B7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(Chart_Final!$B$18,Chart_Final!$B$23,Chart_Final!$B$25,Chart_Final!$B$28)</c:f>
              <c:numCache>
                <c:formatCode>General</c:formatCode>
                <c:ptCount val="4"/>
                <c:pt idx="0">
                  <c:v>2014</c:v>
                </c:pt>
                <c:pt idx="1">
                  <c:v>2019</c:v>
                </c:pt>
                <c:pt idx="2">
                  <c:v>2021</c:v>
                </c:pt>
                <c:pt idx="3">
                  <c:v>2024</c:v>
                </c:pt>
              </c:numCache>
              <c:extLst/>
            </c:numRef>
          </c:cat>
          <c:val>
            <c:numRef>
              <c:f>(Chart_Final!$F$18,Chart_Final!$F$23,Chart_Final!$F$25,Chart_Final!$F$28)</c:f>
              <c:numCache>
                <c:formatCode>General</c:formatCode>
                <c:ptCount val="4"/>
                <c:pt idx="0">
                  <c:v>26.498190210504799</c:v>
                </c:pt>
                <c:pt idx="1">
                  <c:v>27.374444116890601</c:v>
                </c:pt>
                <c:pt idx="2">
                  <c:v>25.712258163775498</c:v>
                </c:pt>
                <c:pt idx="3">
                  <c:v>26.7625228351448</c:v>
                </c:pt>
              </c:numCache>
              <c:extLst/>
            </c:numRef>
          </c:val>
          <c:smooth val="0"/>
          <c:extLst>
            <c:ext xmlns:c16="http://schemas.microsoft.com/office/drawing/2014/chart" uri="{C3380CC4-5D6E-409C-BE32-E72D297353CC}">
              <c16:uniqueId val="{00000003-9939-4940-9CE8-CAB10C2C7B7D}"/>
            </c:ext>
          </c:extLst>
        </c:ser>
        <c:ser>
          <c:idx val="5"/>
          <c:order val="5"/>
          <c:tx>
            <c:strRef>
              <c:f>Chart_Final!$G$17</c:f>
              <c:strCache>
                <c:ptCount val="1"/>
                <c:pt idx="0">
                  <c:v>San Antonio</c:v>
                </c:pt>
              </c:strCache>
            </c:strRef>
          </c:tx>
          <c:spPr>
            <a:ln w="28575" cap="rnd">
              <a:solidFill>
                <a:schemeClr val="accent6"/>
              </a:solidFill>
              <a:round/>
            </a:ln>
            <a:effectLst/>
          </c:spPr>
          <c:marker>
            <c:symbol val="none"/>
          </c:marker>
          <c:dLbls>
            <c:dLbl>
              <c:idx val="3"/>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B-9939-4940-9CE8-CAB10C2C7B7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(Chart_Final!$B$18,Chart_Final!$B$23,Chart_Final!$B$25,Chart_Final!$B$28)</c:f>
              <c:numCache>
                <c:formatCode>General</c:formatCode>
                <c:ptCount val="4"/>
                <c:pt idx="0">
                  <c:v>2014</c:v>
                </c:pt>
                <c:pt idx="1">
                  <c:v>2019</c:v>
                </c:pt>
                <c:pt idx="2">
                  <c:v>2021</c:v>
                </c:pt>
                <c:pt idx="3">
                  <c:v>2024</c:v>
                </c:pt>
              </c:numCache>
              <c:extLst/>
            </c:numRef>
          </c:cat>
          <c:val>
            <c:numRef>
              <c:f>(Chart_Final!$G$18,Chart_Final!$G$23,Chart_Final!$G$25,Chart_Final!$G$28)</c:f>
              <c:numCache>
                <c:formatCode>General</c:formatCode>
                <c:ptCount val="4"/>
                <c:pt idx="0">
                  <c:v>23.1753245421869</c:v>
                </c:pt>
                <c:pt idx="1">
                  <c:v>25.456300907168899</c:v>
                </c:pt>
                <c:pt idx="2">
                  <c:v>23.088396858452999</c:v>
                </c:pt>
                <c:pt idx="3">
                  <c:v>25.105916821646499</c:v>
                </c:pt>
              </c:numCache>
              <c:extLst/>
            </c:numRef>
          </c:val>
          <c:smooth val="0"/>
          <c:extLst>
            <c:ext xmlns:c16="http://schemas.microsoft.com/office/drawing/2014/chart" uri="{C3380CC4-5D6E-409C-BE32-E72D297353CC}">
              <c16:uniqueId val="{00000004-9939-4940-9CE8-CAB10C2C7B7D}"/>
            </c:ext>
          </c:extLst>
        </c:ser>
        <c:ser>
          <c:idx val="6"/>
          <c:order val="6"/>
          <c:tx>
            <c:strRef>
              <c:f>Chart_Final!$H$17</c:f>
              <c:strCache>
                <c:ptCount val="1"/>
                <c:pt idx="0">
                  <c:v>Austin</c:v>
                </c:pt>
              </c:strCache>
            </c:strRef>
          </c:tx>
          <c:spPr>
            <a:ln w="28575" cap="rnd">
              <a:solidFill>
                <a:schemeClr val="accent4"/>
              </a:solidFill>
              <a:round/>
            </a:ln>
            <a:effectLst/>
          </c:spPr>
          <c:marker>
            <c:symbol val="none"/>
          </c:marker>
          <c:dLbls>
            <c:dLbl>
              <c:idx val="3"/>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C-9939-4940-9CE8-CAB10C2C7B7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(Chart_Final!$B$18,Chart_Final!$B$23,Chart_Final!$B$25,Chart_Final!$B$28)</c:f>
              <c:numCache>
                <c:formatCode>General</c:formatCode>
                <c:ptCount val="4"/>
                <c:pt idx="0">
                  <c:v>2014</c:v>
                </c:pt>
                <c:pt idx="1">
                  <c:v>2019</c:v>
                </c:pt>
                <c:pt idx="2">
                  <c:v>2021</c:v>
                </c:pt>
                <c:pt idx="3">
                  <c:v>2024</c:v>
                </c:pt>
              </c:numCache>
              <c:extLst/>
            </c:numRef>
          </c:cat>
          <c:val>
            <c:numRef>
              <c:f>(Chart_Final!$H$18,Chart_Final!$H$23,Chart_Final!$H$25,Chart_Final!$H$28)</c:f>
              <c:numCache>
                <c:formatCode>General</c:formatCode>
                <c:ptCount val="4"/>
                <c:pt idx="0">
                  <c:v>23.3326782553935</c:v>
                </c:pt>
                <c:pt idx="1">
                  <c:v>25.282441757083099</c:v>
                </c:pt>
                <c:pt idx="2">
                  <c:v>23.318828016643501</c:v>
                </c:pt>
                <c:pt idx="3">
                  <c:v>24.158172727737099</c:v>
                </c:pt>
              </c:numCache>
              <c:extLst/>
            </c:numRef>
          </c:val>
          <c:smooth val="0"/>
          <c:extLst>
            <c:ext xmlns:c16="http://schemas.microsoft.com/office/drawing/2014/chart" uri="{C3380CC4-5D6E-409C-BE32-E72D297353CC}">
              <c16:uniqueId val="{00000005-9939-4940-9CE8-CAB10C2C7B7D}"/>
            </c:ext>
          </c:extLst>
        </c:ser>
        <c:dLbls>
          <c:showLegendKey val="0"/>
          <c:showVal val="0"/>
          <c:showCatName val="0"/>
          <c:showSerName val="0"/>
          <c:showPercent val="0"/>
          <c:showBubbleSize val="0"/>
        </c:dLbls>
        <c:smooth val="0"/>
        <c:axId val="407500047"/>
        <c:axId val="499770671"/>
        <c:extLst>
          <c:ext xmlns:c15="http://schemas.microsoft.com/office/drawing/2012/chart" uri="{02D57815-91ED-43cb-92C2-25804820EDAC}">
            <c15:filteredLineSeries>
              <c15:ser>
                <c:idx val="0"/>
                <c:order val="0"/>
                <c:tx>
                  <c:strRef>
                    <c:extLst>
                      <c:ext uri="{02D57815-91ED-43cb-92C2-25804820EDAC}">
                        <c15:formulaRef>
                          <c15:sqref>Chart_Final!$B$17</c15:sqref>
                        </c15:formulaRef>
                      </c:ext>
                    </c:extLst>
                    <c:strCache>
                      <c:ptCount val="1"/>
                      <c:pt idx="0">
                        <c:v>Year</c:v>
                      </c:pt>
                    </c:strCache>
                  </c:strRef>
                </c:tx>
                <c:spPr>
                  <a:ln w="28575" cap="rnd">
                    <a:solidFill>
                      <a:schemeClr val="accent1"/>
                    </a:solidFill>
                    <a:round/>
                  </a:ln>
                  <a:effectLst/>
                </c:spPr>
                <c:marker>
                  <c:symbol val="none"/>
                </c:marker>
                <c:cat>
                  <c:numRef>
                    <c:extLst>
                      <c:ext uri="{02D57815-91ED-43cb-92C2-25804820EDAC}">
                        <c15:formulaRef>
                          <c15:sqref>(Chart_Final!$B$18,Chart_Final!$B$23,Chart_Final!$B$25,Chart_Final!$B$28)</c15:sqref>
                        </c15:formulaRef>
                      </c:ext>
                    </c:extLst>
                    <c:numCache>
                      <c:formatCode>General</c:formatCode>
                      <c:ptCount val="4"/>
                      <c:pt idx="0">
                        <c:v>2014</c:v>
                      </c:pt>
                      <c:pt idx="1">
                        <c:v>2019</c:v>
                      </c:pt>
                      <c:pt idx="2">
                        <c:v>2021</c:v>
                      </c:pt>
                      <c:pt idx="3">
                        <c:v>2024</c:v>
                      </c:pt>
                    </c:numCache>
                  </c:numRef>
                </c:cat>
                <c:val>
                  <c:numRef>
                    <c:extLst>
                      <c:ext uri="{02D57815-91ED-43cb-92C2-25804820EDAC}">
                        <c15:formulaRef>
                          <c15:sqref>(Chart_Final!$B$18,Chart_Final!$B$23,Chart_Final!$B$25,Chart_Final!$B$28)</c15:sqref>
                        </c15:formulaRef>
                      </c:ext>
                    </c:extLst>
                    <c:numCache>
                      <c:formatCode>General</c:formatCode>
                      <c:ptCount val="4"/>
                      <c:pt idx="0">
                        <c:v>2014</c:v>
                      </c:pt>
                      <c:pt idx="1">
                        <c:v>2019</c:v>
                      </c:pt>
                      <c:pt idx="2">
                        <c:v>2021</c:v>
                      </c:pt>
                      <c:pt idx="3">
                        <c:v>2024</c:v>
                      </c:pt>
                    </c:numCache>
                  </c:numRef>
                </c:val>
                <c:smooth val="0"/>
                <c:extLst>
                  <c:ext xmlns:c16="http://schemas.microsoft.com/office/drawing/2014/chart" uri="{C3380CC4-5D6E-409C-BE32-E72D297353CC}">
                    <c16:uniqueId val="{00000006-9939-4940-9CE8-CAB10C2C7B7D}"/>
                  </c:ext>
                </c:extLst>
              </c15:ser>
            </c15:filteredLineSeries>
          </c:ext>
        </c:extLst>
      </c:lineChart>
      <c:catAx>
        <c:axId val="4075000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499770671"/>
        <c:crosses val="autoZero"/>
        <c:auto val="1"/>
        <c:lblAlgn val="ctr"/>
        <c:lblOffset val="100"/>
        <c:noMultiLvlLbl val="0"/>
      </c:catAx>
      <c:valAx>
        <c:axId val="499770671"/>
        <c:scaling>
          <c:orientation val="minMax"/>
          <c:min val="2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a:t>Mean Commuting Time-One Way (minutes)</a:t>
                </a:r>
              </a:p>
            </c:rich>
          </c:tx>
          <c:layout>
            <c:manualLayout>
              <c:xMode val="edge"/>
              <c:yMode val="edge"/>
              <c:x val="1.5897048195062578E-2"/>
              <c:y val="0.12187426531201789"/>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40750004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b="1"/>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236303698444175E-2"/>
          <c:y val="3.4104460307257285E-2"/>
          <c:w val="0.84458081326790668"/>
          <c:h val="0.68533227871327551"/>
        </c:manualLayout>
      </c:layout>
      <c:lineChart>
        <c:grouping val="standard"/>
        <c:varyColors val="0"/>
        <c:ser>
          <c:idx val="0"/>
          <c:order val="0"/>
          <c:tx>
            <c:strRef>
              <c:f>Sheet1!$B$1</c:f>
              <c:strCache>
                <c:ptCount val="1"/>
                <c:pt idx="0">
                  <c:v>V2024: High Migration Scenario</c:v>
                </c:pt>
              </c:strCache>
            </c:strRef>
          </c:tx>
          <c:spPr>
            <a:ln w="38100" cap="rnd">
              <a:solidFill>
                <a:schemeClr val="accent1"/>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22-301E-4916-BDE2-8E6691FE9315}"/>
                </c:ext>
              </c:extLst>
            </c:dLbl>
            <c:dLbl>
              <c:idx val="1"/>
              <c:delete val="1"/>
              <c:extLst>
                <c:ext xmlns:c15="http://schemas.microsoft.com/office/drawing/2012/chart" uri="{CE6537A1-D6FC-4f65-9D91-7224C49458BB}"/>
                <c:ext xmlns:c16="http://schemas.microsoft.com/office/drawing/2014/chart" uri="{C3380CC4-5D6E-409C-BE32-E72D297353CC}">
                  <c16:uniqueId val="{00000027-301E-4916-BDE2-8E6691FE9315}"/>
                </c:ext>
              </c:extLst>
            </c:dLbl>
            <c:dLbl>
              <c:idx val="2"/>
              <c:delete val="1"/>
              <c:extLst>
                <c:ext xmlns:c15="http://schemas.microsoft.com/office/drawing/2012/chart" uri="{CE6537A1-D6FC-4f65-9D91-7224C49458BB}"/>
                <c:ext xmlns:c16="http://schemas.microsoft.com/office/drawing/2014/chart" uri="{C3380CC4-5D6E-409C-BE32-E72D297353CC}">
                  <c16:uniqueId val="{0000002C-301E-4916-BDE2-8E6691FE9315}"/>
                </c:ext>
              </c:extLst>
            </c:dLbl>
            <c:dLbl>
              <c:idx val="3"/>
              <c:delete val="1"/>
              <c:extLst>
                <c:ext xmlns:c15="http://schemas.microsoft.com/office/drawing/2012/chart" uri="{CE6537A1-D6FC-4f65-9D91-7224C49458BB}"/>
                <c:ext xmlns:c16="http://schemas.microsoft.com/office/drawing/2014/chart" uri="{C3380CC4-5D6E-409C-BE32-E72D297353CC}">
                  <c16:uniqueId val="{00000031-301E-4916-BDE2-8E6691FE9315}"/>
                </c:ext>
              </c:extLst>
            </c:dLbl>
            <c:dLbl>
              <c:idx val="4"/>
              <c:delete val="1"/>
              <c:extLst>
                <c:ext xmlns:c15="http://schemas.microsoft.com/office/drawing/2012/chart" uri="{CE6537A1-D6FC-4f65-9D91-7224C49458BB}"/>
                <c:ext xmlns:c16="http://schemas.microsoft.com/office/drawing/2014/chart" uri="{C3380CC4-5D6E-409C-BE32-E72D297353CC}">
                  <c16:uniqueId val="{00000035-301E-4916-BDE2-8E6691FE9315}"/>
                </c:ext>
              </c:extLst>
            </c:dLbl>
            <c:dLbl>
              <c:idx val="5"/>
              <c:delete val="1"/>
              <c:extLst>
                <c:ext xmlns:c15="http://schemas.microsoft.com/office/drawing/2012/chart" uri="{CE6537A1-D6FC-4f65-9D91-7224C49458BB}"/>
                <c:ext xmlns:c16="http://schemas.microsoft.com/office/drawing/2014/chart" uri="{C3380CC4-5D6E-409C-BE32-E72D297353CC}">
                  <c16:uniqueId val="{0000003A-301E-4916-BDE2-8E6691FE9315}"/>
                </c:ext>
              </c:extLst>
            </c:dLbl>
            <c:dLbl>
              <c:idx val="6"/>
              <c:delete val="1"/>
              <c:extLst>
                <c:ext xmlns:c15="http://schemas.microsoft.com/office/drawing/2012/chart" uri="{CE6537A1-D6FC-4f65-9D91-7224C49458BB}"/>
                <c:ext xmlns:c16="http://schemas.microsoft.com/office/drawing/2014/chart" uri="{C3380CC4-5D6E-409C-BE32-E72D297353CC}">
                  <c16:uniqueId val="{00000043-301E-4916-BDE2-8E6691FE9315}"/>
                </c:ext>
              </c:extLst>
            </c:dLbl>
            <c:dLbl>
              <c:idx val="7"/>
              <c:delete val="1"/>
              <c:extLst>
                <c:ext xmlns:c15="http://schemas.microsoft.com/office/drawing/2012/chart" uri="{CE6537A1-D6FC-4f65-9D91-7224C49458BB}"/>
                <c:ext xmlns:c16="http://schemas.microsoft.com/office/drawing/2014/chart" uri="{C3380CC4-5D6E-409C-BE32-E72D297353CC}">
                  <c16:uniqueId val="{00000068-301E-4916-BDE2-8E6691FE9315}"/>
                </c:ext>
              </c:extLst>
            </c:dLbl>
            <c:dLbl>
              <c:idx val="8"/>
              <c:delete val="1"/>
              <c:extLst>
                <c:ext xmlns:c15="http://schemas.microsoft.com/office/drawing/2012/chart" uri="{CE6537A1-D6FC-4f65-9D91-7224C49458BB}"/>
                <c:ext xmlns:c16="http://schemas.microsoft.com/office/drawing/2014/chart" uri="{C3380CC4-5D6E-409C-BE32-E72D297353CC}">
                  <c16:uniqueId val="{0000006B-301E-4916-BDE2-8E6691FE9315}"/>
                </c:ext>
              </c:extLst>
            </c:dLbl>
            <c:dLbl>
              <c:idx val="9"/>
              <c:delete val="1"/>
              <c:extLst>
                <c:ext xmlns:c15="http://schemas.microsoft.com/office/drawing/2012/chart" uri="{CE6537A1-D6FC-4f65-9D91-7224C49458BB}"/>
                <c:ext xmlns:c16="http://schemas.microsoft.com/office/drawing/2014/chart" uri="{C3380CC4-5D6E-409C-BE32-E72D297353CC}">
                  <c16:uniqueId val="{00000067-301E-4916-BDE2-8E6691FE9315}"/>
                </c:ext>
              </c:extLst>
            </c:dLbl>
            <c:dLbl>
              <c:idx val="10"/>
              <c:delete val="1"/>
              <c:extLst>
                <c:ext xmlns:c15="http://schemas.microsoft.com/office/drawing/2012/chart" uri="{CE6537A1-D6FC-4f65-9D91-7224C49458BB}"/>
                <c:ext xmlns:c16="http://schemas.microsoft.com/office/drawing/2014/chart" uri="{C3380CC4-5D6E-409C-BE32-E72D297353CC}">
                  <c16:uniqueId val="{00000064-301E-4916-BDE2-8E6691FE9315}"/>
                </c:ext>
              </c:extLst>
            </c:dLbl>
            <c:dLbl>
              <c:idx val="11"/>
              <c:delete val="1"/>
              <c:extLst>
                <c:ext xmlns:c15="http://schemas.microsoft.com/office/drawing/2012/chart" uri="{CE6537A1-D6FC-4f65-9D91-7224C49458BB}"/>
                <c:ext xmlns:c16="http://schemas.microsoft.com/office/drawing/2014/chart" uri="{C3380CC4-5D6E-409C-BE32-E72D297353CC}">
                  <c16:uniqueId val="{00000060-301E-4916-BDE2-8E6691FE9315}"/>
                </c:ext>
              </c:extLst>
            </c:dLbl>
            <c:dLbl>
              <c:idx val="12"/>
              <c:delete val="1"/>
              <c:extLst>
                <c:ext xmlns:c15="http://schemas.microsoft.com/office/drawing/2012/chart" uri="{CE6537A1-D6FC-4f65-9D91-7224C49458BB}"/>
                <c:ext xmlns:c16="http://schemas.microsoft.com/office/drawing/2014/chart" uri="{C3380CC4-5D6E-409C-BE32-E72D297353CC}">
                  <c16:uniqueId val="{0000005D-301E-4916-BDE2-8E6691FE9315}"/>
                </c:ext>
              </c:extLst>
            </c:dLbl>
            <c:dLbl>
              <c:idx val="13"/>
              <c:delete val="1"/>
              <c:extLst>
                <c:ext xmlns:c15="http://schemas.microsoft.com/office/drawing/2012/chart" uri="{CE6537A1-D6FC-4f65-9D91-7224C49458BB}"/>
                <c:ext xmlns:c16="http://schemas.microsoft.com/office/drawing/2014/chart" uri="{C3380CC4-5D6E-409C-BE32-E72D297353CC}">
                  <c16:uniqueId val="{0000005B-301E-4916-BDE2-8E6691FE9315}"/>
                </c:ext>
              </c:extLst>
            </c:dLbl>
            <c:dLbl>
              <c:idx val="14"/>
              <c:delete val="1"/>
              <c:extLst>
                <c:ext xmlns:c15="http://schemas.microsoft.com/office/drawing/2012/chart" uri="{CE6537A1-D6FC-4f65-9D91-7224C49458BB}"/>
                <c:ext xmlns:c16="http://schemas.microsoft.com/office/drawing/2014/chart" uri="{C3380CC4-5D6E-409C-BE32-E72D297353CC}">
                  <c16:uniqueId val="{0000005A-301E-4916-BDE2-8E6691FE9315}"/>
                </c:ext>
              </c:extLst>
            </c:dLbl>
            <c:dLbl>
              <c:idx val="15"/>
              <c:delete val="1"/>
              <c:extLst>
                <c:ext xmlns:c15="http://schemas.microsoft.com/office/drawing/2012/chart" uri="{CE6537A1-D6FC-4f65-9D91-7224C49458BB}"/>
                <c:ext xmlns:c16="http://schemas.microsoft.com/office/drawing/2014/chart" uri="{C3380CC4-5D6E-409C-BE32-E72D297353CC}">
                  <c16:uniqueId val="{00000058-301E-4916-BDE2-8E6691FE9315}"/>
                </c:ext>
              </c:extLst>
            </c:dLbl>
            <c:dLbl>
              <c:idx val="16"/>
              <c:delete val="1"/>
              <c:extLst>
                <c:ext xmlns:c15="http://schemas.microsoft.com/office/drawing/2012/chart" uri="{CE6537A1-D6FC-4f65-9D91-7224C49458BB}"/>
                <c:ext xmlns:c16="http://schemas.microsoft.com/office/drawing/2014/chart" uri="{C3380CC4-5D6E-409C-BE32-E72D297353CC}">
                  <c16:uniqueId val="{0000001E-301E-4916-BDE2-8E6691FE9315}"/>
                </c:ext>
              </c:extLst>
            </c:dLbl>
            <c:dLbl>
              <c:idx val="17"/>
              <c:delete val="1"/>
              <c:extLst>
                <c:ext xmlns:c15="http://schemas.microsoft.com/office/drawing/2012/chart" uri="{CE6537A1-D6FC-4f65-9D91-7224C49458BB}"/>
                <c:ext xmlns:c16="http://schemas.microsoft.com/office/drawing/2014/chart" uri="{C3380CC4-5D6E-409C-BE32-E72D297353CC}">
                  <c16:uniqueId val="{0000001D-301E-4916-BDE2-8E6691FE9315}"/>
                </c:ext>
              </c:extLst>
            </c:dLbl>
            <c:dLbl>
              <c:idx val="18"/>
              <c:delete val="1"/>
              <c:extLst>
                <c:ext xmlns:c15="http://schemas.microsoft.com/office/drawing/2012/chart" uri="{CE6537A1-D6FC-4f65-9D91-7224C49458BB}"/>
                <c:ext xmlns:c16="http://schemas.microsoft.com/office/drawing/2014/chart" uri="{C3380CC4-5D6E-409C-BE32-E72D297353CC}">
                  <c16:uniqueId val="{0000001C-301E-4916-BDE2-8E6691FE9315}"/>
                </c:ext>
              </c:extLst>
            </c:dLbl>
            <c:dLbl>
              <c:idx val="19"/>
              <c:delete val="1"/>
              <c:extLst>
                <c:ext xmlns:c15="http://schemas.microsoft.com/office/drawing/2012/chart" uri="{CE6537A1-D6FC-4f65-9D91-7224C49458BB}"/>
                <c:ext xmlns:c16="http://schemas.microsoft.com/office/drawing/2014/chart" uri="{C3380CC4-5D6E-409C-BE32-E72D297353CC}">
                  <c16:uniqueId val="{0000001B-301E-4916-BDE2-8E6691FE9315}"/>
                </c:ext>
              </c:extLst>
            </c:dLbl>
            <c:dLbl>
              <c:idx val="20"/>
              <c:delete val="1"/>
              <c:extLst>
                <c:ext xmlns:c15="http://schemas.microsoft.com/office/drawing/2012/chart" uri="{CE6537A1-D6FC-4f65-9D91-7224C49458BB}"/>
                <c:ext xmlns:c16="http://schemas.microsoft.com/office/drawing/2014/chart" uri="{C3380CC4-5D6E-409C-BE32-E72D297353CC}">
                  <c16:uniqueId val="{0000001A-301E-4916-BDE2-8E6691FE9315}"/>
                </c:ext>
              </c:extLst>
            </c:dLbl>
            <c:dLbl>
              <c:idx val="21"/>
              <c:delete val="1"/>
              <c:extLst>
                <c:ext xmlns:c15="http://schemas.microsoft.com/office/drawing/2012/chart" uri="{CE6537A1-D6FC-4f65-9D91-7224C49458BB}"/>
                <c:ext xmlns:c16="http://schemas.microsoft.com/office/drawing/2014/chart" uri="{C3380CC4-5D6E-409C-BE32-E72D297353CC}">
                  <c16:uniqueId val="{00000019-301E-4916-BDE2-8E6691FE9315}"/>
                </c:ext>
              </c:extLst>
            </c:dLbl>
            <c:dLbl>
              <c:idx val="22"/>
              <c:delete val="1"/>
              <c:extLst>
                <c:ext xmlns:c15="http://schemas.microsoft.com/office/drawing/2012/chart" uri="{CE6537A1-D6FC-4f65-9D91-7224C49458BB}"/>
                <c:ext xmlns:c16="http://schemas.microsoft.com/office/drawing/2014/chart" uri="{C3380CC4-5D6E-409C-BE32-E72D297353CC}">
                  <c16:uniqueId val="{00000018-301E-4916-BDE2-8E6691FE9315}"/>
                </c:ext>
              </c:extLst>
            </c:dLbl>
            <c:dLbl>
              <c:idx val="23"/>
              <c:delete val="1"/>
              <c:extLst>
                <c:ext xmlns:c15="http://schemas.microsoft.com/office/drawing/2012/chart" uri="{CE6537A1-D6FC-4f65-9D91-7224C49458BB}"/>
                <c:ext xmlns:c16="http://schemas.microsoft.com/office/drawing/2014/chart" uri="{C3380CC4-5D6E-409C-BE32-E72D297353CC}">
                  <c16:uniqueId val="{00000017-301E-4916-BDE2-8E6691FE9315}"/>
                </c:ext>
              </c:extLst>
            </c:dLbl>
            <c:dLbl>
              <c:idx val="24"/>
              <c:delete val="1"/>
              <c:extLst>
                <c:ext xmlns:c15="http://schemas.microsoft.com/office/drawing/2012/chart" uri="{CE6537A1-D6FC-4f65-9D91-7224C49458BB}"/>
                <c:ext xmlns:c16="http://schemas.microsoft.com/office/drawing/2014/chart" uri="{C3380CC4-5D6E-409C-BE32-E72D297353CC}">
                  <c16:uniqueId val="{00000015-301E-4916-BDE2-8E6691FE9315}"/>
                </c:ext>
              </c:extLst>
            </c:dLbl>
            <c:dLbl>
              <c:idx val="25"/>
              <c:delete val="1"/>
              <c:extLst>
                <c:ext xmlns:c15="http://schemas.microsoft.com/office/drawing/2012/chart" uri="{CE6537A1-D6FC-4f65-9D91-7224C49458BB}"/>
                <c:ext xmlns:c16="http://schemas.microsoft.com/office/drawing/2014/chart" uri="{C3380CC4-5D6E-409C-BE32-E72D297353CC}">
                  <c16:uniqueId val="{00000016-301E-4916-BDE2-8E6691FE9315}"/>
                </c:ext>
              </c:extLst>
            </c:dLbl>
            <c:dLbl>
              <c:idx val="26"/>
              <c:delete val="1"/>
              <c:extLst>
                <c:ext xmlns:c15="http://schemas.microsoft.com/office/drawing/2012/chart" uri="{CE6537A1-D6FC-4f65-9D91-7224C49458BB}"/>
                <c:ext xmlns:c16="http://schemas.microsoft.com/office/drawing/2014/chart" uri="{C3380CC4-5D6E-409C-BE32-E72D297353CC}">
                  <c16:uniqueId val="{00000014-301E-4916-BDE2-8E6691FE9315}"/>
                </c:ext>
              </c:extLst>
            </c:dLbl>
            <c:dLbl>
              <c:idx val="27"/>
              <c:delete val="1"/>
              <c:extLst>
                <c:ext xmlns:c15="http://schemas.microsoft.com/office/drawing/2012/chart" uri="{CE6537A1-D6FC-4f65-9D91-7224C49458BB}"/>
                <c:ext xmlns:c16="http://schemas.microsoft.com/office/drawing/2014/chart" uri="{C3380CC4-5D6E-409C-BE32-E72D297353CC}">
                  <c16:uniqueId val="{00000013-301E-4916-BDE2-8E6691FE9315}"/>
                </c:ext>
              </c:extLst>
            </c:dLbl>
            <c:dLbl>
              <c:idx val="28"/>
              <c:delete val="1"/>
              <c:extLst>
                <c:ext xmlns:c15="http://schemas.microsoft.com/office/drawing/2012/chart" uri="{CE6537A1-D6FC-4f65-9D91-7224C49458BB}"/>
                <c:ext xmlns:c16="http://schemas.microsoft.com/office/drawing/2014/chart" uri="{C3380CC4-5D6E-409C-BE32-E72D297353CC}">
                  <c16:uniqueId val="{00000012-301E-4916-BDE2-8E6691FE9315}"/>
                </c:ext>
              </c:extLst>
            </c:dLbl>
            <c:dLbl>
              <c:idx val="29"/>
              <c:delete val="1"/>
              <c:extLst>
                <c:ext xmlns:c15="http://schemas.microsoft.com/office/drawing/2012/chart" uri="{CE6537A1-D6FC-4f65-9D91-7224C49458BB}"/>
                <c:ext xmlns:c16="http://schemas.microsoft.com/office/drawing/2014/chart" uri="{C3380CC4-5D6E-409C-BE32-E72D297353CC}">
                  <c16:uniqueId val="{00000011-301E-4916-BDE2-8E6691FE9315}"/>
                </c:ext>
              </c:extLst>
            </c:dLbl>
            <c:dLbl>
              <c:idx val="30"/>
              <c:delete val="1"/>
              <c:extLst>
                <c:ext xmlns:c15="http://schemas.microsoft.com/office/drawing/2012/chart" uri="{CE6537A1-D6FC-4f65-9D91-7224C49458BB}"/>
                <c:ext xmlns:c16="http://schemas.microsoft.com/office/drawing/2014/chart" uri="{C3380CC4-5D6E-409C-BE32-E72D297353CC}">
                  <c16:uniqueId val="{00000005-301E-4916-BDE2-8E6691FE9315}"/>
                </c:ext>
              </c:extLst>
            </c:dLbl>
            <c:dLbl>
              <c:idx val="31"/>
              <c:delete val="1"/>
              <c:extLst>
                <c:ext xmlns:c15="http://schemas.microsoft.com/office/drawing/2012/chart" uri="{CE6537A1-D6FC-4f65-9D91-7224C49458BB}"/>
                <c:ext xmlns:c16="http://schemas.microsoft.com/office/drawing/2014/chart" uri="{C3380CC4-5D6E-409C-BE32-E72D297353CC}">
                  <c16:uniqueId val="{0000000F-301E-4916-BDE2-8E6691FE9315}"/>
                </c:ext>
              </c:extLst>
            </c:dLbl>
            <c:dLbl>
              <c:idx val="32"/>
              <c:delete val="1"/>
              <c:extLst>
                <c:ext xmlns:c15="http://schemas.microsoft.com/office/drawing/2012/chart" uri="{CE6537A1-D6FC-4f65-9D91-7224C49458BB}"/>
                <c:ext xmlns:c16="http://schemas.microsoft.com/office/drawing/2014/chart" uri="{C3380CC4-5D6E-409C-BE32-E72D297353CC}">
                  <c16:uniqueId val="{00000010-301E-4916-BDE2-8E6691FE9315}"/>
                </c:ext>
              </c:extLst>
            </c:dLbl>
            <c:dLbl>
              <c:idx val="33"/>
              <c:delete val="1"/>
              <c:extLst>
                <c:ext xmlns:c15="http://schemas.microsoft.com/office/drawing/2012/chart" uri="{CE6537A1-D6FC-4f65-9D91-7224C49458BB}"/>
                <c:ext xmlns:c16="http://schemas.microsoft.com/office/drawing/2014/chart" uri="{C3380CC4-5D6E-409C-BE32-E72D297353CC}">
                  <c16:uniqueId val="{0000000E-301E-4916-BDE2-8E6691FE9315}"/>
                </c:ext>
              </c:extLst>
            </c:dLbl>
            <c:dLbl>
              <c:idx val="34"/>
              <c:delete val="1"/>
              <c:extLst>
                <c:ext xmlns:c15="http://schemas.microsoft.com/office/drawing/2012/chart" uri="{CE6537A1-D6FC-4f65-9D91-7224C49458BB}"/>
                <c:ext xmlns:c16="http://schemas.microsoft.com/office/drawing/2014/chart" uri="{C3380CC4-5D6E-409C-BE32-E72D297353CC}">
                  <c16:uniqueId val="{0000000D-301E-4916-BDE2-8E6691FE9315}"/>
                </c:ext>
              </c:extLst>
            </c:dLbl>
            <c:dLbl>
              <c:idx val="35"/>
              <c:delete val="1"/>
              <c:extLst>
                <c:ext xmlns:c15="http://schemas.microsoft.com/office/drawing/2012/chart" uri="{CE6537A1-D6FC-4f65-9D91-7224C49458BB}"/>
                <c:ext xmlns:c16="http://schemas.microsoft.com/office/drawing/2014/chart" uri="{C3380CC4-5D6E-409C-BE32-E72D297353CC}">
                  <c16:uniqueId val="{0000000C-301E-4916-BDE2-8E6691FE9315}"/>
                </c:ext>
              </c:extLst>
            </c:dLbl>
            <c:dLbl>
              <c:idx val="36"/>
              <c:delete val="1"/>
              <c:extLst>
                <c:ext xmlns:c15="http://schemas.microsoft.com/office/drawing/2012/chart" uri="{CE6537A1-D6FC-4f65-9D91-7224C49458BB}"/>
                <c:ext xmlns:c16="http://schemas.microsoft.com/office/drawing/2014/chart" uri="{C3380CC4-5D6E-409C-BE32-E72D297353CC}">
                  <c16:uniqueId val="{0000000B-301E-4916-BDE2-8E6691FE9315}"/>
                </c:ext>
              </c:extLst>
            </c:dLbl>
            <c:dLbl>
              <c:idx val="37"/>
              <c:delete val="1"/>
              <c:extLst>
                <c:ext xmlns:c15="http://schemas.microsoft.com/office/drawing/2012/chart" uri="{CE6537A1-D6FC-4f65-9D91-7224C49458BB}"/>
                <c:ext xmlns:c16="http://schemas.microsoft.com/office/drawing/2014/chart" uri="{C3380CC4-5D6E-409C-BE32-E72D297353CC}">
                  <c16:uniqueId val="{0000000A-301E-4916-BDE2-8E6691FE9315}"/>
                </c:ext>
              </c:extLst>
            </c:dLbl>
            <c:dLbl>
              <c:idx val="38"/>
              <c:delete val="1"/>
              <c:extLst>
                <c:ext xmlns:c15="http://schemas.microsoft.com/office/drawing/2012/chart" uri="{CE6537A1-D6FC-4f65-9D91-7224C49458BB}"/>
                <c:ext xmlns:c16="http://schemas.microsoft.com/office/drawing/2014/chart" uri="{C3380CC4-5D6E-409C-BE32-E72D297353CC}">
                  <c16:uniqueId val="{00000008-301E-4916-BDE2-8E6691FE9315}"/>
                </c:ext>
              </c:extLst>
            </c:dLbl>
            <c:dLbl>
              <c:idx val="39"/>
              <c:delete val="1"/>
              <c:extLst>
                <c:ext xmlns:c15="http://schemas.microsoft.com/office/drawing/2012/chart" uri="{CE6537A1-D6FC-4f65-9D91-7224C49458BB}"/>
                <c:ext xmlns:c16="http://schemas.microsoft.com/office/drawing/2014/chart" uri="{C3380CC4-5D6E-409C-BE32-E72D297353CC}">
                  <c16:uniqueId val="{00000009-301E-4916-BDE2-8E6691FE9315}"/>
                </c:ext>
              </c:extLst>
            </c:dLbl>
            <c:dLbl>
              <c:idx val="40"/>
              <c:numFmt formatCode="#,##0.0&quot;M&quot;"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07-301E-4916-BDE2-8E6691FE931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extLst/>
            </c:numRef>
          </c:cat>
          <c:val>
            <c:numRef>
              <c:f>Sheet1!$B$2:$B$52</c:f>
              <c:numCache>
                <c:formatCode>#,##0</c:formatCode>
                <c:ptCount val="41"/>
                <c:pt idx="0">
                  <c:v>29145505</c:v>
                </c:pt>
                <c:pt idx="1">
                  <c:v>29570351</c:v>
                </c:pt>
                <c:pt idx="2">
                  <c:v>30113488</c:v>
                </c:pt>
                <c:pt idx="3">
                  <c:v>30727890</c:v>
                </c:pt>
                <c:pt idx="4">
                  <c:v>31290831</c:v>
                </c:pt>
                <c:pt idx="5">
                  <c:v>31753499</c:v>
                </c:pt>
                <c:pt idx="6">
                  <c:v>32215048</c:v>
                </c:pt>
                <c:pt idx="7">
                  <c:v>32676444</c:v>
                </c:pt>
                <c:pt idx="8">
                  <c:v>33137536</c:v>
                </c:pt>
                <c:pt idx="9">
                  <c:v>33598007</c:v>
                </c:pt>
                <c:pt idx="10">
                  <c:v>34057438</c:v>
                </c:pt>
                <c:pt idx="11">
                  <c:v>34515416</c:v>
                </c:pt>
                <c:pt idx="12">
                  <c:v>34971419</c:v>
                </c:pt>
                <c:pt idx="13">
                  <c:v>35424721</c:v>
                </c:pt>
                <c:pt idx="14">
                  <c:v>35876140</c:v>
                </c:pt>
                <c:pt idx="15">
                  <c:v>36325097</c:v>
                </c:pt>
                <c:pt idx="16">
                  <c:v>36770758</c:v>
                </c:pt>
                <c:pt idx="17">
                  <c:v>37212651</c:v>
                </c:pt>
                <c:pt idx="18">
                  <c:v>37650171</c:v>
                </c:pt>
                <c:pt idx="19">
                  <c:v>38082793</c:v>
                </c:pt>
                <c:pt idx="20">
                  <c:v>38510570</c:v>
                </c:pt>
                <c:pt idx="21">
                  <c:v>38933262</c:v>
                </c:pt>
                <c:pt idx="22">
                  <c:v>39350665</c:v>
                </c:pt>
                <c:pt idx="23">
                  <c:v>39762813</c:v>
                </c:pt>
                <c:pt idx="24">
                  <c:v>40169686</c:v>
                </c:pt>
                <c:pt idx="25">
                  <c:v>40571493</c:v>
                </c:pt>
                <c:pt idx="26">
                  <c:v>40968413</c:v>
                </c:pt>
                <c:pt idx="27">
                  <c:v>41360645</c:v>
                </c:pt>
                <c:pt idx="28">
                  <c:v>41748515</c:v>
                </c:pt>
                <c:pt idx="29">
                  <c:v>42132203</c:v>
                </c:pt>
                <c:pt idx="30">
                  <c:v>42512076</c:v>
                </c:pt>
                <c:pt idx="31">
                  <c:v>42888510</c:v>
                </c:pt>
                <c:pt idx="32">
                  <c:v>43261822</c:v>
                </c:pt>
                <c:pt idx="33">
                  <c:v>43632432</c:v>
                </c:pt>
                <c:pt idx="34">
                  <c:v>44000558</c:v>
                </c:pt>
                <c:pt idx="35">
                  <c:v>44366529</c:v>
                </c:pt>
                <c:pt idx="36">
                  <c:v>44730399</c:v>
                </c:pt>
                <c:pt idx="37">
                  <c:v>45092389</c:v>
                </c:pt>
                <c:pt idx="38">
                  <c:v>45452228</c:v>
                </c:pt>
                <c:pt idx="39">
                  <c:v>45809973</c:v>
                </c:pt>
                <c:pt idx="40">
                  <c:v>46165351</c:v>
                </c:pt>
              </c:numCache>
              <c:extLst/>
            </c:numRef>
          </c:val>
          <c:smooth val="0"/>
          <c:extLst>
            <c:ext xmlns:c16="http://schemas.microsoft.com/office/drawing/2014/chart" uri="{C3380CC4-5D6E-409C-BE32-E72D297353CC}">
              <c16:uniqueId val="{00000000-301E-4916-BDE2-8E6691FE9315}"/>
            </c:ext>
          </c:extLst>
        </c:ser>
        <c:ser>
          <c:idx val="1"/>
          <c:order val="1"/>
          <c:tx>
            <c:strRef>
              <c:f>Sheet1!$C$1</c:f>
              <c:strCache>
                <c:ptCount val="1"/>
                <c:pt idx="0">
                  <c:v>V2024: Mid Migration Scenario</c:v>
                </c:pt>
              </c:strCache>
            </c:strRef>
          </c:tx>
          <c:spPr>
            <a:ln w="38100" cap="rnd">
              <a:solidFill>
                <a:schemeClr val="accent2"/>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21-301E-4916-BDE2-8E6691FE9315}"/>
                </c:ext>
              </c:extLst>
            </c:dLbl>
            <c:dLbl>
              <c:idx val="1"/>
              <c:delete val="1"/>
              <c:extLst>
                <c:ext xmlns:c15="http://schemas.microsoft.com/office/drawing/2012/chart" uri="{CE6537A1-D6FC-4f65-9D91-7224C49458BB}"/>
                <c:ext xmlns:c16="http://schemas.microsoft.com/office/drawing/2014/chart" uri="{C3380CC4-5D6E-409C-BE32-E72D297353CC}">
                  <c16:uniqueId val="{00000026-301E-4916-BDE2-8E6691FE9315}"/>
                </c:ext>
              </c:extLst>
            </c:dLbl>
            <c:dLbl>
              <c:idx val="2"/>
              <c:delete val="1"/>
              <c:extLst>
                <c:ext xmlns:c15="http://schemas.microsoft.com/office/drawing/2012/chart" uri="{CE6537A1-D6FC-4f65-9D91-7224C49458BB}"/>
                <c:ext xmlns:c16="http://schemas.microsoft.com/office/drawing/2014/chart" uri="{C3380CC4-5D6E-409C-BE32-E72D297353CC}">
                  <c16:uniqueId val="{0000002B-301E-4916-BDE2-8E6691FE9315}"/>
                </c:ext>
              </c:extLst>
            </c:dLbl>
            <c:dLbl>
              <c:idx val="3"/>
              <c:delete val="1"/>
              <c:extLst>
                <c:ext xmlns:c15="http://schemas.microsoft.com/office/drawing/2012/chart" uri="{CE6537A1-D6FC-4f65-9D91-7224C49458BB}"/>
                <c:ext xmlns:c16="http://schemas.microsoft.com/office/drawing/2014/chart" uri="{C3380CC4-5D6E-409C-BE32-E72D297353CC}">
                  <c16:uniqueId val="{00000030-301E-4916-BDE2-8E6691FE9315}"/>
                </c:ext>
              </c:extLst>
            </c:dLbl>
            <c:dLbl>
              <c:idx val="4"/>
              <c:delete val="1"/>
              <c:extLst>
                <c:ext xmlns:c15="http://schemas.microsoft.com/office/drawing/2012/chart" uri="{CE6537A1-D6FC-4f65-9D91-7224C49458BB}"/>
                <c:ext xmlns:c16="http://schemas.microsoft.com/office/drawing/2014/chart" uri="{C3380CC4-5D6E-409C-BE32-E72D297353CC}">
                  <c16:uniqueId val="{00000034-301E-4916-BDE2-8E6691FE9315}"/>
                </c:ext>
              </c:extLst>
            </c:dLbl>
            <c:dLbl>
              <c:idx val="5"/>
              <c:delete val="1"/>
              <c:extLst>
                <c:ext xmlns:c15="http://schemas.microsoft.com/office/drawing/2012/chart" uri="{CE6537A1-D6FC-4f65-9D91-7224C49458BB}"/>
                <c:ext xmlns:c16="http://schemas.microsoft.com/office/drawing/2014/chart" uri="{C3380CC4-5D6E-409C-BE32-E72D297353CC}">
                  <c16:uniqueId val="{00000039-301E-4916-BDE2-8E6691FE9315}"/>
                </c:ext>
              </c:extLst>
            </c:dLbl>
            <c:dLbl>
              <c:idx val="6"/>
              <c:delete val="1"/>
              <c:extLst>
                <c:ext xmlns:c15="http://schemas.microsoft.com/office/drawing/2012/chart" uri="{CE6537A1-D6FC-4f65-9D91-7224C49458BB}"/>
                <c:ext xmlns:c16="http://schemas.microsoft.com/office/drawing/2014/chart" uri="{C3380CC4-5D6E-409C-BE32-E72D297353CC}">
                  <c16:uniqueId val="{00000041-301E-4916-BDE2-8E6691FE9315}"/>
                </c:ext>
              </c:extLst>
            </c:dLbl>
            <c:dLbl>
              <c:idx val="7"/>
              <c:delete val="1"/>
              <c:extLst>
                <c:ext xmlns:c15="http://schemas.microsoft.com/office/drawing/2012/chart" uri="{CE6537A1-D6FC-4f65-9D91-7224C49458BB}"/>
                <c:ext xmlns:c16="http://schemas.microsoft.com/office/drawing/2014/chart" uri="{C3380CC4-5D6E-409C-BE32-E72D297353CC}">
                  <c16:uniqueId val="{00000045-301E-4916-BDE2-8E6691FE9315}"/>
                </c:ext>
              </c:extLst>
            </c:dLbl>
            <c:dLbl>
              <c:idx val="8"/>
              <c:delete val="1"/>
              <c:extLst>
                <c:ext xmlns:c15="http://schemas.microsoft.com/office/drawing/2012/chart" uri="{CE6537A1-D6FC-4f65-9D91-7224C49458BB}"/>
                <c:ext xmlns:c16="http://schemas.microsoft.com/office/drawing/2014/chart" uri="{C3380CC4-5D6E-409C-BE32-E72D297353CC}">
                  <c16:uniqueId val="{0000006A-301E-4916-BDE2-8E6691FE9315}"/>
                </c:ext>
              </c:extLst>
            </c:dLbl>
            <c:dLbl>
              <c:idx val="9"/>
              <c:delete val="1"/>
              <c:extLst>
                <c:ext xmlns:c15="http://schemas.microsoft.com/office/drawing/2012/chart" uri="{CE6537A1-D6FC-4f65-9D91-7224C49458BB}"/>
                <c:ext xmlns:c16="http://schemas.microsoft.com/office/drawing/2014/chart" uri="{C3380CC4-5D6E-409C-BE32-E72D297353CC}">
                  <c16:uniqueId val="{00000066-301E-4916-BDE2-8E6691FE9315}"/>
                </c:ext>
              </c:extLst>
            </c:dLbl>
            <c:dLbl>
              <c:idx val="10"/>
              <c:delete val="1"/>
              <c:extLst>
                <c:ext xmlns:c15="http://schemas.microsoft.com/office/drawing/2012/chart" uri="{CE6537A1-D6FC-4f65-9D91-7224C49458BB}"/>
                <c:ext xmlns:c16="http://schemas.microsoft.com/office/drawing/2014/chart" uri="{C3380CC4-5D6E-409C-BE32-E72D297353CC}">
                  <c16:uniqueId val="{00000063-301E-4916-BDE2-8E6691FE9315}"/>
                </c:ext>
              </c:extLst>
            </c:dLbl>
            <c:dLbl>
              <c:idx val="11"/>
              <c:delete val="1"/>
              <c:extLst>
                <c:ext xmlns:c15="http://schemas.microsoft.com/office/drawing/2012/chart" uri="{CE6537A1-D6FC-4f65-9D91-7224C49458BB}"/>
                <c:ext xmlns:c16="http://schemas.microsoft.com/office/drawing/2014/chart" uri="{C3380CC4-5D6E-409C-BE32-E72D297353CC}">
                  <c16:uniqueId val="{0000005F-301E-4916-BDE2-8E6691FE9315}"/>
                </c:ext>
              </c:extLst>
            </c:dLbl>
            <c:dLbl>
              <c:idx val="12"/>
              <c:delete val="1"/>
              <c:extLst>
                <c:ext xmlns:c15="http://schemas.microsoft.com/office/drawing/2012/chart" uri="{CE6537A1-D6FC-4f65-9D91-7224C49458BB}"/>
                <c:ext xmlns:c16="http://schemas.microsoft.com/office/drawing/2014/chart" uri="{C3380CC4-5D6E-409C-BE32-E72D297353CC}">
                  <c16:uniqueId val="{0000005C-301E-4916-BDE2-8E6691FE9315}"/>
                </c:ext>
              </c:extLst>
            </c:dLbl>
            <c:dLbl>
              <c:idx val="13"/>
              <c:delete val="1"/>
              <c:extLst>
                <c:ext xmlns:c15="http://schemas.microsoft.com/office/drawing/2012/chart" uri="{CE6537A1-D6FC-4f65-9D91-7224C49458BB}"/>
                <c:ext xmlns:c16="http://schemas.microsoft.com/office/drawing/2014/chart" uri="{C3380CC4-5D6E-409C-BE32-E72D297353CC}">
                  <c16:uniqueId val="{00000073-301E-4916-BDE2-8E6691FE9315}"/>
                </c:ext>
              </c:extLst>
            </c:dLbl>
            <c:dLbl>
              <c:idx val="14"/>
              <c:delete val="1"/>
              <c:extLst>
                <c:ext xmlns:c15="http://schemas.microsoft.com/office/drawing/2012/chart" uri="{CE6537A1-D6FC-4f65-9D91-7224C49458BB}"/>
                <c:ext xmlns:c16="http://schemas.microsoft.com/office/drawing/2014/chart" uri="{C3380CC4-5D6E-409C-BE32-E72D297353CC}">
                  <c16:uniqueId val="{00000074-301E-4916-BDE2-8E6691FE9315}"/>
                </c:ext>
              </c:extLst>
            </c:dLbl>
            <c:dLbl>
              <c:idx val="15"/>
              <c:delete val="1"/>
              <c:extLst>
                <c:ext xmlns:c15="http://schemas.microsoft.com/office/drawing/2012/chart" uri="{CE6537A1-D6FC-4f65-9D91-7224C49458BB}"/>
                <c:ext xmlns:c16="http://schemas.microsoft.com/office/drawing/2014/chart" uri="{C3380CC4-5D6E-409C-BE32-E72D297353CC}">
                  <c16:uniqueId val="{00000076-301E-4916-BDE2-8E6691FE9315}"/>
                </c:ext>
              </c:extLst>
            </c:dLbl>
            <c:dLbl>
              <c:idx val="16"/>
              <c:delete val="1"/>
              <c:extLst>
                <c:ext xmlns:c15="http://schemas.microsoft.com/office/drawing/2012/chart" uri="{CE6537A1-D6FC-4f65-9D91-7224C49458BB}"/>
                <c:ext xmlns:c16="http://schemas.microsoft.com/office/drawing/2014/chart" uri="{C3380CC4-5D6E-409C-BE32-E72D297353CC}">
                  <c16:uniqueId val="{00000056-301E-4916-BDE2-8E6691FE9315}"/>
                </c:ext>
              </c:extLst>
            </c:dLbl>
            <c:dLbl>
              <c:idx val="17"/>
              <c:delete val="1"/>
              <c:extLst>
                <c:ext xmlns:c15="http://schemas.microsoft.com/office/drawing/2012/chart" uri="{CE6537A1-D6FC-4f65-9D91-7224C49458BB}"/>
                <c:ext xmlns:c16="http://schemas.microsoft.com/office/drawing/2014/chart" uri="{C3380CC4-5D6E-409C-BE32-E72D297353CC}">
                  <c16:uniqueId val="{00000050-301E-4916-BDE2-8E6691FE9315}"/>
                </c:ext>
              </c:extLst>
            </c:dLbl>
            <c:dLbl>
              <c:idx val="18"/>
              <c:delete val="1"/>
              <c:extLst>
                <c:ext xmlns:c15="http://schemas.microsoft.com/office/drawing/2012/chart" uri="{CE6537A1-D6FC-4f65-9D91-7224C49458BB}"/>
                <c:ext xmlns:c16="http://schemas.microsoft.com/office/drawing/2014/chart" uri="{C3380CC4-5D6E-409C-BE32-E72D297353CC}">
                  <c16:uniqueId val="{00000052-301E-4916-BDE2-8E6691FE9315}"/>
                </c:ext>
              </c:extLst>
            </c:dLbl>
            <c:dLbl>
              <c:idx val="19"/>
              <c:delete val="1"/>
              <c:extLst>
                <c:ext xmlns:c15="http://schemas.microsoft.com/office/drawing/2012/chart" uri="{CE6537A1-D6FC-4f65-9D91-7224C49458BB}"/>
                <c:ext xmlns:c16="http://schemas.microsoft.com/office/drawing/2014/chart" uri="{C3380CC4-5D6E-409C-BE32-E72D297353CC}">
                  <c16:uniqueId val="{0000004D-301E-4916-BDE2-8E6691FE9315}"/>
                </c:ext>
              </c:extLst>
            </c:dLbl>
            <c:dLbl>
              <c:idx val="20"/>
              <c:delete val="1"/>
              <c:extLst>
                <c:ext xmlns:c15="http://schemas.microsoft.com/office/drawing/2012/chart" uri="{CE6537A1-D6FC-4f65-9D91-7224C49458BB}"/>
                <c:ext xmlns:c16="http://schemas.microsoft.com/office/drawing/2014/chart" uri="{C3380CC4-5D6E-409C-BE32-E72D297353CC}">
                  <c16:uniqueId val="{00000047-301E-4916-BDE2-8E6691FE9315}"/>
                </c:ext>
              </c:extLst>
            </c:dLbl>
            <c:dLbl>
              <c:idx val="21"/>
              <c:delete val="1"/>
              <c:extLst>
                <c:ext xmlns:c15="http://schemas.microsoft.com/office/drawing/2012/chart" uri="{CE6537A1-D6FC-4f65-9D91-7224C49458BB}"/>
                <c:ext xmlns:c16="http://schemas.microsoft.com/office/drawing/2014/chart" uri="{C3380CC4-5D6E-409C-BE32-E72D297353CC}">
                  <c16:uniqueId val="{00000049-301E-4916-BDE2-8E6691FE9315}"/>
                </c:ext>
              </c:extLst>
            </c:dLbl>
            <c:dLbl>
              <c:idx val="22"/>
              <c:delete val="1"/>
              <c:extLst>
                <c:ext xmlns:c15="http://schemas.microsoft.com/office/drawing/2012/chart" uri="{CE6537A1-D6FC-4f65-9D91-7224C49458BB}"/>
                <c:ext xmlns:c16="http://schemas.microsoft.com/office/drawing/2014/chart" uri="{C3380CC4-5D6E-409C-BE32-E72D297353CC}">
                  <c16:uniqueId val="{0000008C-301E-4916-BDE2-8E6691FE9315}"/>
                </c:ext>
              </c:extLst>
            </c:dLbl>
            <c:dLbl>
              <c:idx val="23"/>
              <c:delete val="1"/>
              <c:extLst>
                <c:ext xmlns:c15="http://schemas.microsoft.com/office/drawing/2012/chart" uri="{CE6537A1-D6FC-4f65-9D91-7224C49458BB}"/>
                <c:ext xmlns:c16="http://schemas.microsoft.com/office/drawing/2014/chart" uri="{C3380CC4-5D6E-409C-BE32-E72D297353CC}">
                  <c16:uniqueId val="{0000008E-301E-4916-BDE2-8E6691FE9315}"/>
                </c:ext>
              </c:extLst>
            </c:dLbl>
            <c:dLbl>
              <c:idx val="24"/>
              <c:delete val="1"/>
              <c:extLst>
                <c:ext xmlns:c15="http://schemas.microsoft.com/office/drawing/2012/chart" uri="{CE6537A1-D6FC-4f65-9D91-7224C49458BB}"/>
                <c:ext xmlns:c16="http://schemas.microsoft.com/office/drawing/2014/chart" uri="{C3380CC4-5D6E-409C-BE32-E72D297353CC}">
                  <c16:uniqueId val="{0000008F-301E-4916-BDE2-8E6691FE9315}"/>
                </c:ext>
              </c:extLst>
            </c:dLbl>
            <c:dLbl>
              <c:idx val="25"/>
              <c:delete val="1"/>
              <c:extLst>
                <c:ext xmlns:c15="http://schemas.microsoft.com/office/drawing/2012/chart" uri="{CE6537A1-D6FC-4f65-9D91-7224C49458BB}"/>
                <c:ext xmlns:c16="http://schemas.microsoft.com/office/drawing/2014/chart" uri="{C3380CC4-5D6E-409C-BE32-E72D297353CC}">
                  <c16:uniqueId val="{00000090-301E-4916-BDE2-8E6691FE9315}"/>
                </c:ext>
              </c:extLst>
            </c:dLbl>
            <c:dLbl>
              <c:idx val="26"/>
              <c:delete val="1"/>
              <c:extLst>
                <c:ext xmlns:c15="http://schemas.microsoft.com/office/drawing/2012/chart" uri="{CE6537A1-D6FC-4f65-9D91-7224C49458BB}"/>
                <c:ext xmlns:c16="http://schemas.microsoft.com/office/drawing/2014/chart" uri="{C3380CC4-5D6E-409C-BE32-E72D297353CC}">
                  <c16:uniqueId val="{00000091-301E-4916-BDE2-8E6691FE9315}"/>
                </c:ext>
              </c:extLst>
            </c:dLbl>
            <c:dLbl>
              <c:idx val="27"/>
              <c:delete val="1"/>
              <c:extLst>
                <c:ext xmlns:c15="http://schemas.microsoft.com/office/drawing/2012/chart" uri="{CE6537A1-D6FC-4f65-9D91-7224C49458BB}"/>
                <c:ext xmlns:c16="http://schemas.microsoft.com/office/drawing/2014/chart" uri="{C3380CC4-5D6E-409C-BE32-E72D297353CC}">
                  <c16:uniqueId val="{00000092-301E-4916-BDE2-8E6691FE9315}"/>
                </c:ext>
              </c:extLst>
            </c:dLbl>
            <c:dLbl>
              <c:idx val="28"/>
              <c:delete val="1"/>
              <c:extLst>
                <c:ext xmlns:c15="http://schemas.microsoft.com/office/drawing/2012/chart" uri="{CE6537A1-D6FC-4f65-9D91-7224C49458BB}"/>
                <c:ext xmlns:c16="http://schemas.microsoft.com/office/drawing/2014/chart" uri="{C3380CC4-5D6E-409C-BE32-E72D297353CC}">
                  <c16:uniqueId val="{00000093-301E-4916-BDE2-8E6691FE9315}"/>
                </c:ext>
              </c:extLst>
            </c:dLbl>
            <c:dLbl>
              <c:idx val="29"/>
              <c:delete val="1"/>
              <c:extLst>
                <c:ext xmlns:c15="http://schemas.microsoft.com/office/drawing/2012/chart" uri="{CE6537A1-D6FC-4f65-9D91-7224C49458BB}"/>
                <c:ext xmlns:c16="http://schemas.microsoft.com/office/drawing/2014/chart" uri="{C3380CC4-5D6E-409C-BE32-E72D297353CC}">
                  <c16:uniqueId val="{00000094-301E-4916-BDE2-8E6691FE9315}"/>
                </c:ext>
              </c:extLst>
            </c:dLbl>
            <c:dLbl>
              <c:idx val="30"/>
              <c:delete val="1"/>
              <c:extLst>
                <c:ext xmlns:c15="http://schemas.microsoft.com/office/drawing/2012/chart" uri="{CE6537A1-D6FC-4f65-9D91-7224C49458BB}"/>
                <c:ext xmlns:c16="http://schemas.microsoft.com/office/drawing/2014/chart" uri="{C3380CC4-5D6E-409C-BE32-E72D297353CC}">
                  <c16:uniqueId val="{00000095-301E-4916-BDE2-8E6691FE9315}"/>
                </c:ext>
              </c:extLst>
            </c:dLbl>
            <c:dLbl>
              <c:idx val="31"/>
              <c:delete val="1"/>
              <c:extLst>
                <c:ext xmlns:c15="http://schemas.microsoft.com/office/drawing/2012/chart" uri="{CE6537A1-D6FC-4f65-9D91-7224C49458BB}"/>
                <c:ext xmlns:c16="http://schemas.microsoft.com/office/drawing/2014/chart" uri="{C3380CC4-5D6E-409C-BE32-E72D297353CC}">
                  <c16:uniqueId val="{00000096-301E-4916-BDE2-8E6691FE9315}"/>
                </c:ext>
              </c:extLst>
            </c:dLbl>
            <c:dLbl>
              <c:idx val="32"/>
              <c:delete val="1"/>
              <c:extLst>
                <c:ext xmlns:c15="http://schemas.microsoft.com/office/drawing/2012/chart" uri="{CE6537A1-D6FC-4f65-9D91-7224C49458BB}"/>
                <c:ext xmlns:c16="http://schemas.microsoft.com/office/drawing/2014/chart" uri="{C3380CC4-5D6E-409C-BE32-E72D297353CC}">
                  <c16:uniqueId val="{00000097-301E-4916-BDE2-8E6691FE9315}"/>
                </c:ext>
              </c:extLst>
            </c:dLbl>
            <c:dLbl>
              <c:idx val="33"/>
              <c:delete val="1"/>
              <c:extLst>
                <c:ext xmlns:c15="http://schemas.microsoft.com/office/drawing/2012/chart" uri="{CE6537A1-D6FC-4f65-9D91-7224C49458BB}"/>
                <c:ext xmlns:c16="http://schemas.microsoft.com/office/drawing/2014/chart" uri="{C3380CC4-5D6E-409C-BE32-E72D297353CC}">
                  <c16:uniqueId val="{00000098-301E-4916-BDE2-8E6691FE9315}"/>
                </c:ext>
              </c:extLst>
            </c:dLbl>
            <c:dLbl>
              <c:idx val="34"/>
              <c:delete val="1"/>
              <c:extLst>
                <c:ext xmlns:c15="http://schemas.microsoft.com/office/drawing/2012/chart" uri="{CE6537A1-D6FC-4f65-9D91-7224C49458BB}"/>
                <c:ext xmlns:c16="http://schemas.microsoft.com/office/drawing/2014/chart" uri="{C3380CC4-5D6E-409C-BE32-E72D297353CC}">
                  <c16:uniqueId val="{00000099-301E-4916-BDE2-8E6691FE9315}"/>
                </c:ext>
              </c:extLst>
            </c:dLbl>
            <c:dLbl>
              <c:idx val="35"/>
              <c:delete val="1"/>
              <c:extLst>
                <c:ext xmlns:c15="http://schemas.microsoft.com/office/drawing/2012/chart" uri="{CE6537A1-D6FC-4f65-9D91-7224C49458BB}"/>
                <c:ext xmlns:c16="http://schemas.microsoft.com/office/drawing/2014/chart" uri="{C3380CC4-5D6E-409C-BE32-E72D297353CC}">
                  <c16:uniqueId val="{0000009A-301E-4916-BDE2-8E6691FE9315}"/>
                </c:ext>
              </c:extLst>
            </c:dLbl>
            <c:dLbl>
              <c:idx val="36"/>
              <c:delete val="1"/>
              <c:extLst>
                <c:ext xmlns:c15="http://schemas.microsoft.com/office/drawing/2012/chart" uri="{CE6537A1-D6FC-4f65-9D91-7224C49458BB}"/>
                <c:ext xmlns:c16="http://schemas.microsoft.com/office/drawing/2014/chart" uri="{C3380CC4-5D6E-409C-BE32-E72D297353CC}">
                  <c16:uniqueId val="{0000009B-301E-4916-BDE2-8E6691FE9315}"/>
                </c:ext>
              </c:extLst>
            </c:dLbl>
            <c:dLbl>
              <c:idx val="37"/>
              <c:delete val="1"/>
              <c:extLst>
                <c:ext xmlns:c15="http://schemas.microsoft.com/office/drawing/2012/chart" uri="{CE6537A1-D6FC-4f65-9D91-7224C49458BB}"/>
                <c:ext xmlns:c16="http://schemas.microsoft.com/office/drawing/2014/chart" uri="{C3380CC4-5D6E-409C-BE32-E72D297353CC}">
                  <c16:uniqueId val="{0000009C-301E-4916-BDE2-8E6691FE9315}"/>
                </c:ext>
              </c:extLst>
            </c:dLbl>
            <c:dLbl>
              <c:idx val="38"/>
              <c:delete val="1"/>
              <c:extLst>
                <c:ext xmlns:c15="http://schemas.microsoft.com/office/drawing/2012/chart" uri="{CE6537A1-D6FC-4f65-9D91-7224C49458BB}"/>
                <c:ext xmlns:c16="http://schemas.microsoft.com/office/drawing/2014/chart" uri="{C3380CC4-5D6E-409C-BE32-E72D297353CC}">
                  <c16:uniqueId val="{0000009D-301E-4916-BDE2-8E6691FE9315}"/>
                </c:ext>
              </c:extLst>
            </c:dLbl>
            <c:dLbl>
              <c:idx val="39"/>
              <c:delete val="1"/>
              <c:extLst>
                <c:ext xmlns:c15="http://schemas.microsoft.com/office/drawing/2012/chart" uri="{CE6537A1-D6FC-4f65-9D91-7224C49458BB}"/>
                <c:ext xmlns:c16="http://schemas.microsoft.com/office/drawing/2014/chart" uri="{C3380CC4-5D6E-409C-BE32-E72D297353CC}">
                  <c16:uniqueId val="{0000009E-301E-4916-BDE2-8E6691FE9315}"/>
                </c:ext>
              </c:extLst>
            </c:dLbl>
            <c:dLbl>
              <c:idx val="40"/>
              <c:numFmt formatCode="#,##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3F-301E-4916-BDE2-8E6691FE931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extLst/>
            </c:numRef>
          </c:cat>
          <c:val>
            <c:numRef>
              <c:f>Sheet1!$C$2:$C$52</c:f>
              <c:numCache>
                <c:formatCode>#,##0</c:formatCode>
                <c:ptCount val="41"/>
                <c:pt idx="0">
                  <c:v>29145505</c:v>
                </c:pt>
                <c:pt idx="1">
                  <c:v>29570351</c:v>
                </c:pt>
                <c:pt idx="2">
                  <c:v>30113488</c:v>
                </c:pt>
                <c:pt idx="3">
                  <c:v>30727890</c:v>
                </c:pt>
                <c:pt idx="4">
                  <c:v>31290831</c:v>
                </c:pt>
                <c:pt idx="5">
                  <c:v>31669507</c:v>
                </c:pt>
                <c:pt idx="6">
                  <c:v>32046803</c:v>
                </c:pt>
                <c:pt idx="7">
                  <c:v>32423502</c:v>
                </c:pt>
                <c:pt idx="8">
                  <c:v>32799284</c:v>
                </c:pt>
                <c:pt idx="9">
                  <c:v>33173804</c:v>
                </c:pt>
                <c:pt idx="10">
                  <c:v>33546497</c:v>
                </c:pt>
                <c:pt idx="11">
                  <c:v>33916964</c:v>
                </c:pt>
                <c:pt idx="12">
                  <c:v>34284631</c:v>
                </c:pt>
                <c:pt idx="13">
                  <c:v>34648870</c:v>
                </c:pt>
                <c:pt idx="14">
                  <c:v>35009887</c:v>
                </c:pt>
                <c:pt idx="15">
                  <c:v>35367160</c:v>
                </c:pt>
                <c:pt idx="16">
                  <c:v>35719832</c:v>
                </c:pt>
                <c:pt idx="17">
                  <c:v>36067526</c:v>
                </c:pt>
                <c:pt idx="18">
                  <c:v>36409682</c:v>
                </c:pt>
                <c:pt idx="19">
                  <c:v>36745908</c:v>
                </c:pt>
                <c:pt idx="20">
                  <c:v>37076260</c:v>
                </c:pt>
                <c:pt idx="21">
                  <c:v>37400540</c:v>
                </c:pt>
                <c:pt idx="22">
                  <c:v>37718600</c:v>
                </c:pt>
                <c:pt idx="23">
                  <c:v>38030512</c:v>
                </c:pt>
                <c:pt idx="24">
                  <c:v>38336262</c:v>
                </c:pt>
                <c:pt idx="25">
                  <c:v>38636072</c:v>
                </c:pt>
                <c:pt idx="26">
                  <c:v>38930141</c:v>
                </c:pt>
                <c:pt idx="27">
                  <c:v>39218671</c:v>
                </c:pt>
                <c:pt idx="28">
                  <c:v>39502037</c:v>
                </c:pt>
                <c:pt idx="29">
                  <c:v>39780447</c:v>
                </c:pt>
                <c:pt idx="30">
                  <c:v>40054168</c:v>
                </c:pt>
                <c:pt idx="31">
                  <c:v>40323615</c:v>
                </c:pt>
                <c:pt idx="32">
                  <c:v>40589090</c:v>
                </c:pt>
                <c:pt idx="33">
                  <c:v>40851015</c:v>
                </c:pt>
                <c:pt idx="34">
                  <c:v>41109593</c:v>
                </c:pt>
                <c:pt idx="35">
                  <c:v>41365099</c:v>
                </c:pt>
                <c:pt idx="36">
                  <c:v>41617580</c:v>
                </c:pt>
                <c:pt idx="37">
                  <c:v>41867292</c:v>
                </c:pt>
                <c:pt idx="38">
                  <c:v>42113970</c:v>
                </c:pt>
                <c:pt idx="39">
                  <c:v>42357648</c:v>
                </c:pt>
                <c:pt idx="40">
                  <c:v>42598048</c:v>
                </c:pt>
              </c:numCache>
              <c:extLst/>
            </c:numRef>
          </c:val>
          <c:smooth val="0"/>
          <c:extLst>
            <c:ext xmlns:c16="http://schemas.microsoft.com/office/drawing/2014/chart" uri="{C3380CC4-5D6E-409C-BE32-E72D297353CC}">
              <c16:uniqueId val="{00000001-301E-4916-BDE2-8E6691FE9315}"/>
            </c:ext>
          </c:extLst>
        </c:ser>
        <c:ser>
          <c:idx val="2"/>
          <c:order val="2"/>
          <c:tx>
            <c:strRef>
              <c:f>Sheet1!$D$1</c:f>
              <c:strCache>
                <c:ptCount val="1"/>
                <c:pt idx="0">
                  <c:v>V2024: Low Migration Scenario</c:v>
                </c:pt>
              </c:strCache>
            </c:strRef>
          </c:tx>
          <c:spPr>
            <a:ln w="38100" cap="rnd">
              <a:solidFill>
                <a:schemeClr val="accent3"/>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20-301E-4916-BDE2-8E6691FE9315}"/>
                </c:ext>
              </c:extLst>
            </c:dLbl>
            <c:dLbl>
              <c:idx val="1"/>
              <c:delete val="1"/>
              <c:extLst>
                <c:ext xmlns:c15="http://schemas.microsoft.com/office/drawing/2012/chart" uri="{CE6537A1-D6FC-4f65-9D91-7224C49458BB}"/>
                <c:ext xmlns:c16="http://schemas.microsoft.com/office/drawing/2014/chart" uri="{C3380CC4-5D6E-409C-BE32-E72D297353CC}">
                  <c16:uniqueId val="{00000025-301E-4916-BDE2-8E6691FE9315}"/>
                </c:ext>
              </c:extLst>
            </c:dLbl>
            <c:dLbl>
              <c:idx val="2"/>
              <c:delete val="1"/>
              <c:extLst>
                <c:ext xmlns:c15="http://schemas.microsoft.com/office/drawing/2012/chart" uri="{CE6537A1-D6FC-4f65-9D91-7224C49458BB}"/>
                <c:ext xmlns:c16="http://schemas.microsoft.com/office/drawing/2014/chart" uri="{C3380CC4-5D6E-409C-BE32-E72D297353CC}">
                  <c16:uniqueId val="{0000002A-301E-4916-BDE2-8E6691FE9315}"/>
                </c:ext>
              </c:extLst>
            </c:dLbl>
            <c:dLbl>
              <c:idx val="3"/>
              <c:delete val="1"/>
              <c:extLst>
                <c:ext xmlns:c15="http://schemas.microsoft.com/office/drawing/2012/chart" uri="{CE6537A1-D6FC-4f65-9D91-7224C49458BB}"/>
                <c:ext xmlns:c16="http://schemas.microsoft.com/office/drawing/2014/chart" uri="{C3380CC4-5D6E-409C-BE32-E72D297353CC}">
                  <c16:uniqueId val="{0000002F-301E-4916-BDE2-8E6691FE9315}"/>
                </c:ext>
              </c:extLst>
            </c:dLbl>
            <c:dLbl>
              <c:idx val="4"/>
              <c:delete val="1"/>
              <c:extLst>
                <c:ext xmlns:c15="http://schemas.microsoft.com/office/drawing/2012/chart" uri="{CE6537A1-D6FC-4f65-9D91-7224C49458BB}"/>
                <c:ext xmlns:c16="http://schemas.microsoft.com/office/drawing/2014/chart" uri="{C3380CC4-5D6E-409C-BE32-E72D297353CC}">
                  <c16:uniqueId val="{00000033-301E-4916-BDE2-8E6691FE9315}"/>
                </c:ext>
              </c:extLst>
            </c:dLbl>
            <c:dLbl>
              <c:idx val="5"/>
              <c:delete val="1"/>
              <c:extLst>
                <c:ext xmlns:c15="http://schemas.microsoft.com/office/drawing/2012/chart" uri="{CE6537A1-D6FC-4f65-9D91-7224C49458BB}"/>
                <c:ext xmlns:c16="http://schemas.microsoft.com/office/drawing/2014/chart" uri="{C3380CC4-5D6E-409C-BE32-E72D297353CC}">
                  <c16:uniqueId val="{00000038-301E-4916-BDE2-8E6691FE9315}"/>
                </c:ext>
              </c:extLst>
            </c:dLbl>
            <c:dLbl>
              <c:idx val="6"/>
              <c:delete val="1"/>
              <c:extLst>
                <c:ext xmlns:c15="http://schemas.microsoft.com/office/drawing/2012/chart" uri="{CE6537A1-D6FC-4f65-9D91-7224C49458BB}"/>
                <c:ext xmlns:c16="http://schemas.microsoft.com/office/drawing/2014/chart" uri="{C3380CC4-5D6E-409C-BE32-E72D297353CC}">
                  <c16:uniqueId val="{0000003D-301E-4916-BDE2-8E6691FE9315}"/>
                </c:ext>
              </c:extLst>
            </c:dLbl>
            <c:dLbl>
              <c:idx val="7"/>
              <c:delete val="1"/>
              <c:extLst>
                <c:ext xmlns:c15="http://schemas.microsoft.com/office/drawing/2012/chart" uri="{CE6537A1-D6FC-4f65-9D91-7224C49458BB}"/>
                <c:ext xmlns:c16="http://schemas.microsoft.com/office/drawing/2014/chart" uri="{C3380CC4-5D6E-409C-BE32-E72D297353CC}">
                  <c16:uniqueId val="{00000044-301E-4916-BDE2-8E6691FE9315}"/>
                </c:ext>
              </c:extLst>
            </c:dLbl>
            <c:dLbl>
              <c:idx val="8"/>
              <c:delete val="1"/>
              <c:extLst>
                <c:ext xmlns:c15="http://schemas.microsoft.com/office/drawing/2012/chart" uri="{CE6537A1-D6FC-4f65-9D91-7224C49458BB}"/>
                <c:ext xmlns:c16="http://schemas.microsoft.com/office/drawing/2014/chart" uri="{C3380CC4-5D6E-409C-BE32-E72D297353CC}">
                  <c16:uniqueId val="{00000069-301E-4916-BDE2-8E6691FE9315}"/>
                </c:ext>
              </c:extLst>
            </c:dLbl>
            <c:dLbl>
              <c:idx val="9"/>
              <c:delete val="1"/>
              <c:extLst>
                <c:ext xmlns:c15="http://schemas.microsoft.com/office/drawing/2012/chart" uri="{CE6537A1-D6FC-4f65-9D91-7224C49458BB}"/>
                <c:ext xmlns:c16="http://schemas.microsoft.com/office/drawing/2014/chart" uri="{C3380CC4-5D6E-409C-BE32-E72D297353CC}">
                  <c16:uniqueId val="{00000065-301E-4916-BDE2-8E6691FE9315}"/>
                </c:ext>
              </c:extLst>
            </c:dLbl>
            <c:dLbl>
              <c:idx val="10"/>
              <c:delete val="1"/>
              <c:extLst>
                <c:ext xmlns:c15="http://schemas.microsoft.com/office/drawing/2012/chart" uri="{CE6537A1-D6FC-4f65-9D91-7224C49458BB}"/>
                <c:ext xmlns:c16="http://schemas.microsoft.com/office/drawing/2014/chart" uri="{C3380CC4-5D6E-409C-BE32-E72D297353CC}">
                  <c16:uniqueId val="{00000062-301E-4916-BDE2-8E6691FE9315}"/>
                </c:ext>
              </c:extLst>
            </c:dLbl>
            <c:dLbl>
              <c:idx val="11"/>
              <c:delete val="1"/>
              <c:extLst>
                <c:ext xmlns:c15="http://schemas.microsoft.com/office/drawing/2012/chart" uri="{CE6537A1-D6FC-4f65-9D91-7224C49458BB}"/>
                <c:ext xmlns:c16="http://schemas.microsoft.com/office/drawing/2014/chart" uri="{C3380CC4-5D6E-409C-BE32-E72D297353CC}">
                  <c16:uniqueId val="{0000005E-301E-4916-BDE2-8E6691FE9315}"/>
                </c:ext>
              </c:extLst>
            </c:dLbl>
            <c:dLbl>
              <c:idx val="12"/>
              <c:delete val="1"/>
              <c:extLst>
                <c:ext xmlns:c15="http://schemas.microsoft.com/office/drawing/2012/chart" uri="{CE6537A1-D6FC-4f65-9D91-7224C49458BB}"/>
                <c:ext xmlns:c16="http://schemas.microsoft.com/office/drawing/2014/chart" uri="{C3380CC4-5D6E-409C-BE32-E72D297353CC}">
                  <c16:uniqueId val="{00000061-301E-4916-BDE2-8E6691FE9315}"/>
                </c:ext>
              </c:extLst>
            </c:dLbl>
            <c:dLbl>
              <c:idx val="13"/>
              <c:delete val="1"/>
              <c:extLst>
                <c:ext xmlns:c15="http://schemas.microsoft.com/office/drawing/2012/chart" uri="{CE6537A1-D6FC-4f65-9D91-7224C49458BB}"/>
                <c:ext xmlns:c16="http://schemas.microsoft.com/office/drawing/2014/chart" uri="{C3380CC4-5D6E-409C-BE32-E72D297353CC}">
                  <c16:uniqueId val="{00000072-301E-4916-BDE2-8E6691FE9315}"/>
                </c:ext>
              </c:extLst>
            </c:dLbl>
            <c:dLbl>
              <c:idx val="14"/>
              <c:delete val="1"/>
              <c:extLst>
                <c:ext xmlns:c15="http://schemas.microsoft.com/office/drawing/2012/chart" uri="{CE6537A1-D6FC-4f65-9D91-7224C49458BB}"/>
                <c:ext xmlns:c16="http://schemas.microsoft.com/office/drawing/2014/chart" uri="{C3380CC4-5D6E-409C-BE32-E72D297353CC}">
                  <c16:uniqueId val="{00000059-301E-4916-BDE2-8E6691FE9315}"/>
                </c:ext>
              </c:extLst>
            </c:dLbl>
            <c:dLbl>
              <c:idx val="15"/>
              <c:delete val="1"/>
              <c:extLst>
                <c:ext xmlns:c15="http://schemas.microsoft.com/office/drawing/2012/chart" uri="{CE6537A1-D6FC-4f65-9D91-7224C49458BB}"/>
                <c:ext xmlns:c16="http://schemas.microsoft.com/office/drawing/2014/chart" uri="{C3380CC4-5D6E-409C-BE32-E72D297353CC}">
                  <c16:uniqueId val="{00000075-301E-4916-BDE2-8E6691FE9315}"/>
                </c:ext>
              </c:extLst>
            </c:dLbl>
            <c:dLbl>
              <c:idx val="16"/>
              <c:delete val="1"/>
              <c:extLst>
                <c:ext xmlns:c15="http://schemas.microsoft.com/office/drawing/2012/chart" uri="{CE6537A1-D6FC-4f65-9D91-7224C49458BB}"/>
                <c:ext xmlns:c16="http://schemas.microsoft.com/office/drawing/2014/chart" uri="{C3380CC4-5D6E-409C-BE32-E72D297353CC}">
                  <c16:uniqueId val="{00000055-301E-4916-BDE2-8E6691FE9315}"/>
                </c:ext>
              </c:extLst>
            </c:dLbl>
            <c:dLbl>
              <c:idx val="17"/>
              <c:delete val="1"/>
              <c:extLst>
                <c:ext xmlns:c15="http://schemas.microsoft.com/office/drawing/2012/chart" uri="{CE6537A1-D6FC-4f65-9D91-7224C49458BB}"/>
                <c:ext xmlns:c16="http://schemas.microsoft.com/office/drawing/2014/chart" uri="{C3380CC4-5D6E-409C-BE32-E72D297353CC}">
                  <c16:uniqueId val="{0000004F-301E-4916-BDE2-8E6691FE9315}"/>
                </c:ext>
              </c:extLst>
            </c:dLbl>
            <c:dLbl>
              <c:idx val="18"/>
              <c:delete val="1"/>
              <c:extLst>
                <c:ext xmlns:c15="http://schemas.microsoft.com/office/drawing/2012/chart" uri="{CE6537A1-D6FC-4f65-9D91-7224C49458BB}"/>
                <c:ext xmlns:c16="http://schemas.microsoft.com/office/drawing/2014/chart" uri="{C3380CC4-5D6E-409C-BE32-E72D297353CC}">
                  <c16:uniqueId val="{00000051-301E-4916-BDE2-8E6691FE9315}"/>
                </c:ext>
              </c:extLst>
            </c:dLbl>
            <c:dLbl>
              <c:idx val="19"/>
              <c:delete val="1"/>
              <c:extLst>
                <c:ext xmlns:c15="http://schemas.microsoft.com/office/drawing/2012/chart" uri="{CE6537A1-D6FC-4f65-9D91-7224C49458BB}"/>
                <c:ext xmlns:c16="http://schemas.microsoft.com/office/drawing/2014/chart" uri="{C3380CC4-5D6E-409C-BE32-E72D297353CC}">
                  <c16:uniqueId val="{0000004C-301E-4916-BDE2-8E6691FE9315}"/>
                </c:ext>
              </c:extLst>
            </c:dLbl>
            <c:dLbl>
              <c:idx val="20"/>
              <c:delete val="1"/>
              <c:extLst>
                <c:ext xmlns:c15="http://schemas.microsoft.com/office/drawing/2012/chart" uri="{CE6537A1-D6FC-4f65-9D91-7224C49458BB}"/>
                <c:ext xmlns:c16="http://schemas.microsoft.com/office/drawing/2014/chart" uri="{C3380CC4-5D6E-409C-BE32-E72D297353CC}">
                  <c16:uniqueId val="{00000046-301E-4916-BDE2-8E6691FE9315}"/>
                </c:ext>
              </c:extLst>
            </c:dLbl>
            <c:dLbl>
              <c:idx val="21"/>
              <c:delete val="1"/>
              <c:extLst>
                <c:ext xmlns:c15="http://schemas.microsoft.com/office/drawing/2012/chart" uri="{CE6537A1-D6FC-4f65-9D91-7224C49458BB}"/>
                <c:ext xmlns:c16="http://schemas.microsoft.com/office/drawing/2014/chart" uri="{C3380CC4-5D6E-409C-BE32-E72D297353CC}">
                  <c16:uniqueId val="{00000048-301E-4916-BDE2-8E6691FE9315}"/>
                </c:ext>
              </c:extLst>
            </c:dLbl>
            <c:dLbl>
              <c:idx val="22"/>
              <c:delete val="1"/>
              <c:extLst>
                <c:ext xmlns:c15="http://schemas.microsoft.com/office/drawing/2012/chart" uri="{CE6537A1-D6FC-4f65-9D91-7224C49458BB}"/>
                <c:ext xmlns:c16="http://schemas.microsoft.com/office/drawing/2014/chart" uri="{C3380CC4-5D6E-409C-BE32-E72D297353CC}">
                  <c16:uniqueId val="{0000007A-301E-4916-BDE2-8E6691FE9315}"/>
                </c:ext>
              </c:extLst>
            </c:dLbl>
            <c:dLbl>
              <c:idx val="23"/>
              <c:delete val="1"/>
              <c:extLst>
                <c:ext xmlns:c15="http://schemas.microsoft.com/office/drawing/2012/chart" uri="{CE6537A1-D6FC-4f65-9D91-7224C49458BB}"/>
                <c:ext xmlns:c16="http://schemas.microsoft.com/office/drawing/2014/chart" uri="{C3380CC4-5D6E-409C-BE32-E72D297353CC}">
                  <c16:uniqueId val="{0000007B-301E-4916-BDE2-8E6691FE9315}"/>
                </c:ext>
              </c:extLst>
            </c:dLbl>
            <c:dLbl>
              <c:idx val="24"/>
              <c:delete val="1"/>
              <c:extLst>
                <c:ext xmlns:c15="http://schemas.microsoft.com/office/drawing/2012/chart" uri="{CE6537A1-D6FC-4f65-9D91-7224C49458BB}"/>
                <c:ext xmlns:c16="http://schemas.microsoft.com/office/drawing/2014/chart" uri="{C3380CC4-5D6E-409C-BE32-E72D297353CC}">
                  <c16:uniqueId val="{0000007C-301E-4916-BDE2-8E6691FE9315}"/>
                </c:ext>
              </c:extLst>
            </c:dLbl>
            <c:dLbl>
              <c:idx val="25"/>
              <c:delete val="1"/>
              <c:extLst>
                <c:ext xmlns:c15="http://schemas.microsoft.com/office/drawing/2012/chart" uri="{CE6537A1-D6FC-4f65-9D91-7224C49458BB}"/>
                <c:ext xmlns:c16="http://schemas.microsoft.com/office/drawing/2014/chart" uri="{C3380CC4-5D6E-409C-BE32-E72D297353CC}">
                  <c16:uniqueId val="{0000007D-301E-4916-BDE2-8E6691FE9315}"/>
                </c:ext>
              </c:extLst>
            </c:dLbl>
            <c:dLbl>
              <c:idx val="26"/>
              <c:delete val="1"/>
              <c:extLst>
                <c:ext xmlns:c15="http://schemas.microsoft.com/office/drawing/2012/chart" uri="{CE6537A1-D6FC-4f65-9D91-7224C49458BB}"/>
                <c:ext xmlns:c16="http://schemas.microsoft.com/office/drawing/2014/chart" uri="{C3380CC4-5D6E-409C-BE32-E72D297353CC}">
                  <c16:uniqueId val="{0000007E-301E-4916-BDE2-8E6691FE9315}"/>
                </c:ext>
              </c:extLst>
            </c:dLbl>
            <c:dLbl>
              <c:idx val="27"/>
              <c:delete val="1"/>
              <c:extLst>
                <c:ext xmlns:c15="http://schemas.microsoft.com/office/drawing/2012/chart" uri="{CE6537A1-D6FC-4f65-9D91-7224C49458BB}"/>
                <c:ext xmlns:c16="http://schemas.microsoft.com/office/drawing/2014/chart" uri="{C3380CC4-5D6E-409C-BE32-E72D297353CC}">
                  <c16:uniqueId val="{0000007F-301E-4916-BDE2-8E6691FE9315}"/>
                </c:ext>
              </c:extLst>
            </c:dLbl>
            <c:dLbl>
              <c:idx val="28"/>
              <c:delete val="1"/>
              <c:extLst>
                <c:ext xmlns:c15="http://schemas.microsoft.com/office/drawing/2012/chart" uri="{CE6537A1-D6FC-4f65-9D91-7224C49458BB}"/>
                <c:ext xmlns:c16="http://schemas.microsoft.com/office/drawing/2014/chart" uri="{C3380CC4-5D6E-409C-BE32-E72D297353CC}">
                  <c16:uniqueId val="{00000080-301E-4916-BDE2-8E6691FE9315}"/>
                </c:ext>
              </c:extLst>
            </c:dLbl>
            <c:dLbl>
              <c:idx val="29"/>
              <c:delete val="1"/>
              <c:extLst>
                <c:ext xmlns:c15="http://schemas.microsoft.com/office/drawing/2012/chart" uri="{CE6537A1-D6FC-4f65-9D91-7224C49458BB}"/>
                <c:ext xmlns:c16="http://schemas.microsoft.com/office/drawing/2014/chart" uri="{C3380CC4-5D6E-409C-BE32-E72D297353CC}">
                  <c16:uniqueId val="{00000081-301E-4916-BDE2-8E6691FE9315}"/>
                </c:ext>
              </c:extLst>
            </c:dLbl>
            <c:dLbl>
              <c:idx val="30"/>
              <c:delete val="1"/>
              <c:extLst>
                <c:ext xmlns:c15="http://schemas.microsoft.com/office/drawing/2012/chart" uri="{CE6537A1-D6FC-4f65-9D91-7224C49458BB}"/>
                <c:ext xmlns:c16="http://schemas.microsoft.com/office/drawing/2014/chart" uri="{C3380CC4-5D6E-409C-BE32-E72D297353CC}">
                  <c16:uniqueId val="{00000082-301E-4916-BDE2-8E6691FE9315}"/>
                </c:ext>
              </c:extLst>
            </c:dLbl>
            <c:dLbl>
              <c:idx val="31"/>
              <c:delete val="1"/>
              <c:extLst>
                <c:ext xmlns:c15="http://schemas.microsoft.com/office/drawing/2012/chart" uri="{CE6537A1-D6FC-4f65-9D91-7224C49458BB}"/>
                <c:ext xmlns:c16="http://schemas.microsoft.com/office/drawing/2014/chart" uri="{C3380CC4-5D6E-409C-BE32-E72D297353CC}">
                  <c16:uniqueId val="{00000083-301E-4916-BDE2-8E6691FE9315}"/>
                </c:ext>
              </c:extLst>
            </c:dLbl>
            <c:dLbl>
              <c:idx val="32"/>
              <c:delete val="1"/>
              <c:extLst>
                <c:ext xmlns:c15="http://schemas.microsoft.com/office/drawing/2012/chart" uri="{CE6537A1-D6FC-4f65-9D91-7224C49458BB}"/>
                <c:ext xmlns:c16="http://schemas.microsoft.com/office/drawing/2014/chart" uri="{C3380CC4-5D6E-409C-BE32-E72D297353CC}">
                  <c16:uniqueId val="{00000084-301E-4916-BDE2-8E6691FE9315}"/>
                </c:ext>
              </c:extLst>
            </c:dLbl>
            <c:dLbl>
              <c:idx val="33"/>
              <c:delete val="1"/>
              <c:extLst>
                <c:ext xmlns:c15="http://schemas.microsoft.com/office/drawing/2012/chart" uri="{CE6537A1-D6FC-4f65-9D91-7224C49458BB}"/>
                <c:ext xmlns:c16="http://schemas.microsoft.com/office/drawing/2014/chart" uri="{C3380CC4-5D6E-409C-BE32-E72D297353CC}">
                  <c16:uniqueId val="{00000085-301E-4916-BDE2-8E6691FE9315}"/>
                </c:ext>
              </c:extLst>
            </c:dLbl>
            <c:dLbl>
              <c:idx val="34"/>
              <c:delete val="1"/>
              <c:extLst>
                <c:ext xmlns:c15="http://schemas.microsoft.com/office/drawing/2012/chart" uri="{CE6537A1-D6FC-4f65-9D91-7224C49458BB}"/>
                <c:ext xmlns:c16="http://schemas.microsoft.com/office/drawing/2014/chart" uri="{C3380CC4-5D6E-409C-BE32-E72D297353CC}">
                  <c16:uniqueId val="{00000086-301E-4916-BDE2-8E6691FE9315}"/>
                </c:ext>
              </c:extLst>
            </c:dLbl>
            <c:dLbl>
              <c:idx val="35"/>
              <c:delete val="1"/>
              <c:extLst>
                <c:ext xmlns:c15="http://schemas.microsoft.com/office/drawing/2012/chart" uri="{CE6537A1-D6FC-4f65-9D91-7224C49458BB}"/>
                <c:ext xmlns:c16="http://schemas.microsoft.com/office/drawing/2014/chart" uri="{C3380CC4-5D6E-409C-BE32-E72D297353CC}">
                  <c16:uniqueId val="{00000087-301E-4916-BDE2-8E6691FE9315}"/>
                </c:ext>
              </c:extLst>
            </c:dLbl>
            <c:dLbl>
              <c:idx val="36"/>
              <c:delete val="1"/>
              <c:extLst>
                <c:ext xmlns:c15="http://schemas.microsoft.com/office/drawing/2012/chart" uri="{CE6537A1-D6FC-4f65-9D91-7224C49458BB}"/>
                <c:ext xmlns:c16="http://schemas.microsoft.com/office/drawing/2014/chart" uri="{C3380CC4-5D6E-409C-BE32-E72D297353CC}">
                  <c16:uniqueId val="{00000088-301E-4916-BDE2-8E6691FE9315}"/>
                </c:ext>
              </c:extLst>
            </c:dLbl>
            <c:dLbl>
              <c:idx val="37"/>
              <c:delete val="1"/>
              <c:extLst>
                <c:ext xmlns:c15="http://schemas.microsoft.com/office/drawing/2012/chart" uri="{CE6537A1-D6FC-4f65-9D91-7224C49458BB}"/>
                <c:ext xmlns:c16="http://schemas.microsoft.com/office/drawing/2014/chart" uri="{C3380CC4-5D6E-409C-BE32-E72D297353CC}">
                  <c16:uniqueId val="{00000089-301E-4916-BDE2-8E6691FE9315}"/>
                </c:ext>
              </c:extLst>
            </c:dLbl>
            <c:dLbl>
              <c:idx val="38"/>
              <c:delete val="1"/>
              <c:extLst>
                <c:ext xmlns:c15="http://schemas.microsoft.com/office/drawing/2012/chart" uri="{CE6537A1-D6FC-4f65-9D91-7224C49458BB}"/>
                <c:ext xmlns:c16="http://schemas.microsoft.com/office/drawing/2014/chart" uri="{C3380CC4-5D6E-409C-BE32-E72D297353CC}">
                  <c16:uniqueId val="{0000008A-301E-4916-BDE2-8E6691FE9315}"/>
                </c:ext>
              </c:extLst>
            </c:dLbl>
            <c:dLbl>
              <c:idx val="39"/>
              <c:delete val="1"/>
              <c:extLst>
                <c:ext xmlns:c15="http://schemas.microsoft.com/office/drawing/2012/chart" uri="{CE6537A1-D6FC-4f65-9D91-7224C49458BB}"/>
                <c:ext xmlns:c16="http://schemas.microsoft.com/office/drawing/2014/chart" uri="{C3380CC4-5D6E-409C-BE32-E72D297353CC}">
                  <c16:uniqueId val="{0000008B-301E-4916-BDE2-8E6691FE9315}"/>
                </c:ext>
              </c:extLst>
            </c:dLbl>
            <c:dLbl>
              <c:idx val="40"/>
              <c:numFmt formatCode="#,##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40-301E-4916-BDE2-8E6691FE931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extLst/>
            </c:numRef>
          </c:cat>
          <c:val>
            <c:numRef>
              <c:f>Sheet1!$D$2:$D$52</c:f>
              <c:numCache>
                <c:formatCode>#,##0</c:formatCode>
                <c:ptCount val="41"/>
                <c:pt idx="0">
                  <c:v>29239570</c:v>
                </c:pt>
                <c:pt idx="1">
                  <c:v>29570351</c:v>
                </c:pt>
                <c:pt idx="2">
                  <c:v>30113488</c:v>
                </c:pt>
                <c:pt idx="3">
                  <c:v>30727890</c:v>
                </c:pt>
                <c:pt idx="4">
                  <c:v>31290831</c:v>
                </c:pt>
                <c:pt idx="5">
                  <c:v>31618649</c:v>
                </c:pt>
                <c:pt idx="6">
                  <c:v>31944645</c:v>
                </c:pt>
                <c:pt idx="7">
                  <c:v>32269378</c:v>
                </c:pt>
                <c:pt idx="8">
                  <c:v>32592494</c:v>
                </c:pt>
                <c:pt idx="9">
                  <c:v>32913515</c:v>
                </c:pt>
                <c:pt idx="10">
                  <c:v>33231860</c:v>
                </c:pt>
                <c:pt idx="11">
                  <c:v>33547078</c:v>
                </c:pt>
                <c:pt idx="12">
                  <c:v>33858688</c:v>
                </c:pt>
                <c:pt idx="13">
                  <c:v>34166013</c:v>
                </c:pt>
                <c:pt idx="14">
                  <c:v>34468963</c:v>
                </c:pt>
                <c:pt idx="15">
                  <c:v>34767084</c:v>
                </c:pt>
                <c:pt idx="16">
                  <c:v>35059578</c:v>
                </c:pt>
                <c:pt idx="17">
                  <c:v>35346091</c:v>
                </c:pt>
                <c:pt idx="18">
                  <c:v>35626116</c:v>
                </c:pt>
                <c:pt idx="19">
                  <c:v>35899287</c:v>
                </c:pt>
                <c:pt idx="20">
                  <c:v>36165691</c:v>
                </c:pt>
                <c:pt idx="21">
                  <c:v>36425242</c:v>
                </c:pt>
                <c:pt idx="22">
                  <c:v>36677789</c:v>
                </c:pt>
                <c:pt idx="23">
                  <c:v>36923413</c:v>
                </c:pt>
                <c:pt idx="24">
                  <c:v>37162169</c:v>
                </c:pt>
                <c:pt idx="25">
                  <c:v>37394298</c:v>
                </c:pt>
                <c:pt idx="26">
                  <c:v>37619960</c:v>
                </c:pt>
                <c:pt idx="27">
                  <c:v>37839425</c:v>
                </c:pt>
                <c:pt idx="28">
                  <c:v>38053009</c:v>
                </c:pt>
                <c:pt idx="29">
                  <c:v>38260991</c:v>
                </c:pt>
                <c:pt idx="30">
                  <c:v>38463667</c:v>
                </c:pt>
                <c:pt idx="31">
                  <c:v>38661371</c:v>
                </c:pt>
                <c:pt idx="32">
                  <c:v>38854418</c:v>
                </c:pt>
                <c:pt idx="33">
                  <c:v>39043257</c:v>
                </c:pt>
                <c:pt idx="34">
                  <c:v>39228105</c:v>
                </c:pt>
                <c:pt idx="35">
                  <c:v>39409162</c:v>
                </c:pt>
                <c:pt idx="36">
                  <c:v>39586556</c:v>
                </c:pt>
                <c:pt idx="37">
                  <c:v>39760458</c:v>
                </c:pt>
                <c:pt idx="38">
                  <c:v>39930640</c:v>
                </c:pt>
                <c:pt idx="39">
                  <c:v>40097158</c:v>
                </c:pt>
                <c:pt idx="40">
                  <c:v>40259764</c:v>
                </c:pt>
              </c:numCache>
              <c:extLst/>
            </c:numRef>
          </c:val>
          <c:smooth val="0"/>
          <c:extLst>
            <c:ext xmlns:c16="http://schemas.microsoft.com/office/drawing/2014/chart" uri="{C3380CC4-5D6E-409C-BE32-E72D297353CC}">
              <c16:uniqueId val="{00000002-301E-4916-BDE2-8E6691FE9315}"/>
            </c:ext>
          </c:extLst>
        </c:ser>
        <c:ser>
          <c:idx val="3"/>
          <c:order val="3"/>
          <c:tx>
            <c:strRef>
              <c:f>Sheet1!$E$1</c:f>
              <c:strCache>
                <c:ptCount val="1"/>
                <c:pt idx="0">
                  <c:v>V2022: 2010-2020 1.0 Migration Scenario</c:v>
                </c:pt>
              </c:strCache>
            </c:strRef>
          </c:tx>
          <c:spPr>
            <a:ln w="38100" cap="rnd">
              <a:solidFill>
                <a:schemeClr val="bg2">
                  <a:lumMod val="75000"/>
                </a:schemeClr>
              </a:solidFill>
              <a:prstDash val="dash"/>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23-301E-4916-BDE2-8E6691FE9315}"/>
                </c:ext>
              </c:extLst>
            </c:dLbl>
            <c:dLbl>
              <c:idx val="1"/>
              <c:delete val="1"/>
              <c:extLst>
                <c:ext xmlns:c15="http://schemas.microsoft.com/office/drawing/2012/chart" uri="{CE6537A1-D6FC-4f65-9D91-7224C49458BB}"/>
                <c:ext xmlns:c16="http://schemas.microsoft.com/office/drawing/2014/chart" uri="{C3380CC4-5D6E-409C-BE32-E72D297353CC}">
                  <c16:uniqueId val="{00000028-301E-4916-BDE2-8E6691FE9315}"/>
                </c:ext>
              </c:extLst>
            </c:dLbl>
            <c:dLbl>
              <c:idx val="2"/>
              <c:delete val="1"/>
              <c:extLst>
                <c:ext xmlns:c15="http://schemas.microsoft.com/office/drawing/2012/chart" uri="{CE6537A1-D6FC-4f65-9D91-7224C49458BB}"/>
                <c:ext xmlns:c16="http://schemas.microsoft.com/office/drawing/2014/chart" uri="{C3380CC4-5D6E-409C-BE32-E72D297353CC}">
                  <c16:uniqueId val="{0000002D-301E-4916-BDE2-8E6691FE9315}"/>
                </c:ext>
              </c:extLst>
            </c:dLbl>
            <c:dLbl>
              <c:idx val="3"/>
              <c:delete val="1"/>
              <c:extLst>
                <c:ext xmlns:c15="http://schemas.microsoft.com/office/drawing/2012/chart" uri="{CE6537A1-D6FC-4f65-9D91-7224C49458BB}"/>
                <c:ext xmlns:c16="http://schemas.microsoft.com/office/drawing/2014/chart" uri="{C3380CC4-5D6E-409C-BE32-E72D297353CC}">
                  <c16:uniqueId val="{00000036-301E-4916-BDE2-8E6691FE9315}"/>
                </c:ext>
              </c:extLst>
            </c:dLbl>
            <c:dLbl>
              <c:idx val="4"/>
              <c:delete val="1"/>
              <c:extLst>
                <c:ext xmlns:c15="http://schemas.microsoft.com/office/drawing/2012/chart" uri="{CE6537A1-D6FC-4f65-9D91-7224C49458BB}"/>
                <c:ext xmlns:c16="http://schemas.microsoft.com/office/drawing/2014/chart" uri="{C3380CC4-5D6E-409C-BE32-E72D297353CC}">
                  <c16:uniqueId val="{00000037-301E-4916-BDE2-8E6691FE9315}"/>
                </c:ext>
              </c:extLst>
            </c:dLbl>
            <c:dLbl>
              <c:idx val="5"/>
              <c:delete val="1"/>
              <c:extLst>
                <c:ext xmlns:c15="http://schemas.microsoft.com/office/drawing/2012/chart" uri="{CE6537A1-D6FC-4f65-9D91-7224C49458BB}"/>
                <c:ext xmlns:c16="http://schemas.microsoft.com/office/drawing/2014/chart" uri="{C3380CC4-5D6E-409C-BE32-E72D297353CC}">
                  <c16:uniqueId val="{0000003C-301E-4916-BDE2-8E6691FE9315}"/>
                </c:ext>
              </c:extLst>
            </c:dLbl>
            <c:dLbl>
              <c:idx val="6"/>
              <c:delete val="1"/>
              <c:extLst>
                <c:ext xmlns:c15="http://schemas.microsoft.com/office/drawing/2012/chart" uri="{CE6537A1-D6FC-4f65-9D91-7224C49458BB}"/>
                <c:ext xmlns:c16="http://schemas.microsoft.com/office/drawing/2014/chart" uri="{C3380CC4-5D6E-409C-BE32-E72D297353CC}">
                  <c16:uniqueId val="{00000042-301E-4916-BDE2-8E6691FE9315}"/>
                </c:ext>
              </c:extLst>
            </c:dLbl>
            <c:dLbl>
              <c:idx val="7"/>
              <c:delete val="1"/>
              <c:extLst>
                <c:ext xmlns:c15="http://schemas.microsoft.com/office/drawing/2012/chart" uri="{CE6537A1-D6FC-4f65-9D91-7224C49458BB}"/>
                <c:ext xmlns:c16="http://schemas.microsoft.com/office/drawing/2014/chart" uri="{C3380CC4-5D6E-409C-BE32-E72D297353CC}">
                  <c16:uniqueId val="{0000006D-301E-4916-BDE2-8E6691FE9315}"/>
                </c:ext>
              </c:extLst>
            </c:dLbl>
            <c:dLbl>
              <c:idx val="8"/>
              <c:delete val="1"/>
              <c:extLst>
                <c:ext xmlns:c15="http://schemas.microsoft.com/office/drawing/2012/chart" uri="{CE6537A1-D6FC-4f65-9D91-7224C49458BB}"/>
                <c:ext xmlns:c16="http://schemas.microsoft.com/office/drawing/2014/chart" uri="{C3380CC4-5D6E-409C-BE32-E72D297353CC}">
                  <c16:uniqueId val="{0000006C-301E-4916-BDE2-8E6691FE9315}"/>
                </c:ext>
              </c:extLst>
            </c:dLbl>
            <c:dLbl>
              <c:idx val="9"/>
              <c:delete val="1"/>
              <c:extLst>
                <c:ext xmlns:c15="http://schemas.microsoft.com/office/drawing/2012/chart" uri="{CE6537A1-D6FC-4f65-9D91-7224C49458BB}"/>
                <c:ext xmlns:c16="http://schemas.microsoft.com/office/drawing/2014/chart" uri="{C3380CC4-5D6E-409C-BE32-E72D297353CC}">
                  <c16:uniqueId val="{0000006E-301E-4916-BDE2-8E6691FE9315}"/>
                </c:ext>
              </c:extLst>
            </c:dLbl>
            <c:dLbl>
              <c:idx val="10"/>
              <c:delete val="1"/>
              <c:extLst>
                <c:ext xmlns:c15="http://schemas.microsoft.com/office/drawing/2012/chart" uri="{CE6537A1-D6FC-4f65-9D91-7224C49458BB}"/>
                <c:ext xmlns:c16="http://schemas.microsoft.com/office/drawing/2014/chart" uri="{C3380CC4-5D6E-409C-BE32-E72D297353CC}">
                  <c16:uniqueId val="{0000006F-301E-4916-BDE2-8E6691FE9315}"/>
                </c:ext>
              </c:extLst>
            </c:dLbl>
            <c:dLbl>
              <c:idx val="11"/>
              <c:delete val="1"/>
              <c:extLst>
                <c:ext xmlns:c15="http://schemas.microsoft.com/office/drawing/2012/chart" uri="{CE6537A1-D6FC-4f65-9D91-7224C49458BB}"/>
                <c:ext xmlns:c16="http://schemas.microsoft.com/office/drawing/2014/chart" uri="{C3380CC4-5D6E-409C-BE32-E72D297353CC}">
                  <c16:uniqueId val="{00000070-301E-4916-BDE2-8E6691FE9315}"/>
                </c:ext>
              </c:extLst>
            </c:dLbl>
            <c:dLbl>
              <c:idx val="12"/>
              <c:delete val="1"/>
              <c:extLst>
                <c:ext xmlns:c15="http://schemas.microsoft.com/office/drawing/2012/chart" uri="{CE6537A1-D6FC-4f65-9D91-7224C49458BB}"/>
                <c:ext xmlns:c16="http://schemas.microsoft.com/office/drawing/2014/chart" uri="{C3380CC4-5D6E-409C-BE32-E72D297353CC}">
                  <c16:uniqueId val="{00000071-301E-4916-BDE2-8E6691FE9315}"/>
                </c:ext>
              </c:extLst>
            </c:dLbl>
            <c:dLbl>
              <c:idx val="13"/>
              <c:delete val="1"/>
              <c:extLst>
                <c:ext xmlns:c15="http://schemas.microsoft.com/office/drawing/2012/chart" uri="{CE6537A1-D6FC-4f65-9D91-7224C49458BB}"/>
                <c:ext xmlns:c16="http://schemas.microsoft.com/office/drawing/2014/chart" uri="{C3380CC4-5D6E-409C-BE32-E72D297353CC}">
                  <c16:uniqueId val="{00000079-301E-4916-BDE2-8E6691FE9315}"/>
                </c:ext>
              </c:extLst>
            </c:dLbl>
            <c:dLbl>
              <c:idx val="14"/>
              <c:delete val="1"/>
              <c:extLst>
                <c:ext xmlns:c15="http://schemas.microsoft.com/office/drawing/2012/chart" uri="{CE6537A1-D6FC-4f65-9D91-7224C49458BB}"/>
                <c:ext xmlns:c16="http://schemas.microsoft.com/office/drawing/2014/chart" uri="{C3380CC4-5D6E-409C-BE32-E72D297353CC}">
                  <c16:uniqueId val="{00000078-301E-4916-BDE2-8E6691FE9315}"/>
                </c:ext>
              </c:extLst>
            </c:dLbl>
            <c:dLbl>
              <c:idx val="15"/>
              <c:delete val="1"/>
              <c:extLst>
                <c:ext xmlns:c15="http://schemas.microsoft.com/office/drawing/2012/chart" uri="{CE6537A1-D6FC-4f65-9D91-7224C49458BB}"/>
                <c:ext xmlns:c16="http://schemas.microsoft.com/office/drawing/2014/chart" uri="{C3380CC4-5D6E-409C-BE32-E72D297353CC}">
                  <c16:uniqueId val="{00000077-301E-4916-BDE2-8E6691FE9315}"/>
                </c:ext>
              </c:extLst>
            </c:dLbl>
            <c:dLbl>
              <c:idx val="16"/>
              <c:delete val="1"/>
              <c:extLst>
                <c:ext xmlns:c15="http://schemas.microsoft.com/office/drawing/2012/chart" uri="{CE6537A1-D6FC-4f65-9D91-7224C49458BB}"/>
                <c:ext xmlns:c16="http://schemas.microsoft.com/office/drawing/2014/chart" uri="{C3380CC4-5D6E-409C-BE32-E72D297353CC}">
                  <c16:uniqueId val="{00000057-301E-4916-BDE2-8E6691FE9315}"/>
                </c:ext>
              </c:extLst>
            </c:dLbl>
            <c:dLbl>
              <c:idx val="17"/>
              <c:delete val="1"/>
              <c:extLst>
                <c:ext xmlns:c15="http://schemas.microsoft.com/office/drawing/2012/chart" uri="{CE6537A1-D6FC-4f65-9D91-7224C49458BB}"/>
                <c:ext xmlns:c16="http://schemas.microsoft.com/office/drawing/2014/chart" uri="{C3380CC4-5D6E-409C-BE32-E72D297353CC}">
                  <c16:uniqueId val="{00000054-301E-4916-BDE2-8E6691FE9315}"/>
                </c:ext>
              </c:extLst>
            </c:dLbl>
            <c:dLbl>
              <c:idx val="18"/>
              <c:delete val="1"/>
              <c:extLst>
                <c:ext xmlns:c15="http://schemas.microsoft.com/office/drawing/2012/chart" uri="{CE6537A1-D6FC-4f65-9D91-7224C49458BB}"/>
                <c:ext xmlns:c16="http://schemas.microsoft.com/office/drawing/2014/chart" uri="{C3380CC4-5D6E-409C-BE32-E72D297353CC}">
                  <c16:uniqueId val="{00000053-301E-4916-BDE2-8E6691FE9315}"/>
                </c:ext>
              </c:extLst>
            </c:dLbl>
            <c:dLbl>
              <c:idx val="19"/>
              <c:delete val="1"/>
              <c:extLst>
                <c:ext xmlns:c15="http://schemas.microsoft.com/office/drawing/2012/chart" uri="{CE6537A1-D6FC-4f65-9D91-7224C49458BB}"/>
                <c:ext xmlns:c16="http://schemas.microsoft.com/office/drawing/2014/chart" uri="{C3380CC4-5D6E-409C-BE32-E72D297353CC}">
                  <c16:uniqueId val="{0000004E-301E-4916-BDE2-8E6691FE9315}"/>
                </c:ext>
              </c:extLst>
            </c:dLbl>
            <c:dLbl>
              <c:idx val="20"/>
              <c:delete val="1"/>
              <c:extLst>
                <c:ext xmlns:c15="http://schemas.microsoft.com/office/drawing/2012/chart" uri="{CE6537A1-D6FC-4f65-9D91-7224C49458BB}"/>
                <c:ext xmlns:c16="http://schemas.microsoft.com/office/drawing/2014/chart" uri="{C3380CC4-5D6E-409C-BE32-E72D297353CC}">
                  <c16:uniqueId val="{0000004B-301E-4916-BDE2-8E6691FE9315}"/>
                </c:ext>
              </c:extLst>
            </c:dLbl>
            <c:dLbl>
              <c:idx val="21"/>
              <c:delete val="1"/>
              <c:extLst>
                <c:ext xmlns:c15="http://schemas.microsoft.com/office/drawing/2012/chart" uri="{CE6537A1-D6FC-4f65-9D91-7224C49458BB}"/>
                <c:ext xmlns:c16="http://schemas.microsoft.com/office/drawing/2014/chart" uri="{C3380CC4-5D6E-409C-BE32-E72D297353CC}">
                  <c16:uniqueId val="{0000004A-301E-4916-BDE2-8E6691FE9315}"/>
                </c:ext>
              </c:extLst>
            </c:dLbl>
            <c:dLbl>
              <c:idx val="22"/>
              <c:delete val="1"/>
              <c:extLst>
                <c:ext xmlns:c15="http://schemas.microsoft.com/office/drawing/2012/chart" uri="{CE6537A1-D6FC-4f65-9D91-7224C49458BB}"/>
                <c:ext xmlns:c16="http://schemas.microsoft.com/office/drawing/2014/chart" uri="{C3380CC4-5D6E-409C-BE32-E72D297353CC}">
                  <c16:uniqueId val="{0000008D-301E-4916-BDE2-8E6691FE9315}"/>
                </c:ext>
              </c:extLst>
            </c:dLbl>
            <c:dLbl>
              <c:idx val="23"/>
              <c:delete val="1"/>
              <c:extLst>
                <c:ext xmlns:c15="http://schemas.microsoft.com/office/drawing/2012/chart" uri="{CE6537A1-D6FC-4f65-9D91-7224C49458BB}"/>
                <c:ext xmlns:c16="http://schemas.microsoft.com/office/drawing/2014/chart" uri="{C3380CC4-5D6E-409C-BE32-E72D297353CC}">
                  <c16:uniqueId val="{0000009F-301E-4916-BDE2-8E6691FE9315}"/>
                </c:ext>
              </c:extLst>
            </c:dLbl>
            <c:dLbl>
              <c:idx val="24"/>
              <c:delete val="1"/>
              <c:extLst>
                <c:ext xmlns:c15="http://schemas.microsoft.com/office/drawing/2012/chart" uri="{CE6537A1-D6FC-4f65-9D91-7224C49458BB}"/>
                <c:ext xmlns:c16="http://schemas.microsoft.com/office/drawing/2014/chart" uri="{C3380CC4-5D6E-409C-BE32-E72D297353CC}">
                  <c16:uniqueId val="{000000A0-301E-4916-BDE2-8E6691FE9315}"/>
                </c:ext>
              </c:extLst>
            </c:dLbl>
            <c:dLbl>
              <c:idx val="25"/>
              <c:delete val="1"/>
              <c:extLst>
                <c:ext xmlns:c15="http://schemas.microsoft.com/office/drawing/2012/chart" uri="{CE6537A1-D6FC-4f65-9D91-7224C49458BB}"/>
                <c:ext xmlns:c16="http://schemas.microsoft.com/office/drawing/2014/chart" uri="{C3380CC4-5D6E-409C-BE32-E72D297353CC}">
                  <c16:uniqueId val="{000000A1-301E-4916-BDE2-8E6691FE9315}"/>
                </c:ext>
              </c:extLst>
            </c:dLbl>
            <c:dLbl>
              <c:idx val="26"/>
              <c:delete val="1"/>
              <c:extLst>
                <c:ext xmlns:c15="http://schemas.microsoft.com/office/drawing/2012/chart" uri="{CE6537A1-D6FC-4f65-9D91-7224C49458BB}"/>
                <c:ext xmlns:c16="http://schemas.microsoft.com/office/drawing/2014/chart" uri="{C3380CC4-5D6E-409C-BE32-E72D297353CC}">
                  <c16:uniqueId val="{000000A2-301E-4916-BDE2-8E6691FE9315}"/>
                </c:ext>
              </c:extLst>
            </c:dLbl>
            <c:dLbl>
              <c:idx val="27"/>
              <c:delete val="1"/>
              <c:extLst>
                <c:ext xmlns:c15="http://schemas.microsoft.com/office/drawing/2012/chart" uri="{CE6537A1-D6FC-4f65-9D91-7224C49458BB}"/>
                <c:ext xmlns:c16="http://schemas.microsoft.com/office/drawing/2014/chart" uri="{C3380CC4-5D6E-409C-BE32-E72D297353CC}">
                  <c16:uniqueId val="{000000A3-301E-4916-BDE2-8E6691FE9315}"/>
                </c:ext>
              </c:extLst>
            </c:dLbl>
            <c:dLbl>
              <c:idx val="28"/>
              <c:delete val="1"/>
              <c:extLst>
                <c:ext xmlns:c15="http://schemas.microsoft.com/office/drawing/2012/chart" uri="{CE6537A1-D6FC-4f65-9D91-7224C49458BB}"/>
                <c:ext xmlns:c16="http://schemas.microsoft.com/office/drawing/2014/chart" uri="{C3380CC4-5D6E-409C-BE32-E72D297353CC}">
                  <c16:uniqueId val="{000000A4-301E-4916-BDE2-8E6691FE9315}"/>
                </c:ext>
              </c:extLst>
            </c:dLbl>
            <c:dLbl>
              <c:idx val="29"/>
              <c:delete val="1"/>
              <c:extLst>
                <c:ext xmlns:c15="http://schemas.microsoft.com/office/drawing/2012/chart" uri="{CE6537A1-D6FC-4f65-9D91-7224C49458BB}"/>
                <c:ext xmlns:c16="http://schemas.microsoft.com/office/drawing/2014/chart" uri="{C3380CC4-5D6E-409C-BE32-E72D297353CC}">
                  <c16:uniqueId val="{000000A5-301E-4916-BDE2-8E6691FE9315}"/>
                </c:ext>
              </c:extLst>
            </c:dLbl>
            <c:dLbl>
              <c:idx val="30"/>
              <c:delete val="1"/>
              <c:extLst>
                <c:ext xmlns:c15="http://schemas.microsoft.com/office/drawing/2012/chart" uri="{CE6537A1-D6FC-4f65-9D91-7224C49458BB}"/>
                <c:ext xmlns:c16="http://schemas.microsoft.com/office/drawing/2014/chart" uri="{C3380CC4-5D6E-409C-BE32-E72D297353CC}">
                  <c16:uniqueId val="{00000006-301E-4916-BDE2-8E6691FE9315}"/>
                </c:ext>
              </c:extLst>
            </c:dLbl>
            <c:dLbl>
              <c:idx val="31"/>
              <c:delete val="1"/>
              <c:extLst>
                <c:ext xmlns:c15="http://schemas.microsoft.com/office/drawing/2012/chart" uri="{CE6537A1-D6FC-4f65-9D91-7224C49458BB}"/>
                <c:ext xmlns:c16="http://schemas.microsoft.com/office/drawing/2014/chart" uri="{C3380CC4-5D6E-409C-BE32-E72D297353CC}">
                  <c16:uniqueId val="{000000A6-301E-4916-BDE2-8E6691FE9315}"/>
                </c:ext>
              </c:extLst>
            </c:dLbl>
            <c:dLbl>
              <c:idx val="32"/>
              <c:delete val="1"/>
              <c:extLst>
                <c:ext xmlns:c15="http://schemas.microsoft.com/office/drawing/2012/chart" uri="{CE6537A1-D6FC-4f65-9D91-7224C49458BB}"/>
                <c:ext xmlns:c16="http://schemas.microsoft.com/office/drawing/2014/chart" uri="{C3380CC4-5D6E-409C-BE32-E72D297353CC}">
                  <c16:uniqueId val="{000000A7-301E-4916-BDE2-8E6691FE9315}"/>
                </c:ext>
              </c:extLst>
            </c:dLbl>
            <c:dLbl>
              <c:idx val="33"/>
              <c:delete val="1"/>
              <c:extLst>
                <c:ext xmlns:c15="http://schemas.microsoft.com/office/drawing/2012/chart" uri="{CE6537A1-D6FC-4f65-9D91-7224C49458BB}"/>
                <c:ext xmlns:c16="http://schemas.microsoft.com/office/drawing/2014/chart" uri="{C3380CC4-5D6E-409C-BE32-E72D297353CC}">
                  <c16:uniqueId val="{000000A8-301E-4916-BDE2-8E6691FE9315}"/>
                </c:ext>
              </c:extLst>
            </c:dLbl>
            <c:dLbl>
              <c:idx val="34"/>
              <c:delete val="1"/>
              <c:extLst>
                <c:ext xmlns:c15="http://schemas.microsoft.com/office/drawing/2012/chart" uri="{CE6537A1-D6FC-4f65-9D91-7224C49458BB}"/>
                <c:ext xmlns:c16="http://schemas.microsoft.com/office/drawing/2014/chart" uri="{C3380CC4-5D6E-409C-BE32-E72D297353CC}">
                  <c16:uniqueId val="{000000A9-301E-4916-BDE2-8E6691FE9315}"/>
                </c:ext>
              </c:extLst>
            </c:dLbl>
            <c:dLbl>
              <c:idx val="35"/>
              <c:delete val="1"/>
              <c:extLst>
                <c:ext xmlns:c15="http://schemas.microsoft.com/office/drawing/2012/chart" uri="{CE6537A1-D6FC-4f65-9D91-7224C49458BB}"/>
                <c:ext xmlns:c16="http://schemas.microsoft.com/office/drawing/2014/chart" uri="{C3380CC4-5D6E-409C-BE32-E72D297353CC}">
                  <c16:uniqueId val="{000000AA-301E-4916-BDE2-8E6691FE9315}"/>
                </c:ext>
              </c:extLst>
            </c:dLbl>
            <c:dLbl>
              <c:idx val="36"/>
              <c:delete val="1"/>
              <c:extLst>
                <c:ext xmlns:c15="http://schemas.microsoft.com/office/drawing/2012/chart" uri="{CE6537A1-D6FC-4f65-9D91-7224C49458BB}"/>
                <c:ext xmlns:c16="http://schemas.microsoft.com/office/drawing/2014/chart" uri="{C3380CC4-5D6E-409C-BE32-E72D297353CC}">
                  <c16:uniqueId val="{000000AB-301E-4916-BDE2-8E6691FE9315}"/>
                </c:ext>
              </c:extLst>
            </c:dLbl>
            <c:dLbl>
              <c:idx val="37"/>
              <c:delete val="1"/>
              <c:extLst>
                <c:ext xmlns:c15="http://schemas.microsoft.com/office/drawing/2012/chart" uri="{CE6537A1-D6FC-4f65-9D91-7224C49458BB}"/>
                <c:ext xmlns:c16="http://schemas.microsoft.com/office/drawing/2014/chart" uri="{C3380CC4-5D6E-409C-BE32-E72D297353CC}">
                  <c16:uniqueId val="{000000AC-301E-4916-BDE2-8E6691FE9315}"/>
                </c:ext>
              </c:extLst>
            </c:dLbl>
            <c:dLbl>
              <c:idx val="38"/>
              <c:delete val="1"/>
              <c:extLst>
                <c:ext xmlns:c15="http://schemas.microsoft.com/office/drawing/2012/chart" uri="{CE6537A1-D6FC-4f65-9D91-7224C49458BB}"/>
                <c:ext xmlns:c16="http://schemas.microsoft.com/office/drawing/2014/chart" uri="{C3380CC4-5D6E-409C-BE32-E72D297353CC}">
                  <c16:uniqueId val="{000000AD-301E-4916-BDE2-8E6691FE9315}"/>
                </c:ext>
              </c:extLst>
            </c:dLbl>
            <c:dLbl>
              <c:idx val="39"/>
              <c:delete val="1"/>
              <c:extLst>
                <c:ext xmlns:c15="http://schemas.microsoft.com/office/drawing/2012/chart" uri="{CE6537A1-D6FC-4f65-9D91-7224C49458BB}"/>
                <c:ext xmlns:c16="http://schemas.microsoft.com/office/drawing/2014/chart" uri="{C3380CC4-5D6E-409C-BE32-E72D297353CC}">
                  <c16:uniqueId val="{000000AE-301E-4916-BDE2-8E6691FE9315}"/>
                </c:ext>
              </c:extLst>
            </c:dLbl>
            <c:dLbl>
              <c:idx val="40"/>
              <c:numFmt formatCode="#,##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3E-301E-4916-BDE2-8E6691FE931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extLst/>
            </c:numRef>
          </c:cat>
          <c:val>
            <c:numRef>
              <c:f>Sheet1!$E$2:$E$52</c:f>
              <c:numCache>
                <c:formatCode>#,##0</c:formatCode>
                <c:ptCount val="41"/>
                <c:pt idx="0">
                  <c:v>29145505</c:v>
                </c:pt>
                <c:pt idx="1">
                  <c:v>29508207</c:v>
                </c:pt>
                <c:pt idx="2">
                  <c:v>29874788</c:v>
                </c:pt>
                <c:pt idx="3">
                  <c:v>30244881</c:v>
                </c:pt>
                <c:pt idx="4">
                  <c:v>30618408</c:v>
                </c:pt>
                <c:pt idx="5">
                  <c:v>30995030</c:v>
                </c:pt>
                <c:pt idx="6">
                  <c:v>31374415</c:v>
                </c:pt>
                <c:pt idx="7">
                  <c:v>31756242</c:v>
                </c:pt>
                <c:pt idx="8">
                  <c:v>32140235</c:v>
                </c:pt>
                <c:pt idx="9">
                  <c:v>32525922</c:v>
                </c:pt>
                <c:pt idx="10">
                  <c:v>32912882</c:v>
                </c:pt>
                <c:pt idx="11">
                  <c:v>33300733</c:v>
                </c:pt>
                <c:pt idx="12">
                  <c:v>33689173</c:v>
                </c:pt>
                <c:pt idx="13">
                  <c:v>34078174</c:v>
                </c:pt>
                <c:pt idx="14">
                  <c:v>34467756</c:v>
                </c:pt>
                <c:pt idx="15">
                  <c:v>34857869</c:v>
                </c:pt>
                <c:pt idx="16">
                  <c:v>35248360</c:v>
                </c:pt>
                <c:pt idx="17">
                  <c:v>35638739</c:v>
                </c:pt>
                <c:pt idx="18">
                  <c:v>36028822</c:v>
                </c:pt>
                <c:pt idx="19">
                  <c:v>36418360</c:v>
                </c:pt>
                <c:pt idx="20">
                  <c:v>36807213</c:v>
                </c:pt>
                <c:pt idx="21">
                  <c:v>37195498</c:v>
                </c:pt>
                <c:pt idx="22">
                  <c:v>37583109</c:v>
                </c:pt>
                <c:pt idx="23">
                  <c:v>37969850</c:v>
                </c:pt>
                <c:pt idx="24">
                  <c:v>38355509</c:v>
                </c:pt>
                <c:pt idx="25">
                  <c:v>38740127</c:v>
                </c:pt>
                <c:pt idx="26">
                  <c:v>39123792</c:v>
                </c:pt>
                <c:pt idx="27">
                  <c:v>39506360</c:v>
                </c:pt>
                <c:pt idx="28">
                  <c:v>39887643</c:v>
                </c:pt>
                <c:pt idx="29">
                  <c:v>40267524</c:v>
                </c:pt>
                <c:pt idx="30">
                  <c:v>40645784</c:v>
                </c:pt>
                <c:pt idx="31">
                  <c:v>41022525</c:v>
                </c:pt>
                <c:pt idx="32">
                  <c:v>41397804</c:v>
                </c:pt>
                <c:pt idx="33">
                  <c:v>41771854</c:v>
                </c:pt>
                <c:pt idx="34">
                  <c:v>42145223</c:v>
                </c:pt>
                <c:pt idx="35">
                  <c:v>42518254</c:v>
                </c:pt>
                <c:pt idx="36">
                  <c:v>42891450</c:v>
                </c:pt>
                <c:pt idx="37">
                  <c:v>43265100</c:v>
                </c:pt>
                <c:pt idx="38">
                  <c:v>43639517</c:v>
                </c:pt>
                <c:pt idx="39">
                  <c:v>44015027</c:v>
                </c:pt>
                <c:pt idx="40">
                  <c:v>44391658</c:v>
                </c:pt>
              </c:numCache>
              <c:extLst/>
            </c:numRef>
          </c:val>
          <c:smooth val="0"/>
          <c:extLst>
            <c:ext xmlns:c16="http://schemas.microsoft.com/office/drawing/2014/chart" uri="{C3380CC4-5D6E-409C-BE32-E72D297353CC}">
              <c16:uniqueId val="{00000003-301E-4916-BDE2-8E6691FE9315}"/>
            </c:ext>
          </c:extLst>
        </c:ser>
        <c:dLbls>
          <c:dLblPos val="t"/>
          <c:showLegendKey val="0"/>
          <c:showVal val="1"/>
          <c:showCatName val="0"/>
          <c:showSerName val="0"/>
          <c:showPercent val="0"/>
          <c:showBubbleSize val="0"/>
        </c:dLbls>
        <c:smooth val="0"/>
        <c:axId val="441211584"/>
        <c:axId val="1204296704"/>
        <c:extLst>
          <c:ext xmlns:c15="http://schemas.microsoft.com/office/drawing/2012/chart" uri="{02D57815-91ED-43cb-92C2-25804820EDAC}">
            <c15:filteredLineSeries>
              <c15:ser>
                <c:idx val="4"/>
                <c:order val="4"/>
                <c:tx>
                  <c:strRef>
                    <c:extLst>
                      <c:ext uri="{02D57815-91ED-43cb-92C2-25804820EDAC}">
                        <c15:formulaRef>
                          <c15:sqref>Sheet1!$F$1</c15:sqref>
                        </c15:formulaRef>
                      </c:ext>
                    </c:extLst>
                    <c:strCache>
                      <c:ptCount val="1"/>
                      <c:pt idx="0">
                        <c:v>TDC_V2022_50</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0"/>
                    <c:delete val="1"/>
                    <c:extLst>
                      <c:ext uri="{CE6537A1-D6FC-4f65-9D91-7224C49458BB}"/>
                      <c:ext xmlns:c16="http://schemas.microsoft.com/office/drawing/2014/chart" uri="{C3380CC4-5D6E-409C-BE32-E72D297353CC}">
                        <c16:uniqueId val="{0000001F-301E-4916-BDE2-8E6691FE9315}"/>
                      </c:ext>
                    </c:extLst>
                  </c:dLbl>
                  <c:dLbl>
                    <c:idx val="1"/>
                    <c:delete val="1"/>
                    <c:extLst>
                      <c:ext uri="{CE6537A1-D6FC-4f65-9D91-7224C49458BB}"/>
                      <c:ext xmlns:c16="http://schemas.microsoft.com/office/drawing/2014/chart" uri="{C3380CC4-5D6E-409C-BE32-E72D297353CC}">
                        <c16:uniqueId val="{00000024-301E-4916-BDE2-8E6691FE9315}"/>
                      </c:ext>
                    </c:extLst>
                  </c:dLbl>
                  <c:dLbl>
                    <c:idx val="2"/>
                    <c:delete val="1"/>
                    <c:extLst>
                      <c:ext uri="{CE6537A1-D6FC-4f65-9D91-7224C49458BB}"/>
                      <c:ext xmlns:c16="http://schemas.microsoft.com/office/drawing/2014/chart" uri="{C3380CC4-5D6E-409C-BE32-E72D297353CC}">
                        <c16:uniqueId val="{00000029-301E-4916-BDE2-8E6691FE9315}"/>
                      </c:ext>
                    </c:extLst>
                  </c:dLbl>
                  <c:dLbl>
                    <c:idx val="3"/>
                    <c:delete val="1"/>
                    <c:extLst>
                      <c:ext uri="{CE6537A1-D6FC-4f65-9D91-7224C49458BB}"/>
                      <c:ext xmlns:c16="http://schemas.microsoft.com/office/drawing/2014/chart" uri="{C3380CC4-5D6E-409C-BE32-E72D297353CC}">
                        <c16:uniqueId val="{0000002E-301E-4916-BDE2-8E6691FE9315}"/>
                      </c:ext>
                    </c:extLst>
                  </c:dLbl>
                  <c:dLbl>
                    <c:idx val="4"/>
                    <c:delete val="1"/>
                    <c:extLst>
                      <c:ext uri="{CE6537A1-D6FC-4f65-9D91-7224C49458BB}"/>
                      <c:ext xmlns:c16="http://schemas.microsoft.com/office/drawing/2014/chart" uri="{C3380CC4-5D6E-409C-BE32-E72D297353CC}">
                        <c16:uniqueId val="{00000032-301E-4916-BDE2-8E6691FE9315}"/>
                      </c:ext>
                    </c:extLst>
                  </c:dLbl>
                  <c:dLbl>
                    <c:idx val="5"/>
                    <c:delete val="1"/>
                    <c:extLst>
                      <c:ext uri="{CE6537A1-D6FC-4f65-9D91-7224C49458BB}"/>
                      <c:ext xmlns:c16="http://schemas.microsoft.com/office/drawing/2014/chart" uri="{C3380CC4-5D6E-409C-BE32-E72D297353CC}">
                        <c16:uniqueId val="{0000003B-301E-4916-BDE2-8E6691FE931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Sheet1!$A$2:$A$52</c15:sqref>
                        </c15:formulaRef>
                      </c:ext>
                    </c:extLst>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extLst>
                      <c:ext uri="{02D57815-91ED-43cb-92C2-25804820EDAC}">
                        <c15:formulaRef>
                          <c15:sqref>Sheet1!$F$2:$F$52</c15:sqref>
                        </c15:formulaRef>
                      </c:ext>
                    </c:extLst>
                    <c:numCache>
                      <c:formatCode>#,##0</c:formatCode>
                      <c:ptCount val="41"/>
                      <c:pt idx="0">
                        <c:v>29145505</c:v>
                      </c:pt>
                      <c:pt idx="1">
                        <c:v>29399740</c:v>
                      </c:pt>
                      <c:pt idx="2">
                        <c:v>29653355</c:v>
                      </c:pt>
                      <c:pt idx="3">
                        <c:v>29905977</c:v>
                      </c:pt>
                      <c:pt idx="4">
                        <c:v>30157429</c:v>
                      </c:pt>
                      <c:pt idx="5">
                        <c:v>30407353</c:v>
                      </c:pt>
                      <c:pt idx="6">
                        <c:v>30655366</c:v>
                      </c:pt>
                      <c:pt idx="7">
                        <c:v>30901106</c:v>
                      </c:pt>
                      <c:pt idx="8">
                        <c:v>31144286</c:v>
                      </c:pt>
                      <c:pt idx="9">
                        <c:v>31384529</c:v>
                      </c:pt>
                      <c:pt idx="10">
                        <c:v>31621474</c:v>
                      </c:pt>
                      <c:pt idx="11">
                        <c:v>31854797</c:v>
                      </c:pt>
                      <c:pt idx="12">
                        <c:v>32084302</c:v>
                      </c:pt>
                      <c:pt idx="13">
                        <c:v>32309899</c:v>
                      </c:pt>
                      <c:pt idx="14">
                        <c:v>32531573</c:v>
                      </c:pt>
                      <c:pt idx="15">
                        <c:v>32749324</c:v>
                      </c:pt>
                      <c:pt idx="16">
                        <c:v>32963029</c:v>
                      </c:pt>
                      <c:pt idx="17">
                        <c:v>33172417</c:v>
                      </c:pt>
                      <c:pt idx="18">
                        <c:v>33377300</c:v>
                      </c:pt>
                      <c:pt idx="19">
                        <c:v>33577483</c:v>
                      </c:pt>
                      <c:pt idx="20">
                        <c:v>33772879</c:v>
                      </c:pt>
                      <c:pt idx="21">
                        <c:v>33963551</c:v>
                      </c:pt>
                      <c:pt idx="22">
                        <c:v>34149494</c:v>
                      </c:pt>
                      <c:pt idx="23">
                        <c:v>34330669</c:v>
                      </c:pt>
                      <c:pt idx="24">
                        <c:v>34506892</c:v>
                      </c:pt>
                      <c:pt idx="25">
                        <c:v>34678349</c:v>
                      </c:pt>
                      <c:pt idx="26">
                        <c:v>34845200</c:v>
                      </c:pt>
                      <c:pt idx="27">
                        <c:v>35007371</c:v>
                      </c:pt>
                      <c:pt idx="28">
                        <c:v>35164896</c:v>
                      </c:pt>
                      <c:pt idx="29">
                        <c:v>35317667</c:v>
                      </c:pt>
                      <c:pt idx="30">
                        <c:v>35465604</c:v>
                      </c:pt>
                      <c:pt idx="31">
                        <c:v>35608856</c:v>
                      </c:pt>
                      <c:pt idx="32">
                        <c:v>35747524</c:v>
                      </c:pt>
                      <c:pt idx="33">
                        <c:v>35881837</c:v>
                      </c:pt>
                      <c:pt idx="34">
                        <c:v>36012145</c:v>
                      </c:pt>
                      <c:pt idx="35">
                        <c:v>36138672</c:v>
                      </c:pt>
                      <c:pt idx="36">
                        <c:v>36261747</c:v>
                      </c:pt>
                      <c:pt idx="37">
                        <c:v>36381526</c:v>
                      </c:pt>
                      <c:pt idx="38">
                        <c:v>36498234</c:v>
                      </c:pt>
                      <c:pt idx="39">
                        <c:v>36612002</c:v>
                      </c:pt>
                      <c:pt idx="40">
                        <c:v>36722840</c:v>
                      </c:pt>
                    </c:numCache>
                  </c:numRef>
                </c:val>
                <c:smooth val="0"/>
                <c:extLst>
                  <c:ext xmlns:c16="http://schemas.microsoft.com/office/drawing/2014/chart" uri="{C3380CC4-5D6E-409C-BE32-E72D297353CC}">
                    <c16:uniqueId val="{00000004-301E-4916-BDE2-8E6691FE9315}"/>
                  </c:ext>
                </c:extLst>
              </c15:ser>
            </c15:filteredLineSeries>
          </c:ext>
        </c:extLst>
      </c:lineChart>
      <c:catAx>
        <c:axId val="441211584"/>
        <c:scaling>
          <c:orientation val="minMax"/>
        </c:scaling>
        <c:delete val="0"/>
        <c:axPos val="b"/>
        <c:numFmt formatCode="General" sourceLinked="1"/>
        <c:majorTickMark val="in"/>
        <c:minorTickMark val="in"/>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04296704"/>
        <c:crosses val="autoZero"/>
        <c:auto val="0"/>
        <c:lblAlgn val="ctr"/>
        <c:lblOffset val="100"/>
        <c:tickLblSkip val="5"/>
        <c:tickMarkSkip val="5"/>
        <c:noMultiLvlLbl val="0"/>
      </c:catAx>
      <c:valAx>
        <c:axId val="1204296704"/>
        <c:scaling>
          <c:orientation val="minMax"/>
          <c:min val="20000000"/>
        </c:scaling>
        <c:delete val="0"/>
        <c:axPos val="l"/>
        <c:majorGridlines>
          <c:spPr>
            <a:ln w="9525" cap="flat" cmpd="sng" algn="ctr">
              <a:solidFill>
                <a:schemeClr val="tx1">
                  <a:lumMod val="15000"/>
                  <a:lumOff val="85000"/>
                </a:schemeClr>
              </a:solidFill>
              <a:round/>
            </a:ln>
            <a:effectLst/>
          </c:spPr>
        </c:majorGridlines>
        <c:numFmt formatCode="#,##0&quot;M&quot;"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211584"/>
        <c:crossesAt val="1"/>
        <c:crossBetween val="between"/>
        <c:dispUnits>
          <c:builtInUnit val="millions"/>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550553463425768"/>
          <c:y val="3.2105074831023199E-2"/>
          <c:w val="0.791209441211153"/>
          <c:h val="0.88881899976949619"/>
        </c:manualLayout>
      </c:layout>
      <c:barChart>
        <c:barDir val="col"/>
        <c:grouping val="stacked"/>
        <c:varyColors val="0"/>
        <c:ser>
          <c:idx val="0"/>
          <c:order val="0"/>
          <c:tx>
            <c:strRef>
              <c:f>Sheet1!$B$1</c:f>
              <c:strCache>
                <c:ptCount val="1"/>
                <c:pt idx="0">
                  <c:v>&lt; 18 Years</c:v>
                </c:pt>
              </c:strCache>
            </c:strRef>
          </c:tx>
          <c:spPr>
            <a:solidFill>
              <a:schemeClr val="accent2"/>
            </a:solidFill>
            <a:ln>
              <a:noFill/>
            </a:ln>
            <a:effectLst/>
          </c:spPr>
          <c:invertIfNegative val="0"/>
          <c:dLbls>
            <c:dLbl>
              <c:idx val="0"/>
              <c:layout>
                <c:manualLayout>
                  <c:x val="-4.428290228876519E-17"/>
                  <c:y val="-2.485562453915568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761-45E5-B6B3-9C183E80296E}"/>
                </c:ext>
              </c:extLst>
            </c:dLbl>
            <c:dLbl>
              <c:idx val="1"/>
              <c:layout>
                <c:manualLayout>
                  <c:x val="0"/>
                  <c:y val="-3.417648374133917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761-45E5-B6B3-9C183E80296E}"/>
                </c:ext>
              </c:extLst>
            </c:dLbl>
            <c:dLbl>
              <c:idx val="2"/>
              <c:layout>
                <c:manualLayout>
                  <c:x val="0"/>
                  <c:y val="-3.41764837413390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761-45E5-B6B3-9C183E80296E}"/>
                </c:ext>
              </c:extLst>
            </c:dLbl>
            <c:numFmt formatCode="#,##0.0,,\ &quot;M&quot;"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2040</c:v>
                </c:pt>
                <c:pt idx="2">
                  <c:v>2060</c:v>
                </c:pt>
              </c:numCache>
            </c:numRef>
          </c:cat>
          <c:val>
            <c:numRef>
              <c:f>Sheet1!$B$2:$B$4</c:f>
              <c:numCache>
                <c:formatCode>General</c:formatCode>
                <c:ptCount val="3"/>
                <c:pt idx="0">
                  <c:v>7278805</c:v>
                </c:pt>
                <c:pt idx="1">
                  <c:v>7860108</c:v>
                </c:pt>
                <c:pt idx="2">
                  <c:v>7739191</c:v>
                </c:pt>
              </c:numCache>
            </c:numRef>
          </c:val>
          <c:extLst>
            <c:ext xmlns:c16="http://schemas.microsoft.com/office/drawing/2014/chart" uri="{C3380CC4-5D6E-409C-BE32-E72D297353CC}">
              <c16:uniqueId val="{00000000-A761-45E5-B6B3-9C183E80296E}"/>
            </c:ext>
          </c:extLst>
        </c:ser>
        <c:ser>
          <c:idx val="1"/>
          <c:order val="1"/>
          <c:tx>
            <c:strRef>
              <c:f>Sheet1!$C$1</c:f>
              <c:strCache>
                <c:ptCount val="1"/>
                <c:pt idx="0">
                  <c:v>18 - 64 Years</c:v>
                </c:pt>
              </c:strCache>
            </c:strRef>
          </c:tx>
          <c:spPr>
            <a:solidFill>
              <a:schemeClr val="accent4">
                <a:lumMod val="75000"/>
              </a:schemeClr>
            </a:solidFill>
            <a:ln>
              <a:noFill/>
            </a:ln>
            <a:effectLst/>
          </c:spPr>
          <c:invertIfNegative val="0"/>
          <c:dLbls>
            <c:dLbl>
              <c:idx val="0"/>
              <c:layout>
                <c:manualLayout>
                  <c:x val="1.2077294685989895E-3"/>
                  <c:y val="-3.106953067394460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761-45E5-B6B3-9C183E80296E}"/>
                </c:ext>
              </c:extLst>
            </c:dLbl>
            <c:dLbl>
              <c:idx val="1"/>
              <c:layout>
                <c:manualLayout>
                  <c:x val="0"/>
                  <c:y val="-4.039038987612803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761-45E5-B6B3-9C183E80296E}"/>
                </c:ext>
              </c:extLst>
            </c:dLbl>
            <c:dLbl>
              <c:idx val="2"/>
              <c:layout>
                <c:manualLayout>
                  <c:x val="-1.7713160915506076E-16"/>
                  <c:y val="-5.28182021457058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761-45E5-B6B3-9C183E80296E}"/>
                </c:ext>
              </c:extLst>
            </c:dLbl>
            <c:numFmt formatCode="#,##0.0,,\ &quot;M&quot;"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2040</c:v>
                </c:pt>
                <c:pt idx="2">
                  <c:v>2060</c:v>
                </c:pt>
              </c:numCache>
            </c:numRef>
          </c:cat>
          <c:val>
            <c:numRef>
              <c:f>Sheet1!$C$2:$C$4</c:f>
              <c:numCache>
                <c:formatCode>General</c:formatCode>
                <c:ptCount val="3"/>
                <c:pt idx="0">
                  <c:v>17945565</c:v>
                </c:pt>
                <c:pt idx="1">
                  <c:v>22394053</c:v>
                </c:pt>
                <c:pt idx="2">
                  <c:v>25635095</c:v>
                </c:pt>
              </c:numCache>
            </c:numRef>
          </c:val>
          <c:extLst>
            <c:ext xmlns:c16="http://schemas.microsoft.com/office/drawing/2014/chart" uri="{C3380CC4-5D6E-409C-BE32-E72D297353CC}">
              <c16:uniqueId val="{00000001-A761-45E5-B6B3-9C183E80296E}"/>
            </c:ext>
          </c:extLst>
        </c:ser>
        <c:ser>
          <c:idx val="2"/>
          <c:order val="2"/>
          <c:tx>
            <c:strRef>
              <c:f>Sheet1!$D$1</c:f>
              <c:strCache>
                <c:ptCount val="1"/>
                <c:pt idx="0">
                  <c:v>65+ Years</c:v>
                </c:pt>
              </c:strCache>
            </c:strRef>
          </c:tx>
          <c:spPr>
            <a:solidFill>
              <a:schemeClr val="accent1"/>
            </a:solidFill>
            <a:ln>
              <a:noFill/>
            </a:ln>
            <a:effectLst/>
          </c:spPr>
          <c:invertIfNegative val="0"/>
          <c:dLbls>
            <c:dLbl>
              <c:idx val="0"/>
              <c:layout>
                <c:manualLayout>
                  <c:x val="1.2077294685989895E-3"/>
                  <c:y val="-6.213906134788920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761-45E5-B6B3-9C183E80296E}"/>
                </c:ext>
              </c:extLst>
            </c:dLbl>
            <c:dLbl>
              <c:idx val="1"/>
              <c:layout>
                <c:manualLayout>
                  <c:x val="0"/>
                  <c:y val="-2.485562453915568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761-45E5-B6B3-9C183E80296E}"/>
                </c:ext>
              </c:extLst>
            </c:dLbl>
            <c:dLbl>
              <c:idx val="2"/>
              <c:layout>
                <c:manualLayout>
                  <c:x val="0"/>
                  <c:y val="-1.86417184043667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761-45E5-B6B3-9C183E80296E}"/>
                </c:ext>
              </c:extLst>
            </c:dLbl>
            <c:numFmt formatCode="#,##0.0,,\ &quot;M&quot;"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2040</c:v>
                </c:pt>
                <c:pt idx="2">
                  <c:v>2060</c:v>
                </c:pt>
              </c:numCache>
            </c:numRef>
          </c:cat>
          <c:val>
            <c:numRef>
              <c:f>Sheet1!$D$2:$D$4</c:f>
              <c:numCache>
                <c:formatCode>General</c:formatCode>
                <c:ptCount val="3"/>
                <c:pt idx="0">
                  <c:v>3921135</c:v>
                </c:pt>
                <c:pt idx="1">
                  <c:v>6822099</c:v>
                </c:pt>
                <c:pt idx="2">
                  <c:v>9223762</c:v>
                </c:pt>
              </c:numCache>
            </c:numRef>
          </c:val>
          <c:extLst>
            <c:ext xmlns:c16="http://schemas.microsoft.com/office/drawing/2014/chart" uri="{C3380CC4-5D6E-409C-BE32-E72D297353CC}">
              <c16:uniqueId val="{00000002-A761-45E5-B6B3-9C183E80296E}"/>
            </c:ext>
          </c:extLst>
        </c:ser>
        <c:dLbls>
          <c:showLegendKey val="0"/>
          <c:showVal val="0"/>
          <c:showCatName val="0"/>
          <c:showSerName val="0"/>
          <c:showPercent val="0"/>
          <c:showBubbleSize val="0"/>
        </c:dLbls>
        <c:gapWidth val="150"/>
        <c:overlap val="100"/>
        <c:axId val="1660463264"/>
        <c:axId val="1660458944"/>
      </c:barChart>
      <c:catAx>
        <c:axId val="166046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0458944"/>
        <c:crosses val="autoZero"/>
        <c:auto val="1"/>
        <c:lblAlgn val="ctr"/>
        <c:lblOffset val="100"/>
        <c:noMultiLvlLbl val="0"/>
      </c:catAx>
      <c:valAx>
        <c:axId val="1660458944"/>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660463264"/>
        <c:crosses val="autoZero"/>
        <c:crossBetween val="between"/>
      </c:valAx>
      <c:spPr>
        <a:noFill/>
        <a:ln>
          <a:noFill/>
        </a:ln>
        <a:effectLst/>
      </c:spPr>
    </c:plotArea>
    <c:legend>
      <c:legendPos val="l"/>
      <c:layout>
        <c:manualLayout>
          <c:xMode val="edge"/>
          <c:yMode val="edge"/>
          <c:x val="3.140096618357488E-2"/>
          <c:y val="0.38744927960277964"/>
          <c:w val="0.12574432272052949"/>
          <c:h val="0.2002458162552848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105086442122726E-2"/>
          <c:y val="3.2528163182948135E-2"/>
          <c:w val="0.92131639638040352"/>
          <c:h val="0.78245973593863205"/>
        </c:manualLayout>
      </c:layout>
      <c:areaChart>
        <c:grouping val="stacked"/>
        <c:varyColors val="0"/>
        <c:ser>
          <c:idx val="0"/>
          <c:order val="0"/>
          <c:tx>
            <c:strRef>
              <c:f>Sheet1!$B$1</c:f>
              <c:strCache>
                <c:ptCount val="1"/>
                <c:pt idx="0">
                  <c:v>NH White</c:v>
                </c:pt>
              </c:strCache>
            </c:strRef>
          </c:tx>
          <c:spPr>
            <a:solidFill>
              <a:schemeClr val="accent1"/>
            </a:solidFill>
            <a:ln>
              <a:noFill/>
            </a:ln>
            <a:effectLst/>
          </c:spPr>
          <c:cat>
            <c:numRef>
              <c:f>Sheet1!$A$2:$A$42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Sheet1!$B$2:$B$42</c:f>
              <c:numCache>
                <c:formatCode>General</c:formatCode>
                <c:ptCount val="41"/>
                <c:pt idx="0">
                  <c:v>11584597</c:v>
                </c:pt>
                <c:pt idx="1">
                  <c:v>11634204</c:v>
                </c:pt>
                <c:pt idx="2">
                  <c:v>11727208</c:v>
                </c:pt>
                <c:pt idx="3">
                  <c:v>11844103</c:v>
                </c:pt>
                <c:pt idx="4">
                  <c:v>11937236</c:v>
                </c:pt>
                <c:pt idx="5">
                  <c:v>11957053</c:v>
                </c:pt>
                <c:pt idx="6">
                  <c:v>11973735</c:v>
                </c:pt>
                <c:pt idx="7">
                  <c:v>11987385</c:v>
                </c:pt>
                <c:pt idx="8">
                  <c:v>11998044</c:v>
                </c:pt>
                <c:pt idx="9">
                  <c:v>12005685</c:v>
                </c:pt>
                <c:pt idx="10">
                  <c:v>12010332</c:v>
                </c:pt>
                <c:pt idx="11">
                  <c:v>12012064</c:v>
                </c:pt>
                <c:pt idx="12">
                  <c:v>12010836</c:v>
                </c:pt>
                <c:pt idx="13">
                  <c:v>12006585</c:v>
                </c:pt>
                <c:pt idx="14">
                  <c:v>11999619</c:v>
                </c:pt>
                <c:pt idx="15">
                  <c:v>11990032</c:v>
                </c:pt>
                <c:pt idx="16">
                  <c:v>11977672</c:v>
                </c:pt>
                <c:pt idx="17">
                  <c:v>11962624</c:v>
                </c:pt>
                <c:pt idx="18">
                  <c:v>11944966</c:v>
                </c:pt>
                <c:pt idx="19">
                  <c:v>11924803</c:v>
                </c:pt>
                <c:pt idx="20">
                  <c:v>11902253</c:v>
                </c:pt>
                <c:pt idx="21">
                  <c:v>11877525</c:v>
                </c:pt>
                <c:pt idx="22">
                  <c:v>11850736</c:v>
                </c:pt>
                <c:pt idx="23">
                  <c:v>11822139</c:v>
                </c:pt>
                <c:pt idx="24">
                  <c:v>11791829</c:v>
                </c:pt>
                <c:pt idx="25">
                  <c:v>11760060</c:v>
                </c:pt>
                <c:pt idx="26">
                  <c:v>11727026</c:v>
                </c:pt>
                <c:pt idx="27">
                  <c:v>11692891</c:v>
                </c:pt>
                <c:pt idx="28">
                  <c:v>11657908</c:v>
                </c:pt>
                <c:pt idx="29">
                  <c:v>11622202</c:v>
                </c:pt>
                <c:pt idx="30">
                  <c:v>11586003</c:v>
                </c:pt>
                <c:pt idx="31">
                  <c:v>11549442</c:v>
                </c:pt>
                <c:pt idx="32">
                  <c:v>11512709</c:v>
                </c:pt>
                <c:pt idx="33">
                  <c:v>11476023</c:v>
                </c:pt>
                <c:pt idx="34">
                  <c:v>11439408</c:v>
                </c:pt>
                <c:pt idx="35">
                  <c:v>11402967</c:v>
                </c:pt>
                <c:pt idx="36">
                  <c:v>11366757</c:v>
                </c:pt>
                <c:pt idx="37">
                  <c:v>11330878</c:v>
                </c:pt>
                <c:pt idx="38">
                  <c:v>11295220</c:v>
                </c:pt>
                <c:pt idx="39">
                  <c:v>11259758</c:v>
                </c:pt>
                <c:pt idx="40">
                  <c:v>11224407</c:v>
                </c:pt>
              </c:numCache>
            </c:numRef>
          </c:val>
          <c:extLst>
            <c:ext xmlns:c16="http://schemas.microsoft.com/office/drawing/2014/chart" uri="{C3380CC4-5D6E-409C-BE32-E72D297353CC}">
              <c16:uniqueId val="{00000000-8D8C-48BB-9DA4-55872219EC72}"/>
            </c:ext>
          </c:extLst>
        </c:ser>
        <c:ser>
          <c:idx val="1"/>
          <c:order val="1"/>
          <c:tx>
            <c:strRef>
              <c:f>Sheet1!$C$1</c:f>
              <c:strCache>
                <c:ptCount val="1"/>
                <c:pt idx="0">
                  <c:v>NH Black</c:v>
                </c:pt>
              </c:strCache>
            </c:strRef>
          </c:tx>
          <c:spPr>
            <a:solidFill>
              <a:schemeClr val="accent2"/>
            </a:solidFill>
            <a:ln>
              <a:noFill/>
            </a:ln>
            <a:effectLst/>
          </c:spPr>
          <c:cat>
            <c:numRef>
              <c:f>Sheet1!$A$2:$A$42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Sheet1!$C$2:$C$42</c:f>
              <c:numCache>
                <c:formatCode>General</c:formatCode>
                <c:ptCount val="41"/>
                <c:pt idx="0">
                  <c:v>3444712</c:v>
                </c:pt>
                <c:pt idx="1">
                  <c:v>3504194</c:v>
                </c:pt>
                <c:pt idx="2">
                  <c:v>3577669</c:v>
                </c:pt>
                <c:pt idx="3">
                  <c:v>3659616</c:v>
                </c:pt>
                <c:pt idx="4">
                  <c:v>3735384</c:v>
                </c:pt>
                <c:pt idx="5">
                  <c:v>3789224</c:v>
                </c:pt>
                <c:pt idx="6">
                  <c:v>3843041</c:v>
                </c:pt>
                <c:pt idx="7">
                  <c:v>3896885</c:v>
                </c:pt>
                <c:pt idx="8">
                  <c:v>3950674</c:v>
                </c:pt>
                <c:pt idx="9">
                  <c:v>4004340</c:v>
                </c:pt>
                <c:pt idx="10">
                  <c:v>4057780</c:v>
                </c:pt>
                <c:pt idx="11">
                  <c:v>4110933</c:v>
                </c:pt>
                <c:pt idx="12">
                  <c:v>4163678</c:v>
                </c:pt>
                <c:pt idx="13">
                  <c:v>4215937</c:v>
                </c:pt>
                <c:pt idx="14">
                  <c:v>4267821</c:v>
                </c:pt>
                <c:pt idx="15">
                  <c:v>4319275</c:v>
                </c:pt>
                <c:pt idx="16">
                  <c:v>4370202</c:v>
                </c:pt>
                <c:pt idx="17">
                  <c:v>4420581</c:v>
                </c:pt>
                <c:pt idx="18">
                  <c:v>4470367</c:v>
                </c:pt>
                <c:pt idx="19">
                  <c:v>4519562</c:v>
                </c:pt>
                <c:pt idx="20">
                  <c:v>4568156</c:v>
                </c:pt>
                <c:pt idx="21">
                  <c:v>4616129</c:v>
                </c:pt>
                <c:pt idx="22">
                  <c:v>4663503</c:v>
                </c:pt>
                <c:pt idx="23">
                  <c:v>4710232</c:v>
                </c:pt>
                <c:pt idx="24">
                  <c:v>4756339</c:v>
                </c:pt>
                <c:pt idx="25">
                  <c:v>4801901</c:v>
                </c:pt>
                <c:pt idx="26">
                  <c:v>4846907</c:v>
                </c:pt>
                <c:pt idx="27">
                  <c:v>4891411</c:v>
                </c:pt>
                <c:pt idx="28">
                  <c:v>4935473</c:v>
                </c:pt>
                <c:pt idx="29">
                  <c:v>4979091</c:v>
                </c:pt>
                <c:pt idx="30">
                  <c:v>5022312</c:v>
                </c:pt>
                <c:pt idx="31">
                  <c:v>5065200</c:v>
                </c:pt>
                <c:pt idx="32">
                  <c:v>5107758</c:v>
                </c:pt>
                <c:pt idx="33">
                  <c:v>5150043</c:v>
                </c:pt>
                <c:pt idx="34">
                  <c:v>5192075</c:v>
                </c:pt>
                <c:pt idx="35">
                  <c:v>5233881</c:v>
                </c:pt>
                <c:pt idx="36">
                  <c:v>5275471</c:v>
                </c:pt>
                <c:pt idx="37">
                  <c:v>5316851</c:v>
                </c:pt>
                <c:pt idx="38">
                  <c:v>5358040</c:v>
                </c:pt>
                <c:pt idx="39">
                  <c:v>5399001</c:v>
                </c:pt>
                <c:pt idx="40">
                  <c:v>5439714</c:v>
                </c:pt>
              </c:numCache>
            </c:numRef>
          </c:val>
          <c:extLst>
            <c:ext xmlns:c16="http://schemas.microsoft.com/office/drawing/2014/chart" uri="{C3380CC4-5D6E-409C-BE32-E72D297353CC}">
              <c16:uniqueId val="{00000001-8D8C-48BB-9DA4-55872219EC72}"/>
            </c:ext>
          </c:extLst>
        </c:ser>
        <c:ser>
          <c:idx val="2"/>
          <c:order val="2"/>
          <c:tx>
            <c:strRef>
              <c:f>Sheet1!$D$1</c:f>
              <c:strCache>
                <c:ptCount val="1"/>
                <c:pt idx="0">
                  <c:v>Hispanic</c:v>
                </c:pt>
              </c:strCache>
            </c:strRef>
          </c:tx>
          <c:spPr>
            <a:solidFill>
              <a:schemeClr val="accent3"/>
            </a:solidFill>
            <a:ln w="25400">
              <a:noFill/>
            </a:ln>
            <a:effectLst/>
          </c:spPr>
          <c:cat>
            <c:numRef>
              <c:f>Sheet1!$A$2:$A$42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Sheet1!$D$2:$D$42</c:f>
              <c:numCache>
                <c:formatCode>General</c:formatCode>
                <c:ptCount val="41"/>
                <c:pt idx="0">
                  <c:v>11441717</c:v>
                </c:pt>
                <c:pt idx="1">
                  <c:v>11684843</c:v>
                </c:pt>
                <c:pt idx="2">
                  <c:v>11976834</c:v>
                </c:pt>
                <c:pt idx="3">
                  <c:v>12299819</c:v>
                </c:pt>
                <c:pt idx="4">
                  <c:v>12604995</c:v>
                </c:pt>
                <c:pt idx="5">
                  <c:v>12838063</c:v>
                </c:pt>
                <c:pt idx="6">
                  <c:v>13071923</c:v>
                </c:pt>
                <c:pt idx="7">
                  <c:v>13307151</c:v>
                </c:pt>
                <c:pt idx="8">
                  <c:v>13543496</c:v>
                </c:pt>
                <c:pt idx="9">
                  <c:v>13780807</c:v>
                </c:pt>
                <c:pt idx="10">
                  <c:v>14018554</c:v>
                </c:pt>
                <c:pt idx="11">
                  <c:v>14256436</c:v>
                </c:pt>
                <c:pt idx="12">
                  <c:v>14494249</c:v>
                </c:pt>
                <c:pt idx="13">
                  <c:v>14731630</c:v>
                </c:pt>
                <c:pt idx="14">
                  <c:v>14968017</c:v>
                </c:pt>
                <c:pt idx="15">
                  <c:v>15202907</c:v>
                </c:pt>
                <c:pt idx="16">
                  <c:v>15435805</c:v>
                </c:pt>
                <c:pt idx="17">
                  <c:v>15666316</c:v>
                </c:pt>
                <c:pt idx="18">
                  <c:v>15893910</c:v>
                </c:pt>
                <c:pt idx="19">
                  <c:v>16118141</c:v>
                </c:pt>
                <c:pt idx="20">
                  <c:v>16339004</c:v>
                </c:pt>
                <c:pt idx="21">
                  <c:v>16556157</c:v>
                </c:pt>
                <c:pt idx="22">
                  <c:v>16769330</c:v>
                </c:pt>
                <c:pt idx="23">
                  <c:v>16978429</c:v>
                </c:pt>
                <c:pt idx="24">
                  <c:v>17183375</c:v>
                </c:pt>
                <c:pt idx="25">
                  <c:v>17384101</c:v>
                </c:pt>
                <c:pt idx="26">
                  <c:v>17580660</c:v>
                </c:pt>
                <c:pt idx="27">
                  <c:v>17773096</c:v>
                </c:pt>
                <c:pt idx="28">
                  <c:v>17961472</c:v>
                </c:pt>
                <c:pt idx="29">
                  <c:v>18145926</c:v>
                </c:pt>
                <c:pt idx="30">
                  <c:v>18326476</c:v>
                </c:pt>
                <c:pt idx="31">
                  <c:v>18503366</c:v>
                </c:pt>
                <c:pt idx="32">
                  <c:v>18676659</c:v>
                </c:pt>
                <c:pt idx="33">
                  <c:v>18846445</c:v>
                </c:pt>
                <c:pt idx="34">
                  <c:v>19012909</c:v>
                </c:pt>
                <c:pt idx="35">
                  <c:v>19176121</c:v>
                </c:pt>
                <c:pt idx="36">
                  <c:v>19335994</c:v>
                </c:pt>
                <c:pt idx="37">
                  <c:v>19492608</c:v>
                </c:pt>
                <c:pt idx="38">
                  <c:v>19645771</c:v>
                </c:pt>
                <c:pt idx="39">
                  <c:v>19795523</c:v>
                </c:pt>
                <c:pt idx="40">
                  <c:v>19941694</c:v>
                </c:pt>
              </c:numCache>
            </c:numRef>
          </c:val>
          <c:extLst>
            <c:ext xmlns:c16="http://schemas.microsoft.com/office/drawing/2014/chart" uri="{C3380CC4-5D6E-409C-BE32-E72D297353CC}">
              <c16:uniqueId val="{00000002-8D8C-48BB-9DA4-55872219EC72}"/>
            </c:ext>
          </c:extLst>
        </c:ser>
        <c:ser>
          <c:idx val="3"/>
          <c:order val="3"/>
          <c:tx>
            <c:strRef>
              <c:f>Sheet1!$E$1</c:f>
              <c:strCache>
                <c:ptCount val="1"/>
                <c:pt idx="0">
                  <c:v>NH Asian</c:v>
                </c:pt>
              </c:strCache>
            </c:strRef>
          </c:tx>
          <c:spPr>
            <a:solidFill>
              <a:schemeClr val="accent4"/>
            </a:solidFill>
            <a:ln w="25400">
              <a:noFill/>
            </a:ln>
            <a:effectLst/>
          </c:spPr>
          <c:cat>
            <c:numRef>
              <c:f>Sheet1!$A$2:$A$42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Sheet1!$E$2:$E$42</c:f>
              <c:numCache>
                <c:formatCode>General</c:formatCode>
                <c:ptCount val="41"/>
                <c:pt idx="0">
                  <c:v>1561518</c:v>
                </c:pt>
                <c:pt idx="1">
                  <c:v>1613097</c:v>
                </c:pt>
                <c:pt idx="2">
                  <c:v>1671335</c:v>
                </c:pt>
                <c:pt idx="3">
                  <c:v>1733867</c:v>
                </c:pt>
                <c:pt idx="4">
                  <c:v>1793816</c:v>
                </c:pt>
                <c:pt idx="5">
                  <c:v>1843176</c:v>
                </c:pt>
                <c:pt idx="6">
                  <c:v>1892789</c:v>
                </c:pt>
                <c:pt idx="7">
                  <c:v>1942678</c:v>
                </c:pt>
                <c:pt idx="8">
                  <c:v>1992803</c:v>
                </c:pt>
                <c:pt idx="9">
                  <c:v>2043066</c:v>
                </c:pt>
                <c:pt idx="10">
                  <c:v>2093514</c:v>
                </c:pt>
                <c:pt idx="11">
                  <c:v>2144029</c:v>
                </c:pt>
                <c:pt idx="12">
                  <c:v>2194430</c:v>
                </c:pt>
                <c:pt idx="13">
                  <c:v>2244603</c:v>
                </c:pt>
                <c:pt idx="14">
                  <c:v>2294905</c:v>
                </c:pt>
                <c:pt idx="15">
                  <c:v>2345279</c:v>
                </c:pt>
                <c:pt idx="16">
                  <c:v>2395671</c:v>
                </c:pt>
                <c:pt idx="17">
                  <c:v>2446060</c:v>
                </c:pt>
                <c:pt idx="18">
                  <c:v>2496446</c:v>
                </c:pt>
                <c:pt idx="19">
                  <c:v>2546808</c:v>
                </c:pt>
                <c:pt idx="20">
                  <c:v>2597116</c:v>
                </c:pt>
                <c:pt idx="21">
                  <c:v>2647355</c:v>
                </c:pt>
                <c:pt idx="22">
                  <c:v>2697511</c:v>
                </c:pt>
                <c:pt idx="23">
                  <c:v>2747562</c:v>
                </c:pt>
                <c:pt idx="24">
                  <c:v>2797449</c:v>
                </c:pt>
                <c:pt idx="25">
                  <c:v>2847130</c:v>
                </c:pt>
                <c:pt idx="26">
                  <c:v>2896553</c:v>
                </c:pt>
                <c:pt idx="27">
                  <c:v>2945657</c:v>
                </c:pt>
                <c:pt idx="28">
                  <c:v>2994418</c:v>
                </c:pt>
                <c:pt idx="29">
                  <c:v>3042746</c:v>
                </c:pt>
                <c:pt idx="30">
                  <c:v>3090621</c:v>
                </c:pt>
                <c:pt idx="31">
                  <c:v>3137977</c:v>
                </c:pt>
                <c:pt idx="32">
                  <c:v>3184818</c:v>
                </c:pt>
                <c:pt idx="33">
                  <c:v>3231127</c:v>
                </c:pt>
                <c:pt idx="34">
                  <c:v>3276836</c:v>
                </c:pt>
                <c:pt idx="35">
                  <c:v>3321958</c:v>
                </c:pt>
                <c:pt idx="36">
                  <c:v>3366505</c:v>
                </c:pt>
                <c:pt idx="37">
                  <c:v>3410509</c:v>
                </c:pt>
                <c:pt idx="38">
                  <c:v>3453956</c:v>
                </c:pt>
                <c:pt idx="39">
                  <c:v>3496885</c:v>
                </c:pt>
                <c:pt idx="40">
                  <c:v>3539287</c:v>
                </c:pt>
              </c:numCache>
            </c:numRef>
          </c:val>
          <c:extLst>
            <c:ext xmlns:c16="http://schemas.microsoft.com/office/drawing/2014/chart" uri="{C3380CC4-5D6E-409C-BE32-E72D297353CC}">
              <c16:uniqueId val="{00000003-8D8C-48BB-9DA4-55872219EC72}"/>
            </c:ext>
          </c:extLst>
        </c:ser>
        <c:ser>
          <c:idx val="4"/>
          <c:order val="4"/>
          <c:tx>
            <c:strRef>
              <c:f>Sheet1!$F$1</c:f>
              <c:strCache>
                <c:ptCount val="1"/>
                <c:pt idx="0">
                  <c:v>NH Other</c:v>
                </c:pt>
              </c:strCache>
            </c:strRef>
          </c:tx>
          <c:spPr>
            <a:solidFill>
              <a:schemeClr val="accent5"/>
            </a:solidFill>
            <a:ln w="25400">
              <a:noFill/>
            </a:ln>
            <a:effectLst/>
          </c:spPr>
          <c:cat>
            <c:numRef>
              <c:f>Sheet1!$A$2:$A$42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Sheet1!$F$2:$F$42</c:f>
              <c:numCache>
                <c:formatCode>General</c:formatCode>
                <c:ptCount val="41"/>
                <c:pt idx="0">
                  <c:v>1112961</c:v>
                </c:pt>
                <c:pt idx="1">
                  <c:v>1134013</c:v>
                </c:pt>
                <c:pt idx="2">
                  <c:v>1160442</c:v>
                </c:pt>
                <c:pt idx="3">
                  <c:v>1190485</c:v>
                </c:pt>
                <c:pt idx="4">
                  <c:v>1219400</c:v>
                </c:pt>
                <c:pt idx="5">
                  <c:v>1241991</c:v>
                </c:pt>
                <c:pt idx="6">
                  <c:v>1265315</c:v>
                </c:pt>
                <c:pt idx="7">
                  <c:v>1289403</c:v>
                </c:pt>
                <c:pt idx="8">
                  <c:v>1314267</c:v>
                </c:pt>
                <c:pt idx="9">
                  <c:v>1339906</c:v>
                </c:pt>
                <c:pt idx="10">
                  <c:v>1366317</c:v>
                </c:pt>
                <c:pt idx="11">
                  <c:v>1393502</c:v>
                </c:pt>
                <c:pt idx="12">
                  <c:v>1421438</c:v>
                </c:pt>
                <c:pt idx="13">
                  <c:v>1450115</c:v>
                </c:pt>
                <c:pt idx="14">
                  <c:v>1479525</c:v>
                </c:pt>
                <c:pt idx="15">
                  <c:v>1509667</c:v>
                </c:pt>
                <c:pt idx="16">
                  <c:v>1540482</c:v>
                </c:pt>
                <c:pt idx="17">
                  <c:v>1571945</c:v>
                </c:pt>
                <c:pt idx="18">
                  <c:v>1603993</c:v>
                </c:pt>
                <c:pt idx="19">
                  <c:v>1636594</c:v>
                </c:pt>
                <c:pt idx="20">
                  <c:v>1669731</c:v>
                </c:pt>
                <c:pt idx="21">
                  <c:v>1703374</c:v>
                </c:pt>
                <c:pt idx="22">
                  <c:v>1737520</c:v>
                </c:pt>
                <c:pt idx="23">
                  <c:v>1772150</c:v>
                </c:pt>
                <c:pt idx="24">
                  <c:v>1807270</c:v>
                </c:pt>
                <c:pt idx="25">
                  <c:v>1842880</c:v>
                </c:pt>
                <c:pt idx="26">
                  <c:v>1878995</c:v>
                </c:pt>
                <c:pt idx="27">
                  <c:v>1915616</c:v>
                </c:pt>
                <c:pt idx="28">
                  <c:v>1952766</c:v>
                </c:pt>
                <c:pt idx="29">
                  <c:v>1990482</c:v>
                </c:pt>
                <c:pt idx="30">
                  <c:v>2028756</c:v>
                </c:pt>
                <c:pt idx="31">
                  <c:v>2067630</c:v>
                </c:pt>
                <c:pt idx="32">
                  <c:v>2107146</c:v>
                </c:pt>
                <c:pt idx="33">
                  <c:v>2147377</c:v>
                </c:pt>
                <c:pt idx="34">
                  <c:v>2188365</c:v>
                </c:pt>
                <c:pt idx="35">
                  <c:v>2230172</c:v>
                </c:pt>
                <c:pt idx="36">
                  <c:v>2272853</c:v>
                </c:pt>
                <c:pt idx="37">
                  <c:v>2316446</c:v>
                </c:pt>
                <c:pt idx="38">
                  <c:v>2360983</c:v>
                </c:pt>
                <c:pt idx="39">
                  <c:v>2406481</c:v>
                </c:pt>
                <c:pt idx="40">
                  <c:v>2452946</c:v>
                </c:pt>
              </c:numCache>
            </c:numRef>
          </c:val>
          <c:extLst>
            <c:ext xmlns:c16="http://schemas.microsoft.com/office/drawing/2014/chart" uri="{C3380CC4-5D6E-409C-BE32-E72D297353CC}">
              <c16:uniqueId val="{00000004-8D8C-48BB-9DA4-55872219EC72}"/>
            </c:ext>
          </c:extLst>
        </c:ser>
        <c:dLbls>
          <c:showLegendKey val="0"/>
          <c:showVal val="0"/>
          <c:showCatName val="0"/>
          <c:showSerName val="0"/>
          <c:showPercent val="0"/>
          <c:showBubbleSize val="0"/>
        </c:dLbls>
        <c:axId val="1677978463"/>
        <c:axId val="1677978943"/>
      </c:areaChart>
      <c:catAx>
        <c:axId val="1677978463"/>
        <c:scaling>
          <c:orientation val="minMax"/>
        </c:scaling>
        <c:delete val="0"/>
        <c:axPos val="b"/>
        <c:numFmt formatCode="General"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677978943"/>
        <c:crosses val="autoZero"/>
        <c:auto val="1"/>
        <c:lblAlgn val="ctr"/>
        <c:lblOffset val="100"/>
        <c:tickLblSkip val="2"/>
        <c:tickMarkSkip val="2"/>
        <c:noMultiLvlLbl val="0"/>
      </c:catAx>
      <c:valAx>
        <c:axId val="1677978943"/>
        <c:scaling>
          <c:orientation val="minMax"/>
        </c:scaling>
        <c:delete val="0"/>
        <c:axPos val="l"/>
        <c:majorGridlines>
          <c:spPr>
            <a:ln w="9525" cap="flat" cmpd="sng" algn="ctr">
              <a:solidFill>
                <a:schemeClr val="tx1">
                  <a:lumMod val="15000"/>
                  <a:lumOff val="85000"/>
                </a:schemeClr>
              </a:solidFill>
              <a:round/>
            </a:ln>
            <a:effectLst/>
          </c:spPr>
        </c:majorGridlines>
        <c:numFmt formatCode="#,##0,,&quot;M&quot;"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677978463"/>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0EA182-39FA-4A55-B4FB-1FBB6FE83F7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8B974C6-C98A-4BFF-B16A-C337B2FFC936}">
      <dgm:prSet/>
      <dgm:spPr/>
      <dgm:t>
        <a:bodyPr/>
        <a:lstStyle/>
        <a:p>
          <a:r>
            <a:rPr lang="en-US" b="1" i="0" baseline="0" dirty="0"/>
            <a:t>Economic activity expanded moderately </a:t>
          </a:r>
          <a:r>
            <a:rPr lang="en-US" b="0" i="0" baseline="0" dirty="0"/>
            <a:t>over the reporting period.</a:t>
          </a:r>
          <a:endParaRPr lang="en-US" dirty="0"/>
        </a:p>
      </dgm:t>
    </dgm:pt>
    <dgm:pt modelId="{7865F0AD-939F-459B-9165-EA20CB6D081D}" type="parTrans" cxnId="{B4206A06-C5DE-471E-B5AE-23BF251BBF35}">
      <dgm:prSet/>
      <dgm:spPr/>
      <dgm:t>
        <a:bodyPr/>
        <a:lstStyle/>
        <a:p>
          <a:endParaRPr lang="en-US"/>
        </a:p>
      </dgm:t>
    </dgm:pt>
    <dgm:pt modelId="{71C7B082-E13D-468F-9CF5-0BEAA25C89C0}" type="sibTrans" cxnId="{B4206A06-C5DE-471E-B5AE-23BF251BBF35}">
      <dgm:prSet/>
      <dgm:spPr/>
      <dgm:t>
        <a:bodyPr/>
        <a:lstStyle/>
        <a:p>
          <a:endParaRPr lang="en-US"/>
        </a:p>
      </dgm:t>
    </dgm:pt>
    <dgm:pt modelId="{6A198F78-44D5-46CB-8DF7-E42CF9491186}">
      <dgm:prSet/>
      <dgm:spPr/>
      <dgm:t>
        <a:bodyPr/>
        <a:lstStyle/>
        <a:p>
          <a:r>
            <a:rPr lang="en-US" b="1" i="0" baseline="0" dirty="0"/>
            <a:t>Manufacturing output </a:t>
          </a:r>
          <a:r>
            <a:rPr lang="en-US" b="0" i="0" baseline="0" dirty="0"/>
            <a:t>grew robustly both in nondurable and durable production. Price pressure elevated for both raw materials and finished goods. </a:t>
          </a:r>
          <a:endParaRPr lang="en-US" dirty="0"/>
        </a:p>
      </dgm:t>
    </dgm:pt>
    <dgm:pt modelId="{B9AF3B42-F219-43BF-BFF5-AC6A54D1243E}" type="parTrans" cxnId="{1B12BA49-51B4-4963-9298-BB95B08FC6BE}">
      <dgm:prSet/>
      <dgm:spPr/>
      <dgm:t>
        <a:bodyPr/>
        <a:lstStyle/>
        <a:p>
          <a:endParaRPr lang="en-US"/>
        </a:p>
      </dgm:t>
    </dgm:pt>
    <dgm:pt modelId="{C56B528E-4933-4A49-9B9C-5BF523B116BF}" type="sibTrans" cxnId="{1B12BA49-51B4-4963-9298-BB95B08FC6BE}">
      <dgm:prSet/>
      <dgm:spPr/>
      <dgm:t>
        <a:bodyPr/>
        <a:lstStyle/>
        <a:p>
          <a:endParaRPr lang="en-US"/>
        </a:p>
      </dgm:t>
    </dgm:pt>
    <dgm:pt modelId="{0CC914FB-711B-4AD6-A169-5FD44A4853EC}">
      <dgm:prSet/>
      <dgm:spPr/>
      <dgm:t>
        <a:bodyPr/>
        <a:lstStyle/>
        <a:p>
          <a:r>
            <a:rPr lang="en-US" b="1" i="0" baseline="0" dirty="0"/>
            <a:t>Bank loan volume continued to increase</a:t>
          </a:r>
          <a:r>
            <a:rPr lang="en-US" b="0" i="0" baseline="0" dirty="0"/>
            <a:t>, supported entirely by commercial real estate loans. </a:t>
          </a:r>
          <a:endParaRPr lang="en-US" dirty="0"/>
        </a:p>
      </dgm:t>
    </dgm:pt>
    <dgm:pt modelId="{6BBAA7A2-ABB6-4CBC-9FD4-38489319D1C9}" type="parTrans" cxnId="{1FEA348B-4259-4F9E-BE73-345A59ADE5A6}">
      <dgm:prSet/>
      <dgm:spPr/>
      <dgm:t>
        <a:bodyPr/>
        <a:lstStyle/>
        <a:p>
          <a:endParaRPr lang="en-US"/>
        </a:p>
      </dgm:t>
    </dgm:pt>
    <dgm:pt modelId="{D2C666DE-55F2-4E2B-8D96-7ED8C422EFB7}" type="sibTrans" cxnId="{1FEA348B-4259-4F9E-BE73-345A59ADE5A6}">
      <dgm:prSet/>
      <dgm:spPr/>
      <dgm:t>
        <a:bodyPr/>
        <a:lstStyle/>
        <a:p>
          <a:endParaRPr lang="en-US"/>
        </a:p>
      </dgm:t>
    </dgm:pt>
    <dgm:pt modelId="{A8C27B4F-6C56-4128-8DD0-644582EAE25F}">
      <dgm:prSet/>
      <dgm:spPr/>
      <dgm:t>
        <a:bodyPr/>
        <a:lstStyle/>
        <a:p>
          <a:r>
            <a:rPr lang="en-US" b="1" i="0" baseline="0" dirty="0"/>
            <a:t>Employment grew slightly; </a:t>
          </a:r>
          <a:r>
            <a:rPr lang="en-US" b="0" i="0" baseline="0" dirty="0"/>
            <a:t>however, 55% of businesses are not trying to hire workers. </a:t>
          </a:r>
          <a:endParaRPr lang="en-US" b="0" dirty="0"/>
        </a:p>
      </dgm:t>
    </dgm:pt>
    <dgm:pt modelId="{B4BA064D-3C2F-4C56-8684-35540C3E6752}" type="parTrans" cxnId="{8A35DC98-0F7D-41E8-BCF4-0F89FA158D06}">
      <dgm:prSet/>
      <dgm:spPr/>
      <dgm:t>
        <a:bodyPr/>
        <a:lstStyle/>
        <a:p>
          <a:endParaRPr lang="en-US"/>
        </a:p>
      </dgm:t>
    </dgm:pt>
    <dgm:pt modelId="{C2D83D9C-57DD-439B-BC5F-132538654FDE}" type="sibTrans" cxnId="{8A35DC98-0F7D-41E8-BCF4-0F89FA158D06}">
      <dgm:prSet/>
      <dgm:spPr/>
      <dgm:t>
        <a:bodyPr/>
        <a:lstStyle/>
        <a:p>
          <a:endParaRPr lang="en-US"/>
        </a:p>
      </dgm:t>
    </dgm:pt>
    <dgm:pt modelId="{EAFBF021-4DF5-4F29-818E-47BE2379515E}">
      <dgm:prSet/>
      <dgm:spPr/>
      <dgm:t>
        <a:bodyPr/>
        <a:lstStyle/>
        <a:p>
          <a:r>
            <a:rPr lang="en-US" b="1" i="0" baseline="0" dirty="0"/>
            <a:t>Demand for nonprofit services remained high</a:t>
          </a:r>
          <a:r>
            <a:rPr lang="en-US" b="0" i="0" baseline="0" dirty="0"/>
            <a:t> amid uncertainty regarding government funding and potential increase in uninsured with ACA subsidies expiring. </a:t>
          </a:r>
          <a:endParaRPr lang="en-US" dirty="0"/>
        </a:p>
      </dgm:t>
    </dgm:pt>
    <dgm:pt modelId="{E44A0861-74E6-4CBC-B0BA-17C7439CEC8B}" type="parTrans" cxnId="{EF8E82EE-BAB4-46A8-B268-23BEC8FC90BC}">
      <dgm:prSet/>
      <dgm:spPr/>
      <dgm:t>
        <a:bodyPr/>
        <a:lstStyle/>
        <a:p>
          <a:endParaRPr lang="en-US"/>
        </a:p>
      </dgm:t>
    </dgm:pt>
    <dgm:pt modelId="{BEA9E611-A35A-43E0-87E5-8B9AA9876EC2}" type="sibTrans" cxnId="{EF8E82EE-BAB4-46A8-B268-23BEC8FC90BC}">
      <dgm:prSet/>
      <dgm:spPr/>
      <dgm:t>
        <a:bodyPr/>
        <a:lstStyle/>
        <a:p>
          <a:endParaRPr lang="en-US"/>
        </a:p>
      </dgm:t>
    </dgm:pt>
    <dgm:pt modelId="{8D110D71-05AB-491C-BF70-04100BC51914}">
      <dgm:prSet/>
      <dgm:spPr/>
      <dgm:t>
        <a:bodyPr/>
        <a:lstStyle/>
        <a:p>
          <a:r>
            <a:rPr lang="en-US" b="1" i="0" baseline="0" dirty="0"/>
            <a:t>Outlooks remained steady </a:t>
          </a:r>
          <a:r>
            <a:rPr lang="en-US" b="0" i="0" baseline="0" dirty="0"/>
            <a:t>despite persistently elevated uncertainty. </a:t>
          </a:r>
          <a:endParaRPr lang="en-US" dirty="0"/>
        </a:p>
      </dgm:t>
    </dgm:pt>
    <dgm:pt modelId="{E22CE984-511C-464B-9614-68D52D01C6FC}" type="parTrans" cxnId="{21F72E03-0246-412C-B6B6-796C62E59697}">
      <dgm:prSet/>
      <dgm:spPr/>
      <dgm:t>
        <a:bodyPr/>
        <a:lstStyle/>
        <a:p>
          <a:endParaRPr lang="en-US"/>
        </a:p>
      </dgm:t>
    </dgm:pt>
    <dgm:pt modelId="{A5ED9465-C944-48B5-9C1B-3CBB4CBE8A0B}" type="sibTrans" cxnId="{21F72E03-0246-412C-B6B6-796C62E59697}">
      <dgm:prSet/>
      <dgm:spPr/>
      <dgm:t>
        <a:bodyPr/>
        <a:lstStyle/>
        <a:p>
          <a:endParaRPr lang="en-US"/>
        </a:p>
      </dgm:t>
    </dgm:pt>
    <dgm:pt modelId="{6397FF87-FF4C-4A6A-A70C-9FAB351DB381}" type="pres">
      <dgm:prSet presAssocID="{940EA182-39FA-4A55-B4FB-1FBB6FE83F75}" presName="linear" presStyleCnt="0">
        <dgm:presLayoutVars>
          <dgm:animLvl val="lvl"/>
          <dgm:resizeHandles val="exact"/>
        </dgm:presLayoutVars>
      </dgm:prSet>
      <dgm:spPr/>
    </dgm:pt>
    <dgm:pt modelId="{089D1E63-0046-4B59-8BA3-8CC6235B2F0B}" type="pres">
      <dgm:prSet presAssocID="{E8B974C6-C98A-4BFF-B16A-C337B2FFC936}" presName="parentText" presStyleLbl="node1" presStyleIdx="0" presStyleCnt="6">
        <dgm:presLayoutVars>
          <dgm:chMax val="0"/>
          <dgm:bulletEnabled val="1"/>
        </dgm:presLayoutVars>
      </dgm:prSet>
      <dgm:spPr/>
    </dgm:pt>
    <dgm:pt modelId="{3E18EA66-6D07-4232-870A-DE976965C83D}" type="pres">
      <dgm:prSet presAssocID="{71C7B082-E13D-468F-9CF5-0BEAA25C89C0}" presName="spacer" presStyleCnt="0"/>
      <dgm:spPr/>
    </dgm:pt>
    <dgm:pt modelId="{CBA7218A-F076-4E4E-B847-3EC15BA4F8A9}" type="pres">
      <dgm:prSet presAssocID="{6A198F78-44D5-46CB-8DF7-E42CF9491186}" presName="parentText" presStyleLbl="node1" presStyleIdx="1" presStyleCnt="6">
        <dgm:presLayoutVars>
          <dgm:chMax val="0"/>
          <dgm:bulletEnabled val="1"/>
        </dgm:presLayoutVars>
      </dgm:prSet>
      <dgm:spPr/>
    </dgm:pt>
    <dgm:pt modelId="{E901844F-BF6F-4740-8CB9-78C5457A4C6D}" type="pres">
      <dgm:prSet presAssocID="{C56B528E-4933-4A49-9B9C-5BF523B116BF}" presName="spacer" presStyleCnt="0"/>
      <dgm:spPr/>
    </dgm:pt>
    <dgm:pt modelId="{F26ED025-CB12-46BF-BCBD-AC5A08342B54}" type="pres">
      <dgm:prSet presAssocID="{0CC914FB-711B-4AD6-A169-5FD44A4853EC}" presName="parentText" presStyleLbl="node1" presStyleIdx="2" presStyleCnt="6">
        <dgm:presLayoutVars>
          <dgm:chMax val="0"/>
          <dgm:bulletEnabled val="1"/>
        </dgm:presLayoutVars>
      </dgm:prSet>
      <dgm:spPr/>
    </dgm:pt>
    <dgm:pt modelId="{B88E6DE1-4E4A-48FD-9DE7-48CC374AD882}" type="pres">
      <dgm:prSet presAssocID="{D2C666DE-55F2-4E2B-8D96-7ED8C422EFB7}" presName="spacer" presStyleCnt="0"/>
      <dgm:spPr/>
    </dgm:pt>
    <dgm:pt modelId="{B6B83AF9-9C62-4068-AE71-4FF396DB61EC}" type="pres">
      <dgm:prSet presAssocID="{A8C27B4F-6C56-4128-8DD0-644582EAE25F}" presName="parentText" presStyleLbl="node1" presStyleIdx="3" presStyleCnt="6">
        <dgm:presLayoutVars>
          <dgm:chMax val="0"/>
          <dgm:bulletEnabled val="1"/>
        </dgm:presLayoutVars>
      </dgm:prSet>
      <dgm:spPr/>
    </dgm:pt>
    <dgm:pt modelId="{D4F051E4-F9C5-497F-8BD1-ACF89FA11542}" type="pres">
      <dgm:prSet presAssocID="{C2D83D9C-57DD-439B-BC5F-132538654FDE}" presName="spacer" presStyleCnt="0"/>
      <dgm:spPr/>
    </dgm:pt>
    <dgm:pt modelId="{E3B78145-7F5E-4B7F-AAE8-663C8D8BF309}" type="pres">
      <dgm:prSet presAssocID="{EAFBF021-4DF5-4F29-818E-47BE2379515E}" presName="parentText" presStyleLbl="node1" presStyleIdx="4" presStyleCnt="6" custLinFactNeighborX="0" custLinFactNeighborY="29421">
        <dgm:presLayoutVars>
          <dgm:chMax val="0"/>
          <dgm:bulletEnabled val="1"/>
        </dgm:presLayoutVars>
      </dgm:prSet>
      <dgm:spPr/>
    </dgm:pt>
    <dgm:pt modelId="{8A6F5803-AE4C-4AD0-B871-E9817697326A}" type="pres">
      <dgm:prSet presAssocID="{BEA9E611-A35A-43E0-87E5-8B9AA9876EC2}" presName="spacer" presStyleCnt="0"/>
      <dgm:spPr/>
    </dgm:pt>
    <dgm:pt modelId="{07237E1C-BA01-4D95-B264-45A4D3BE2B1C}" type="pres">
      <dgm:prSet presAssocID="{8D110D71-05AB-491C-BF70-04100BC51914}" presName="parentText" presStyleLbl="node1" presStyleIdx="5" presStyleCnt="6" custLinFactY="867" custLinFactNeighborX="-1155" custLinFactNeighborY="100000">
        <dgm:presLayoutVars>
          <dgm:chMax val="0"/>
          <dgm:bulletEnabled val="1"/>
        </dgm:presLayoutVars>
      </dgm:prSet>
      <dgm:spPr/>
    </dgm:pt>
  </dgm:ptLst>
  <dgm:cxnLst>
    <dgm:cxn modelId="{21F72E03-0246-412C-B6B6-796C62E59697}" srcId="{940EA182-39FA-4A55-B4FB-1FBB6FE83F75}" destId="{8D110D71-05AB-491C-BF70-04100BC51914}" srcOrd="5" destOrd="0" parTransId="{E22CE984-511C-464B-9614-68D52D01C6FC}" sibTransId="{A5ED9465-C944-48B5-9C1B-3CBB4CBE8A0B}"/>
    <dgm:cxn modelId="{B4206A06-C5DE-471E-B5AE-23BF251BBF35}" srcId="{940EA182-39FA-4A55-B4FB-1FBB6FE83F75}" destId="{E8B974C6-C98A-4BFF-B16A-C337B2FFC936}" srcOrd="0" destOrd="0" parTransId="{7865F0AD-939F-459B-9165-EA20CB6D081D}" sibTransId="{71C7B082-E13D-468F-9CF5-0BEAA25C89C0}"/>
    <dgm:cxn modelId="{79A73134-1178-4D10-93EC-EB45DE7F7EE9}" type="presOf" srcId="{0CC914FB-711B-4AD6-A169-5FD44A4853EC}" destId="{F26ED025-CB12-46BF-BCBD-AC5A08342B54}" srcOrd="0" destOrd="0" presId="urn:microsoft.com/office/officeart/2005/8/layout/vList2"/>
    <dgm:cxn modelId="{88F7F063-2B80-4E0E-BCBE-2A128CFF3FF6}" type="presOf" srcId="{A8C27B4F-6C56-4128-8DD0-644582EAE25F}" destId="{B6B83AF9-9C62-4068-AE71-4FF396DB61EC}" srcOrd="0" destOrd="0" presId="urn:microsoft.com/office/officeart/2005/8/layout/vList2"/>
    <dgm:cxn modelId="{1B12BA49-51B4-4963-9298-BB95B08FC6BE}" srcId="{940EA182-39FA-4A55-B4FB-1FBB6FE83F75}" destId="{6A198F78-44D5-46CB-8DF7-E42CF9491186}" srcOrd="1" destOrd="0" parTransId="{B9AF3B42-F219-43BF-BFF5-AC6A54D1243E}" sibTransId="{C56B528E-4933-4A49-9B9C-5BF523B116BF}"/>
    <dgm:cxn modelId="{1FEA348B-4259-4F9E-BE73-345A59ADE5A6}" srcId="{940EA182-39FA-4A55-B4FB-1FBB6FE83F75}" destId="{0CC914FB-711B-4AD6-A169-5FD44A4853EC}" srcOrd="2" destOrd="0" parTransId="{6BBAA7A2-ABB6-4CBC-9FD4-38489319D1C9}" sibTransId="{D2C666DE-55F2-4E2B-8D96-7ED8C422EFB7}"/>
    <dgm:cxn modelId="{8A35DC98-0F7D-41E8-BCF4-0F89FA158D06}" srcId="{940EA182-39FA-4A55-B4FB-1FBB6FE83F75}" destId="{A8C27B4F-6C56-4128-8DD0-644582EAE25F}" srcOrd="3" destOrd="0" parTransId="{B4BA064D-3C2F-4C56-8684-35540C3E6752}" sibTransId="{C2D83D9C-57DD-439B-BC5F-132538654FDE}"/>
    <dgm:cxn modelId="{48D36BA9-60DA-4FCC-8A01-DC13BB332C0E}" type="presOf" srcId="{940EA182-39FA-4A55-B4FB-1FBB6FE83F75}" destId="{6397FF87-FF4C-4A6A-A70C-9FAB351DB381}" srcOrd="0" destOrd="0" presId="urn:microsoft.com/office/officeart/2005/8/layout/vList2"/>
    <dgm:cxn modelId="{FAAD8ED3-77A2-44BF-9AEC-A8BABA2440D8}" type="presOf" srcId="{EAFBF021-4DF5-4F29-818E-47BE2379515E}" destId="{E3B78145-7F5E-4B7F-AAE8-663C8D8BF309}" srcOrd="0" destOrd="0" presId="urn:microsoft.com/office/officeart/2005/8/layout/vList2"/>
    <dgm:cxn modelId="{72BD16D5-8610-4D13-8A7F-F1467D8F8200}" type="presOf" srcId="{6A198F78-44D5-46CB-8DF7-E42CF9491186}" destId="{CBA7218A-F076-4E4E-B847-3EC15BA4F8A9}" srcOrd="0" destOrd="0" presId="urn:microsoft.com/office/officeart/2005/8/layout/vList2"/>
    <dgm:cxn modelId="{61576FDC-8466-400E-8E5D-DA0BBF4585AD}" type="presOf" srcId="{8D110D71-05AB-491C-BF70-04100BC51914}" destId="{07237E1C-BA01-4D95-B264-45A4D3BE2B1C}" srcOrd="0" destOrd="0" presId="urn:microsoft.com/office/officeart/2005/8/layout/vList2"/>
    <dgm:cxn modelId="{3C0325DE-15A9-43D1-A8C9-C5C2E15D1159}" type="presOf" srcId="{E8B974C6-C98A-4BFF-B16A-C337B2FFC936}" destId="{089D1E63-0046-4B59-8BA3-8CC6235B2F0B}" srcOrd="0" destOrd="0" presId="urn:microsoft.com/office/officeart/2005/8/layout/vList2"/>
    <dgm:cxn modelId="{EF8E82EE-BAB4-46A8-B268-23BEC8FC90BC}" srcId="{940EA182-39FA-4A55-B4FB-1FBB6FE83F75}" destId="{EAFBF021-4DF5-4F29-818E-47BE2379515E}" srcOrd="4" destOrd="0" parTransId="{E44A0861-74E6-4CBC-B0BA-17C7439CEC8B}" sibTransId="{BEA9E611-A35A-43E0-87E5-8B9AA9876EC2}"/>
    <dgm:cxn modelId="{2BF6DE2E-03C3-4B44-ADA3-7435D4944F5E}" type="presParOf" srcId="{6397FF87-FF4C-4A6A-A70C-9FAB351DB381}" destId="{089D1E63-0046-4B59-8BA3-8CC6235B2F0B}" srcOrd="0" destOrd="0" presId="urn:microsoft.com/office/officeart/2005/8/layout/vList2"/>
    <dgm:cxn modelId="{2D7324D5-5071-4C9E-9D5F-5D463B8A1172}" type="presParOf" srcId="{6397FF87-FF4C-4A6A-A70C-9FAB351DB381}" destId="{3E18EA66-6D07-4232-870A-DE976965C83D}" srcOrd="1" destOrd="0" presId="urn:microsoft.com/office/officeart/2005/8/layout/vList2"/>
    <dgm:cxn modelId="{73A1BBCB-1277-49B7-87F8-182CC0DFF227}" type="presParOf" srcId="{6397FF87-FF4C-4A6A-A70C-9FAB351DB381}" destId="{CBA7218A-F076-4E4E-B847-3EC15BA4F8A9}" srcOrd="2" destOrd="0" presId="urn:microsoft.com/office/officeart/2005/8/layout/vList2"/>
    <dgm:cxn modelId="{E84C9300-18E9-4356-B657-C375B585B1CB}" type="presParOf" srcId="{6397FF87-FF4C-4A6A-A70C-9FAB351DB381}" destId="{E901844F-BF6F-4740-8CB9-78C5457A4C6D}" srcOrd="3" destOrd="0" presId="urn:microsoft.com/office/officeart/2005/8/layout/vList2"/>
    <dgm:cxn modelId="{EA0DC36D-F68A-41DD-A7E7-060941AAADE4}" type="presParOf" srcId="{6397FF87-FF4C-4A6A-A70C-9FAB351DB381}" destId="{F26ED025-CB12-46BF-BCBD-AC5A08342B54}" srcOrd="4" destOrd="0" presId="urn:microsoft.com/office/officeart/2005/8/layout/vList2"/>
    <dgm:cxn modelId="{0A8973B5-2DD5-4CFD-AE33-B9F44DB18EEC}" type="presParOf" srcId="{6397FF87-FF4C-4A6A-A70C-9FAB351DB381}" destId="{B88E6DE1-4E4A-48FD-9DE7-48CC374AD882}" srcOrd="5" destOrd="0" presId="urn:microsoft.com/office/officeart/2005/8/layout/vList2"/>
    <dgm:cxn modelId="{5DA0BD07-4F5F-402E-8B16-F3D4AF4BFF09}" type="presParOf" srcId="{6397FF87-FF4C-4A6A-A70C-9FAB351DB381}" destId="{B6B83AF9-9C62-4068-AE71-4FF396DB61EC}" srcOrd="6" destOrd="0" presId="urn:microsoft.com/office/officeart/2005/8/layout/vList2"/>
    <dgm:cxn modelId="{25AB6FD0-3E2F-42DC-98CC-9E6DCFDB5D10}" type="presParOf" srcId="{6397FF87-FF4C-4A6A-A70C-9FAB351DB381}" destId="{D4F051E4-F9C5-497F-8BD1-ACF89FA11542}" srcOrd="7" destOrd="0" presId="urn:microsoft.com/office/officeart/2005/8/layout/vList2"/>
    <dgm:cxn modelId="{282E036C-B695-4417-9EC1-E4FF780F720B}" type="presParOf" srcId="{6397FF87-FF4C-4A6A-A70C-9FAB351DB381}" destId="{E3B78145-7F5E-4B7F-AAE8-663C8D8BF309}" srcOrd="8" destOrd="0" presId="urn:microsoft.com/office/officeart/2005/8/layout/vList2"/>
    <dgm:cxn modelId="{8138097C-F14B-4961-B6FF-7606BF632C35}" type="presParOf" srcId="{6397FF87-FF4C-4A6A-A70C-9FAB351DB381}" destId="{8A6F5803-AE4C-4AD0-B871-E9817697326A}" srcOrd="9" destOrd="0" presId="urn:microsoft.com/office/officeart/2005/8/layout/vList2"/>
    <dgm:cxn modelId="{1FC75F13-B3D0-4477-943D-3DC53769A2DC}" type="presParOf" srcId="{6397FF87-FF4C-4A6A-A70C-9FAB351DB381}" destId="{07237E1C-BA01-4D95-B264-45A4D3BE2B1C}"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9D1E63-0046-4B59-8BA3-8CC6235B2F0B}">
      <dsp:nvSpPr>
        <dsp:cNvPr id="0" name=""/>
        <dsp:cNvSpPr/>
      </dsp:nvSpPr>
      <dsp:spPr>
        <a:xfrm>
          <a:off x="0" y="124712"/>
          <a:ext cx="6172199" cy="73709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i="0" kern="1200" baseline="0" dirty="0"/>
            <a:t>Economic activity expanded moderately </a:t>
          </a:r>
          <a:r>
            <a:rPr lang="en-US" sz="1400" b="0" i="0" kern="1200" baseline="0" dirty="0"/>
            <a:t>over the reporting period.</a:t>
          </a:r>
          <a:endParaRPr lang="en-US" sz="1400" kern="1200" dirty="0"/>
        </a:p>
      </dsp:txBody>
      <dsp:txXfrm>
        <a:off x="35982" y="160694"/>
        <a:ext cx="6100235" cy="665135"/>
      </dsp:txXfrm>
    </dsp:sp>
    <dsp:sp modelId="{CBA7218A-F076-4E4E-B847-3EC15BA4F8A9}">
      <dsp:nvSpPr>
        <dsp:cNvPr id="0" name=""/>
        <dsp:cNvSpPr/>
      </dsp:nvSpPr>
      <dsp:spPr>
        <a:xfrm>
          <a:off x="0" y="902132"/>
          <a:ext cx="6172199" cy="73709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i="0" kern="1200" baseline="0" dirty="0"/>
            <a:t>Manufacturing output </a:t>
          </a:r>
          <a:r>
            <a:rPr lang="en-US" sz="1400" b="0" i="0" kern="1200" baseline="0" dirty="0"/>
            <a:t>grew robustly both in nondurable and durable production. Price pressure elevated for both raw materials and finished goods. </a:t>
          </a:r>
          <a:endParaRPr lang="en-US" sz="1400" kern="1200" dirty="0"/>
        </a:p>
      </dsp:txBody>
      <dsp:txXfrm>
        <a:off x="35982" y="938114"/>
        <a:ext cx="6100235" cy="665135"/>
      </dsp:txXfrm>
    </dsp:sp>
    <dsp:sp modelId="{F26ED025-CB12-46BF-BCBD-AC5A08342B54}">
      <dsp:nvSpPr>
        <dsp:cNvPr id="0" name=""/>
        <dsp:cNvSpPr/>
      </dsp:nvSpPr>
      <dsp:spPr>
        <a:xfrm>
          <a:off x="0" y="1679552"/>
          <a:ext cx="6172199" cy="73709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i="0" kern="1200" baseline="0" dirty="0"/>
            <a:t>Bank loan volume continued to increase</a:t>
          </a:r>
          <a:r>
            <a:rPr lang="en-US" sz="1400" b="0" i="0" kern="1200" baseline="0" dirty="0"/>
            <a:t>, supported entirely by commercial real estate loans. </a:t>
          </a:r>
          <a:endParaRPr lang="en-US" sz="1400" kern="1200" dirty="0"/>
        </a:p>
      </dsp:txBody>
      <dsp:txXfrm>
        <a:off x="35982" y="1715534"/>
        <a:ext cx="6100235" cy="665135"/>
      </dsp:txXfrm>
    </dsp:sp>
    <dsp:sp modelId="{B6B83AF9-9C62-4068-AE71-4FF396DB61EC}">
      <dsp:nvSpPr>
        <dsp:cNvPr id="0" name=""/>
        <dsp:cNvSpPr/>
      </dsp:nvSpPr>
      <dsp:spPr>
        <a:xfrm>
          <a:off x="0" y="2456972"/>
          <a:ext cx="6172199" cy="73709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i="0" kern="1200" baseline="0" dirty="0"/>
            <a:t>Employment grew slightly; </a:t>
          </a:r>
          <a:r>
            <a:rPr lang="en-US" sz="1400" b="0" i="0" kern="1200" baseline="0" dirty="0"/>
            <a:t>however, 55% of businesses are not trying to hire workers. </a:t>
          </a:r>
          <a:endParaRPr lang="en-US" sz="1400" b="0" kern="1200" dirty="0"/>
        </a:p>
      </dsp:txBody>
      <dsp:txXfrm>
        <a:off x="35982" y="2492954"/>
        <a:ext cx="6100235" cy="665135"/>
      </dsp:txXfrm>
    </dsp:sp>
    <dsp:sp modelId="{E3B78145-7F5E-4B7F-AAE8-663C8D8BF309}">
      <dsp:nvSpPr>
        <dsp:cNvPr id="0" name=""/>
        <dsp:cNvSpPr/>
      </dsp:nvSpPr>
      <dsp:spPr>
        <a:xfrm>
          <a:off x="0" y="3246255"/>
          <a:ext cx="6172199" cy="73709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i="0" kern="1200" baseline="0" dirty="0"/>
            <a:t>Demand for nonprofit services remained high</a:t>
          </a:r>
          <a:r>
            <a:rPr lang="en-US" sz="1400" b="0" i="0" kern="1200" baseline="0" dirty="0"/>
            <a:t> amid uncertainty regarding government funding and potential increase in uninsured with ACA subsidies expiring. </a:t>
          </a:r>
          <a:endParaRPr lang="en-US" sz="1400" kern="1200" dirty="0"/>
        </a:p>
      </dsp:txBody>
      <dsp:txXfrm>
        <a:off x="35982" y="3282237"/>
        <a:ext cx="6100235" cy="665135"/>
      </dsp:txXfrm>
    </dsp:sp>
    <dsp:sp modelId="{07237E1C-BA01-4D95-B264-45A4D3BE2B1C}">
      <dsp:nvSpPr>
        <dsp:cNvPr id="0" name=""/>
        <dsp:cNvSpPr/>
      </dsp:nvSpPr>
      <dsp:spPr>
        <a:xfrm>
          <a:off x="0" y="4058523"/>
          <a:ext cx="6172199" cy="73709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i="0" kern="1200" baseline="0" dirty="0"/>
            <a:t>Outlooks remained steady </a:t>
          </a:r>
          <a:r>
            <a:rPr lang="en-US" sz="1400" b="0" i="0" kern="1200" baseline="0" dirty="0"/>
            <a:t>despite persistently elevated uncertainty. </a:t>
          </a:r>
          <a:endParaRPr lang="en-US" sz="1400" kern="1200" dirty="0"/>
        </a:p>
      </dsp:txBody>
      <dsp:txXfrm>
        <a:off x="35982" y="4094505"/>
        <a:ext cx="6100235" cy="66513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4A19A2-8FC0-C58D-659C-F1118E68908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DD2067A-6DAB-1B34-E9C4-50EAE897C1B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448415-18F9-4F00-9E67-A0637DF74961}" type="datetimeFigureOut">
              <a:rPr lang="en-US" smtClean="0"/>
              <a:t>4/6/2026</a:t>
            </a:fld>
            <a:endParaRPr lang="en-US"/>
          </a:p>
        </p:txBody>
      </p:sp>
      <p:sp>
        <p:nvSpPr>
          <p:cNvPr id="4" name="Footer Placeholder 3">
            <a:extLst>
              <a:ext uri="{FF2B5EF4-FFF2-40B4-BE49-F238E27FC236}">
                <a16:creationId xmlns:a16="http://schemas.microsoft.com/office/drawing/2014/main" id="{0D5C9631-2889-699E-F8AA-7C88D65ABDF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696525B-7DFB-46A3-D499-4B3F475C0F1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895A696-1771-440E-9ECA-87784ECBC307}" type="slidenum">
              <a:rPr lang="en-US" smtClean="0"/>
              <a:t>‹#›</a:t>
            </a:fld>
            <a:endParaRPr lang="en-US"/>
          </a:p>
        </p:txBody>
      </p:sp>
    </p:spTree>
    <p:extLst>
      <p:ext uri="{BB962C8B-B14F-4D97-AF65-F5344CB8AC3E}">
        <p14:creationId xmlns:p14="http://schemas.microsoft.com/office/powerpoint/2010/main" val="5320931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3B2347-E800-41EF-BC28-D316DEC3A9B6}" type="datetimeFigureOut">
              <a:rPr lang="en-US" smtClean="0"/>
              <a:t>4/6/2026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41838F-AE93-46C3-AA75-3E64C88F7A2B}" type="slidenum">
              <a:rPr lang="en-US" smtClean="0"/>
              <a:t>‹#›</a:t>
            </a:fld>
            <a:endParaRPr lang="en-US"/>
          </a:p>
        </p:txBody>
      </p:sp>
    </p:spTree>
    <p:extLst>
      <p:ext uri="{BB962C8B-B14F-4D97-AF65-F5344CB8AC3E}">
        <p14:creationId xmlns:p14="http://schemas.microsoft.com/office/powerpoint/2010/main" val="1618149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instagram.com/explore/tags/2/"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instagram.com/explore/tags/nationalseniorcitizensday/"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40D411-1DE7-487A-A919-429821F3ABB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12651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41838F-AE93-46C3-AA75-3E64C88F7A2B}" type="slidenum">
              <a:rPr lang="en-US" smtClean="0"/>
              <a:t>9</a:t>
            </a:fld>
            <a:endParaRPr lang="en-US"/>
          </a:p>
        </p:txBody>
      </p:sp>
    </p:spTree>
    <p:extLst>
      <p:ext uri="{BB962C8B-B14F-4D97-AF65-F5344CB8AC3E}">
        <p14:creationId xmlns:p14="http://schemas.microsoft.com/office/powerpoint/2010/main" val="1980172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21EE8-F9E0-1691-846E-E3A09FAB46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930AA6-4F95-568F-879D-354D14548A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EFE769-9687-8482-126A-6A79DAA94F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A730D76B-D495-C3FB-D875-12C4A54D4C19}"/>
              </a:ext>
            </a:extLst>
          </p:cNvPr>
          <p:cNvSpPr>
            <a:spLocks noGrp="1"/>
          </p:cNvSpPr>
          <p:nvPr>
            <p:ph type="sldNum" sz="quarter" idx="5"/>
          </p:nvPr>
        </p:nvSpPr>
        <p:spPr/>
        <p:txBody>
          <a:bodyPr/>
          <a:lstStyle/>
          <a:p>
            <a:fld id="{FA40D411-1DE7-487A-A919-429821F3ABBE}" type="slidenum">
              <a:rPr lang="en-US" smtClean="0"/>
              <a:t>10</a:t>
            </a:fld>
            <a:endParaRPr lang="en-US"/>
          </a:p>
        </p:txBody>
      </p:sp>
    </p:spTree>
    <p:extLst>
      <p:ext uri="{BB962C8B-B14F-4D97-AF65-F5344CB8AC3E}">
        <p14:creationId xmlns:p14="http://schemas.microsoft.com/office/powerpoint/2010/main" val="2514147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E37FD-451E-DA83-92E7-79C869E606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F46EC3-175E-0732-9F26-43D956401F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653A0B-515E-6179-59EB-4D8FEEB0251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Caption: </a:t>
            </a:r>
            <a:r>
              <a:rPr lang="en-US" b="0" i="0" dirty="0">
                <a:solidFill>
                  <a:srgbClr val="000000"/>
                </a:solidFill>
                <a:effectLst/>
                <a:latin typeface="-apple-system"/>
              </a:rPr>
              <a:t>Texas keeps growing! Kaufman County ranks </a:t>
            </a:r>
            <a:r>
              <a:rPr lang="en-US" b="0" i="0" u="none" strike="noStrike" dirty="0">
                <a:solidFill>
                  <a:srgbClr val="00376B"/>
                </a:solidFill>
                <a:effectLst/>
                <a:latin typeface="-apple-system"/>
                <a:hlinkClick r:id="rId3"/>
              </a:rPr>
              <a:t>#2</a:t>
            </a:r>
            <a:r>
              <a:rPr lang="en-US" b="0" i="0" dirty="0">
                <a:solidFill>
                  <a:srgbClr val="000000"/>
                </a:solidFill>
                <a:effectLst/>
                <a:latin typeface="-apple-system"/>
              </a:rPr>
              <a:t> in the nation with a 6.0% growth rate between 2023 and 2024, followed by Liberty, Montgomery, Caldwell, and more. All the fastest-growing counties are located in the suburban rings around the urban core counties in the Texas Triangle.</a:t>
            </a:r>
            <a:endParaRPr lang="en-US" dirty="0"/>
          </a:p>
        </p:txBody>
      </p:sp>
      <p:sp>
        <p:nvSpPr>
          <p:cNvPr id="4" name="Slide Number Placeholder 3">
            <a:extLst>
              <a:ext uri="{FF2B5EF4-FFF2-40B4-BE49-F238E27FC236}">
                <a16:creationId xmlns:a16="http://schemas.microsoft.com/office/drawing/2014/main" id="{A6D2D61F-8C95-1F2A-8EBE-FC2307E98A5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40D411-1DE7-487A-A919-429821F3ABB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116065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A40D411-1DE7-487A-A919-429821F3ABBE}" type="slidenum">
              <a:rPr lang="en-US" smtClean="0"/>
              <a:t>16</a:t>
            </a:fld>
            <a:endParaRPr lang="en-US"/>
          </a:p>
        </p:txBody>
      </p:sp>
    </p:spTree>
    <p:extLst>
      <p:ext uri="{BB962C8B-B14F-4D97-AF65-F5344CB8AC3E}">
        <p14:creationId xmlns:p14="http://schemas.microsoft.com/office/powerpoint/2010/main" val="1095994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Data displayed are estimates based on a sample survey and are subject to error.</a:t>
            </a:r>
          </a:p>
          <a:p>
            <a:r>
              <a:rPr lang="en-US"/>
              <a:t>Caption: </a:t>
            </a:r>
            <a:r>
              <a:rPr lang="en-US" b="1"/>
              <a:t>Latest U.S. Census Bureau Data: Around </a:t>
            </a:r>
            <a:r>
              <a:rPr lang="en-US" b="1" err="1"/>
              <a:t>550K</a:t>
            </a:r>
            <a:r>
              <a:rPr lang="en-US" b="1"/>
              <a:t> domestic migrants moved to Texas in 2024, while </a:t>
            </a:r>
            <a:r>
              <a:rPr lang="en-US" b="1" err="1"/>
              <a:t>480K</a:t>
            </a:r>
            <a:r>
              <a:rPr lang="en-US" b="1"/>
              <a:t> left for other states. Texas saw the largest net inflows of migrants from California, New York, and New Jersey and net outflows to Oklahoma, Tennessee, and Colorado.</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40D411-1DE7-487A-A919-429821F3ABB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50816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*Super-aged is a term used by the United Nations when the percent of the population 65 and older is above 20%.</a:t>
            </a:r>
          </a:p>
          <a:p>
            <a:endParaRPr lang="en-US"/>
          </a:p>
          <a:p>
            <a:r>
              <a:rPr lang="en-US"/>
              <a:t>Caption: </a:t>
            </a:r>
            <a:r>
              <a:rPr lang="en-US" b="0" i="0" u="none" strike="noStrike">
                <a:effectLst/>
                <a:latin typeface="-apple-system"/>
                <a:hlinkClick r:id="rId3"/>
              </a:rPr>
              <a:t>National Senior Citizens Day</a:t>
            </a:r>
            <a:r>
              <a:rPr lang="en-US" b="0" i="0">
                <a:solidFill>
                  <a:srgbClr val="000000"/>
                </a:solidFill>
                <a:effectLst/>
                <a:latin typeface="-apple-system"/>
              </a:rPr>
              <a:t>: celebrate Texas’s 4 million+ seniors! The 65+ population rose from 11.2% (2013) to 13.7% (2023). Remarkably, 40% of TX counties, mostly non-metro, are now “super-aged” (20%+ seniors). This shift underscores the need for tailored services and support.</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40D411-1DE7-487A-A919-429821F3ABB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65883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The median household income has not kept up with the cost of housing in TX. Population growth, rising costs for building materials, and labor shortages have affected the supply of homes and increased their cost, making it difficult for many Texans to purchase and own a home.</a:t>
            </a:r>
            <a:endParaRPr lang="en-US"/>
          </a:p>
        </p:txBody>
      </p:sp>
      <p:sp>
        <p:nvSpPr>
          <p:cNvPr id="4" name="Slide Number Placeholder 3"/>
          <p:cNvSpPr>
            <a:spLocks noGrp="1"/>
          </p:cNvSpPr>
          <p:nvPr>
            <p:ph type="sldNum" sz="quarter" idx="5"/>
          </p:nvPr>
        </p:nvSpPr>
        <p:spPr/>
        <p:txBody>
          <a:bodyPr/>
          <a:lstStyle/>
          <a:p>
            <a:fld id="{FA40D411-1DE7-487A-A919-429821F3ABBE}" type="slidenum">
              <a:rPr lang="en-US" smtClean="0"/>
              <a:t>21</a:t>
            </a:fld>
            <a:endParaRPr lang="en-US"/>
          </a:p>
        </p:txBody>
      </p:sp>
    </p:spTree>
    <p:extLst>
      <p:ext uri="{BB962C8B-B14F-4D97-AF65-F5344CB8AC3E}">
        <p14:creationId xmlns:p14="http://schemas.microsoft.com/office/powerpoint/2010/main" val="2105153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Top 10 most populous Metropolitan Statistical Areas (MSAs) featured. Data represented in 2023 inflation-adjusted dollars.</a:t>
            </a:r>
          </a:p>
          <a:p>
            <a:endParaRPr lang="en-US" dirty="0"/>
          </a:p>
          <a:p>
            <a:r>
              <a:rPr lang="en-US" dirty="0"/>
              <a:t>Caption: </a:t>
            </a:r>
            <a:r>
              <a:rPr lang="en-US" b="0" i="0" dirty="0">
                <a:solidFill>
                  <a:srgbClr val="000000"/>
                </a:solidFill>
                <a:effectLst/>
                <a:latin typeface="-apple-system"/>
              </a:rPr>
              <a:t>Population growth drove housing demand and costs in TX, raising median home values by 72% since 2013. Among the largest MSAs, Dallas-Ft. Worth-Arlington saw the highest percentage increase at 87%. Addressing housing affordability is crucial for the state's economic growth.</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40D411-1DE7-487A-A919-429821F3AB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4246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  Commute times reflected are for residents who live within city boundaries and not for individuals who work in these cities but reside elsewhere. </a:t>
            </a:r>
          </a:p>
          <a:p>
            <a:endParaRPr lang="en-US" b="1" dirty="0"/>
          </a:p>
          <a:p>
            <a:r>
              <a:rPr lang="en-US" b="1" dirty="0"/>
              <a:t>Caption: </a:t>
            </a:r>
            <a:r>
              <a:rPr lang="en-US" dirty="0"/>
              <a:t>Average commute times in Texas rose before the pandemic, dipped after, and are climbing again. Houston and Fort Worth still have the longest one‑way trips, while Austin and San Antonio remain the shortest. </a:t>
            </a:r>
            <a:r>
              <a:rPr lang="en-US"/>
              <a:t>By 2024, most major cities are back to (or above) pre‑pandemic levels.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40D411-1DE7-487A-A919-429821F3ABB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5902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6E1C313-9D92-4E46-8F40-C1C703CECEB7}" type="slidenum">
              <a:rPr lang="en-US" smtClean="0"/>
              <a:t>33</a:t>
            </a:fld>
            <a:endParaRPr lang="en-US"/>
          </a:p>
        </p:txBody>
      </p:sp>
    </p:spTree>
    <p:extLst>
      <p:ext uri="{BB962C8B-B14F-4D97-AF65-F5344CB8AC3E}">
        <p14:creationId xmlns:p14="http://schemas.microsoft.com/office/powerpoint/2010/main" val="1727158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Caption: </a:t>
            </a:r>
            <a:r>
              <a:rPr lang="en-US" sz="1200" b="0" i="0" kern="1200" dirty="0">
                <a:solidFill>
                  <a:schemeClr val="tx1"/>
                </a:solidFill>
                <a:effectLst/>
                <a:latin typeface="+mn-lt"/>
                <a:ea typeface="+mn-ea"/>
                <a:cs typeface="+mn-cs"/>
              </a:rPr>
              <a:t>New TDC Vintage 2024 projections show Texas will continue to age in the next few decades. The 65+ group will grow fastest. Growth among those under18 will slow and begin to decline. The working-age population will grow and maintain a stable share of the total population.</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40D411-1DE7-487A-A919-429821F3ABB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638613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8.jpeg"/><Relationship Id="rId4" Type="http://schemas.openxmlformats.org/officeDocument/2006/relationships/image" Target="../media/image7.jpe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Master" Target="../slideMasters/slideMaster3.xml"/><Relationship Id="rId6" Type="http://schemas.openxmlformats.org/officeDocument/2006/relationships/image" Target="../media/image13.png"/><Relationship Id="rId5" Type="http://schemas.openxmlformats.org/officeDocument/2006/relationships/image" Target="../media/image8.jpeg"/><Relationship Id="rId4" Type="http://schemas.openxmlformats.org/officeDocument/2006/relationships/image" Target="../media/image7.jpeg"/></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Master" Target="../slideMasters/slideMaster4.xml"/><Relationship Id="rId6" Type="http://schemas.openxmlformats.org/officeDocument/2006/relationships/image" Target="../media/image13.png"/><Relationship Id="rId5" Type="http://schemas.openxmlformats.org/officeDocument/2006/relationships/image" Target="../media/image8.jpeg"/><Relationship Id="rId4" Type="http://schemas.openxmlformats.org/officeDocument/2006/relationships/image" Target="../media/image7.jpeg"/></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Master" Target="../slideMasters/slideMaster5.xml"/><Relationship Id="rId6" Type="http://schemas.openxmlformats.org/officeDocument/2006/relationships/image" Target="../media/image13.png"/><Relationship Id="rId5" Type="http://schemas.openxmlformats.org/officeDocument/2006/relationships/image" Target="../media/image8.jpeg"/><Relationship Id="rId4" Type="http://schemas.openxmlformats.org/officeDocument/2006/relationships/image" Target="../media/image7.jpeg"/></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Master" Target="../slideMasters/slideMaster6.xml"/><Relationship Id="rId6" Type="http://schemas.openxmlformats.org/officeDocument/2006/relationships/image" Target="../media/image13.png"/><Relationship Id="rId5" Type="http://schemas.openxmlformats.org/officeDocument/2006/relationships/image" Target="../media/image8.jpeg"/><Relationship Id="rId4" Type="http://schemas.openxmlformats.org/officeDocument/2006/relationships/image" Target="../media/image7.jpeg"/></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31A8F-911E-09CA-B794-847250E06E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A4C42C-91D2-A8C0-B363-2EC310641D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5BC7FC-802E-2985-FB7A-FFDB9944918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25C938E-75A4-AC91-BB39-E0EA34D50F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AEAADC-9CB6-4EBF-A225-BF87F4EFB118}"/>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7" name="Straight Connector 6">
            <a:extLst>
              <a:ext uri="{FF2B5EF4-FFF2-40B4-BE49-F238E27FC236}">
                <a16:creationId xmlns:a16="http://schemas.microsoft.com/office/drawing/2014/main" id="{24F013FB-2CD1-F9FD-5E47-162F345AEE77}"/>
              </a:ext>
            </a:extLst>
          </p:cNvPr>
          <p:cNvCxnSpPr>
            <a:cxnSpLocks/>
          </p:cNvCxnSpPr>
          <p:nvPr/>
        </p:nvCxnSpPr>
        <p:spPr>
          <a:xfrm>
            <a:off x="692433" y="6294373"/>
            <a:ext cx="10860515"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8" name="Picture 7" descr="A logo of a person with a black background&#10;&#10;Description automatically generated">
            <a:extLst>
              <a:ext uri="{FF2B5EF4-FFF2-40B4-BE49-F238E27FC236}">
                <a16:creationId xmlns:a16="http://schemas.microsoft.com/office/drawing/2014/main" id="{C60E446F-83D2-38CA-F42F-1BCE1480D99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2433" y="4722089"/>
            <a:ext cx="3916688" cy="1676403"/>
          </a:xfrm>
          <a:prstGeom prst="rect">
            <a:avLst/>
          </a:prstGeom>
        </p:spPr>
      </p:pic>
      <p:cxnSp>
        <p:nvCxnSpPr>
          <p:cNvPr id="9" name="Straight Connector 8">
            <a:extLst>
              <a:ext uri="{FF2B5EF4-FFF2-40B4-BE49-F238E27FC236}">
                <a16:creationId xmlns:a16="http://schemas.microsoft.com/office/drawing/2014/main" id="{B3934BF2-3DED-D936-29CD-F6575695357D}"/>
              </a:ext>
            </a:extLst>
          </p:cNvPr>
          <p:cNvCxnSpPr>
            <a:cxnSpLocks/>
          </p:cNvCxnSpPr>
          <p:nvPr/>
        </p:nvCxnSpPr>
        <p:spPr>
          <a:xfrm>
            <a:off x="692433" y="6294373"/>
            <a:ext cx="10860515"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10" name="Picture 9" descr="A logo of a person with a black background&#10;&#10;Description automatically generated">
            <a:extLst>
              <a:ext uri="{FF2B5EF4-FFF2-40B4-BE49-F238E27FC236}">
                <a16:creationId xmlns:a16="http://schemas.microsoft.com/office/drawing/2014/main" id="{ADE81FF1-A097-FBBE-303B-C4AA2A4B239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2433" y="4722089"/>
            <a:ext cx="3916688" cy="1676403"/>
          </a:xfrm>
          <a:prstGeom prst="rect">
            <a:avLst/>
          </a:prstGeom>
        </p:spPr>
      </p:pic>
    </p:spTree>
    <p:extLst>
      <p:ext uri="{BB962C8B-B14F-4D97-AF65-F5344CB8AC3E}">
        <p14:creationId xmlns:p14="http://schemas.microsoft.com/office/powerpoint/2010/main" val="2254613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31A8F-911E-09CA-B794-847250E06ED4}"/>
              </a:ext>
            </a:extLst>
          </p:cNvPr>
          <p:cNvSpPr>
            <a:spLocks noGrp="1"/>
          </p:cNvSpPr>
          <p:nvPr>
            <p:ph type="ctrTitle"/>
          </p:nvPr>
        </p:nvSpPr>
        <p:spPr>
          <a:xfrm>
            <a:off x="782952" y="3705726"/>
            <a:ext cx="7534880" cy="1748582"/>
          </a:xfrm>
        </p:spPr>
        <p:txBody>
          <a:bodyPr anchor="b"/>
          <a:lstStyle>
            <a:lvl1pPr algn="l">
              <a:defRPr sz="6000" b="1">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87A4C42C-91D2-A8C0-B363-2EC310641D5C}"/>
              </a:ext>
            </a:extLst>
          </p:cNvPr>
          <p:cNvSpPr>
            <a:spLocks noGrp="1"/>
          </p:cNvSpPr>
          <p:nvPr>
            <p:ph type="subTitle" idx="1"/>
          </p:nvPr>
        </p:nvSpPr>
        <p:spPr>
          <a:xfrm>
            <a:off x="840215" y="5807242"/>
            <a:ext cx="9144000" cy="365126"/>
          </a:xfrm>
        </p:spPr>
        <p:txBody>
          <a:bodyPr>
            <a:normAutofit/>
          </a:bodyPr>
          <a:lstStyle>
            <a:lvl1pPr marL="0" indent="0" algn="l">
              <a:buNone/>
              <a:defRPr sz="18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descr="A white background with black and white clouds&#10;&#10;Description automatically generated">
            <a:extLst>
              <a:ext uri="{FF2B5EF4-FFF2-40B4-BE49-F238E27FC236}">
                <a16:creationId xmlns:a16="http://schemas.microsoft.com/office/drawing/2014/main" id="{3D57004B-F061-80DF-1442-E3B002D7AAE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673388" y="0"/>
            <a:ext cx="2518611" cy="6858000"/>
          </a:xfrm>
          <a:prstGeom prst="rect">
            <a:avLst/>
          </a:prstGeom>
        </p:spPr>
      </p:pic>
      <p:cxnSp>
        <p:nvCxnSpPr>
          <p:cNvPr id="10" name="Straight Connector 9">
            <a:extLst>
              <a:ext uri="{FF2B5EF4-FFF2-40B4-BE49-F238E27FC236}">
                <a16:creationId xmlns:a16="http://schemas.microsoft.com/office/drawing/2014/main" id="{03868222-9373-4294-ABE4-7FF25C7739A6}"/>
              </a:ext>
            </a:extLst>
          </p:cNvPr>
          <p:cNvCxnSpPr/>
          <p:nvPr/>
        </p:nvCxnSpPr>
        <p:spPr>
          <a:xfrm>
            <a:off x="840215" y="5629627"/>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11" name="Picture 10" descr="A logo of a person with a black background&#10;&#10;Description automatically generated">
            <a:extLst>
              <a:ext uri="{FF2B5EF4-FFF2-40B4-BE49-F238E27FC236}">
                <a16:creationId xmlns:a16="http://schemas.microsoft.com/office/drawing/2014/main" id="{B7B49937-CCCA-B371-35B5-8B6DB005CC0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2952" y="908670"/>
            <a:ext cx="3916688" cy="1676403"/>
          </a:xfrm>
          <a:prstGeom prst="rect">
            <a:avLst/>
          </a:prstGeom>
        </p:spPr>
      </p:pic>
      <p:sp>
        <p:nvSpPr>
          <p:cNvPr id="6" name="Slide Number Placeholder 5">
            <a:extLst>
              <a:ext uri="{FF2B5EF4-FFF2-40B4-BE49-F238E27FC236}">
                <a16:creationId xmlns:a16="http://schemas.microsoft.com/office/drawing/2014/main" id="{C2AEAADC-9CB6-4EBF-A225-BF87F4EFB118}"/>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4" name="Picture 3" descr="A white background with black and white clouds&#10;&#10;Description automatically generated">
            <a:extLst>
              <a:ext uri="{FF2B5EF4-FFF2-40B4-BE49-F238E27FC236}">
                <a16:creationId xmlns:a16="http://schemas.microsoft.com/office/drawing/2014/main" id="{E4D907CB-895D-877E-8434-3426F2E428F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673388" y="0"/>
            <a:ext cx="2518611" cy="6858000"/>
          </a:xfrm>
          <a:prstGeom prst="rect">
            <a:avLst/>
          </a:prstGeom>
        </p:spPr>
      </p:pic>
      <p:cxnSp>
        <p:nvCxnSpPr>
          <p:cNvPr id="5" name="Straight Connector 4">
            <a:extLst>
              <a:ext uri="{FF2B5EF4-FFF2-40B4-BE49-F238E27FC236}">
                <a16:creationId xmlns:a16="http://schemas.microsoft.com/office/drawing/2014/main" id="{70D719FC-1720-F2A7-D839-80F4C5057597}"/>
              </a:ext>
            </a:extLst>
          </p:cNvPr>
          <p:cNvCxnSpPr/>
          <p:nvPr/>
        </p:nvCxnSpPr>
        <p:spPr>
          <a:xfrm>
            <a:off x="840215" y="5629627"/>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7" name="Picture 6" descr="A logo of a person with a black background&#10;&#10;Description automatically generated">
            <a:extLst>
              <a:ext uri="{FF2B5EF4-FFF2-40B4-BE49-F238E27FC236}">
                <a16:creationId xmlns:a16="http://schemas.microsoft.com/office/drawing/2014/main" id="{A50BD02C-32D0-762B-CFC8-ECD7930175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2952" y="908670"/>
            <a:ext cx="3916688" cy="1676403"/>
          </a:xfrm>
          <a:prstGeom prst="rect">
            <a:avLst/>
          </a:prstGeom>
        </p:spPr>
      </p:pic>
    </p:spTree>
    <p:extLst>
      <p:ext uri="{BB962C8B-B14F-4D97-AF65-F5344CB8AC3E}">
        <p14:creationId xmlns:p14="http://schemas.microsoft.com/office/powerpoint/2010/main" val="3031386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E001E8E-C6FC-0D63-E5F5-FB2A7416BD2E}"/>
              </a:ext>
            </a:extLst>
          </p:cNvPr>
          <p:cNvSpPr/>
          <p:nvPr/>
        </p:nvSpPr>
        <p:spPr>
          <a:xfrm>
            <a:off x="5183676" y="0"/>
            <a:ext cx="7008325"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pic>
        <p:nvPicPr>
          <p:cNvPr id="12" name="Picture 11" descr="A logo for a convention&#10;&#10;Description automatically generated">
            <a:extLst>
              <a:ext uri="{FF2B5EF4-FFF2-40B4-BE49-F238E27FC236}">
                <a16:creationId xmlns:a16="http://schemas.microsoft.com/office/drawing/2014/main" id="{F138B0C6-D5D6-64F1-D2EC-B0CFB925A72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93777" y="216244"/>
            <a:ext cx="890710" cy="831505"/>
          </a:xfrm>
          <a:prstGeom prst="rect">
            <a:avLst/>
          </a:prstGeom>
        </p:spPr>
      </p:pic>
      <p:sp>
        <p:nvSpPr>
          <p:cNvPr id="13" name="Content Placeholder 2">
            <a:extLst>
              <a:ext uri="{FF2B5EF4-FFF2-40B4-BE49-F238E27FC236}">
                <a16:creationId xmlns:a16="http://schemas.microsoft.com/office/drawing/2014/main" id="{1752F672-AF8A-4847-91F6-A91237E858DA}"/>
              </a:ext>
            </a:extLst>
          </p:cNvPr>
          <p:cNvSpPr>
            <a:spLocks noGrp="1"/>
          </p:cNvSpPr>
          <p:nvPr>
            <p:ph idx="1"/>
          </p:nvPr>
        </p:nvSpPr>
        <p:spPr>
          <a:xfrm>
            <a:off x="5622758" y="9785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202A6D6-7D84-A564-8B60-7D62794F56C5}"/>
              </a:ext>
            </a:extLst>
          </p:cNvPr>
          <p:cNvSpPr/>
          <p:nvPr/>
        </p:nvSpPr>
        <p:spPr>
          <a:xfrm>
            <a:off x="5183676" y="0"/>
            <a:ext cx="7008325"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pic>
        <p:nvPicPr>
          <p:cNvPr id="7" name="Picture 6" descr="A logo for a convention&#10;&#10;Description automatically generated">
            <a:extLst>
              <a:ext uri="{FF2B5EF4-FFF2-40B4-BE49-F238E27FC236}">
                <a16:creationId xmlns:a16="http://schemas.microsoft.com/office/drawing/2014/main" id="{4CD07A1B-1CAA-CBD0-FB29-A549531A389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93777" y="216244"/>
            <a:ext cx="890710" cy="831505"/>
          </a:xfrm>
          <a:prstGeom prst="rect">
            <a:avLst/>
          </a:prstGeom>
        </p:spPr>
      </p:pic>
      <p:sp>
        <p:nvSpPr>
          <p:cNvPr id="14" name="Content Placeholder 14">
            <a:extLst>
              <a:ext uri="{FF2B5EF4-FFF2-40B4-BE49-F238E27FC236}">
                <a16:creationId xmlns:a16="http://schemas.microsoft.com/office/drawing/2014/main" id="{2EA89FB9-4AD9-ECA9-8C38-21B63A49B6B2}"/>
              </a:ext>
            </a:extLst>
          </p:cNvPr>
          <p:cNvSpPr>
            <a:spLocks noGrp="1"/>
          </p:cNvSpPr>
          <p:nvPr>
            <p:ph sz="quarter" idx="13"/>
          </p:nvPr>
        </p:nvSpPr>
        <p:spPr>
          <a:xfrm>
            <a:off x="759562" y="2299536"/>
            <a:ext cx="3981450" cy="1981200"/>
          </a:xfrm>
        </p:spPr>
        <p:txBody>
          <a:bodyPr>
            <a:normAutofit/>
          </a:bodyPr>
          <a:lstStyle>
            <a:lvl1pPr>
              <a:defRPr sz="1800">
                <a:solidFill>
                  <a:schemeClr val="tx1"/>
                </a:solidFill>
                <a:latin typeface="Source Sans Pro" panose="020B0503030403020204" pitchFamily="34" charset="0"/>
              </a:defRPr>
            </a:lvl1pPr>
            <a:lvl2pPr>
              <a:defRPr sz="1800">
                <a:solidFill>
                  <a:schemeClr val="tx1"/>
                </a:solidFill>
                <a:latin typeface="Source Sans Pro" panose="020B0503030403020204" pitchFamily="34" charset="0"/>
              </a:defRPr>
            </a:lvl2pPr>
            <a:lvl3pPr>
              <a:defRPr sz="1800">
                <a:solidFill>
                  <a:schemeClr val="tx1"/>
                </a:solidFill>
                <a:latin typeface="Source Sans Pro" panose="020B0503030403020204" pitchFamily="34" charset="0"/>
              </a:defRPr>
            </a:lvl3pPr>
            <a:lvl4pPr>
              <a:defRPr sz="1800">
                <a:solidFill>
                  <a:schemeClr val="tx1"/>
                </a:solidFill>
                <a:latin typeface="Source Sans Pro" panose="020B0503030403020204" pitchFamily="34" charset="0"/>
              </a:defRPr>
            </a:lvl4pPr>
            <a:lvl5pPr>
              <a:defRPr sz="1800">
                <a:solidFill>
                  <a:schemeClr val="tx1"/>
                </a:solidFill>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06162C5E-4FF4-941A-D11D-998197FD234E}"/>
              </a:ext>
            </a:extLst>
          </p:cNvPr>
          <p:cNvSpPr>
            <a:spLocks noGrp="1"/>
          </p:cNvSpPr>
          <p:nvPr>
            <p:ph type="body" sz="quarter" idx="15" hasCustomPrompt="1"/>
          </p:nvPr>
        </p:nvSpPr>
        <p:spPr>
          <a:xfrm>
            <a:off x="758657" y="978568"/>
            <a:ext cx="4025900" cy="1006475"/>
          </a:xfrm>
        </p:spPr>
        <p:txBody>
          <a:bodyPr/>
          <a:lstStyle>
            <a:lvl1pPr>
              <a:defRPr sz="3200" b="1">
                <a:latin typeface="Arial" panose="020B0604020202020204" pitchFamily="34" charset="0"/>
                <a:cs typeface="Arial" panose="020B0604020202020204" pitchFamily="34" charset="0"/>
              </a:defRPr>
            </a:lvl1pPr>
          </a:lstStyle>
          <a:p>
            <a:r>
              <a:rPr lang="en-US" sz="2800">
                <a:solidFill>
                  <a:schemeClr val="tx1"/>
                </a:solidFill>
              </a:rPr>
              <a:t>Click to edit Master title style</a:t>
            </a:r>
          </a:p>
          <a:p>
            <a:pPr lvl="4"/>
            <a:endParaRPr lang="en-US"/>
          </a:p>
        </p:txBody>
      </p:sp>
      <p:sp>
        <p:nvSpPr>
          <p:cNvPr id="6" name="Slide Number Placeholder 5">
            <a:extLst>
              <a:ext uri="{FF2B5EF4-FFF2-40B4-BE49-F238E27FC236}">
                <a16:creationId xmlns:a16="http://schemas.microsoft.com/office/drawing/2014/main" id="{E0CA4D53-BB2E-EFA4-2F9D-C26321239549}"/>
              </a:ext>
            </a:extLst>
          </p:cNvPr>
          <p:cNvSpPr>
            <a:spLocks noGrp="1"/>
          </p:cNvSpPr>
          <p:nvPr>
            <p:ph type="sldNum" sz="quarter" idx="12"/>
          </p:nvPr>
        </p:nvSpPr>
        <p:spPr/>
        <p:txBody>
          <a:bodyPr/>
          <a:lstStyle/>
          <a:p>
            <a:fld id="{01B9AD90-D8C5-42B1-AC8B-29A3D4B95D55}" type="slidenum">
              <a:rPr lang="en-US" smtClean="0"/>
              <a:t>‹#›</a:t>
            </a:fld>
            <a:endParaRPr lang="en-US"/>
          </a:p>
        </p:txBody>
      </p:sp>
      <p:sp>
        <p:nvSpPr>
          <p:cNvPr id="19" name="Content Placeholder 2">
            <a:extLst>
              <a:ext uri="{FF2B5EF4-FFF2-40B4-BE49-F238E27FC236}">
                <a16:creationId xmlns:a16="http://schemas.microsoft.com/office/drawing/2014/main" id="{2AAF8A5B-B4BB-FAEE-D645-BC0F94F706F4}"/>
              </a:ext>
            </a:extLst>
          </p:cNvPr>
          <p:cNvSpPr>
            <a:spLocks noGrp="1"/>
          </p:cNvSpPr>
          <p:nvPr>
            <p:ph idx="16"/>
          </p:nvPr>
        </p:nvSpPr>
        <p:spPr>
          <a:xfrm>
            <a:off x="5775158" y="11309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13">
            <a:extLst>
              <a:ext uri="{FF2B5EF4-FFF2-40B4-BE49-F238E27FC236}">
                <a16:creationId xmlns:a16="http://schemas.microsoft.com/office/drawing/2014/main" id="{DBBD19C6-144D-3C75-ACAA-E23F102D8880}"/>
              </a:ext>
            </a:extLst>
          </p:cNvPr>
          <p:cNvSpPr>
            <a:spLocks noGrp="1"/>
          </p:cNvSpPr>
          <p:nvPr>
            <p:ph sz="quarter" idx="17" hasCustomPrompt="1"/>
          </p:nvPr>
        </p:nvSpPr>
        <p:spPr>
          <a:xfrm>
            <a:off x="218573" y="6297866"/>
            <a:ext cx="2874963" cy="365125"/>
          </a:xfrm>
        </p:spPr>
        <p:txBody>
          <a:bodyPr anchor="ctr">
            <a:noAutofit/>
          </a:bodyPr>
          <a:lstStyle>
            <a:lvl5pPr algn="l">
              <a:defRPr sz="1100"/>
            </a:lvl5pPr>
          </a:lstStyle>
          <a:p>
            <a:pPr lvl="4"/>
            <a:r>
              <a:rPr lang="en-US"/>
              <a:t>Source</a:t>
            </a:r>
          </a:p>
        </p:txBody>
      </p:sp>
    </p:spTree>
    <p:extLst>
      <p:ext uri="{BB962C8B-B14F-4D97-AF65-F5344CB8AC3E}">
        <p14:creationId xmlns:p14="http://schemas.microsoft.com/office/powerpoint/2010/main" val="3272228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7C7CBC-3CBB-D0BA-0C5C-8F02F2B1C832}"/>
              </a:ext>
            </a:extLst>
          </p:cNvPr>
          <p:cNvSpPr>
            <a:spLocks noGrp="1"/>
          </p:cNvSpPr>
          <p:nvPr>
            <p:ph idx="1"/>
          </p:nvPr>
        </p:nvSpPr>
        <p:spPr>
          <a:xfrm>
            <a:off x="5622758" y="9785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BDAA00-6D13-9DA9-8B6B-C503D823DD20}"/>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D1D44F9B-0D22-D300-0AAA-1FCCFD20B14E}"/>
              </a:ext>
            </a:extLst>
          </p:cNvPr>
          <p:cNvSpPr>
            <a:spLocks noGrp="1"/>
          </p:cNvSpPr>
          <p:nvPr>
            <p:ph type="sldNum" sz="quarter" idx="12"/>
          </p:nvPr>
        </p:nvSpPr>
        <p:spPr/>
        <p:txBody>
          <a:bodyPr/>
          <a:lstStyle/>
          <a:p>
            <a:fld id="{01B9AD90-D8C5-42B1-AC8B-29A3D4B95D55}" type="slidenum">
              <a:rPr lang="en-US" smtClean="0"/>
              <a:t>‹#›</a:t>
            </a:fld>
            <a:endParaRPr lang="en-US"/>
          </a:p>
        </p:txBody>
      </p:sp>
      <p:sp>
        <p:nvSpPr>
          <p:cNvPr id="7" name="Rectangle 6">
            <a:extLst>
              <a:ext uri="{FF2B5EF4-FFF2-40B4-BE49-F238E27FC236}">
                <a16:creationId xmlns:a16="http://schemas.microsoft.com/office/drawing/2014/main" id="{A3F05F2E-94E9-01AF-341B-59DD0FF589CA}"/>
              </a:ext>
            </a:extLst>
          </p:cNvPr>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pic>
        <p:nvPicPr>
          <p:cNvPr id="8" name="Picture 7" descr="A logo of a person with a black background&#10;&#10;Description automatically generated">
            <a:extLst>
              <a:ext uri="{FF2B5EF4-FFF2-40B4-BE49-F238E27FC236}">
                <a16:creationId xmlns:a16="http://schemas.microsoft.com/office/drawing/2014/main" id="{C26D9837-D5FD-CF90-A8D4-8E8DBFDA9DA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80040" y="122612"/>
            <a:ext cx="930175" cy="1042706"/>
          </a:xfrm>
          <a:prstGeom prst="rect">
            <a:avLst/>
          </a:prstGeom>
        </p:spPr>
      </p:pic>
      <p:sp>
        <p:nvSpPr>
          <p:cNvPr id="9" name="TextBox 8">
            <a:extLst>
              <a:ext uri="{FF2B5EF4-FFF2-40B4-BE49-F238E27FC236}">
                <a16:creationId xmlns:a16="http://schemas.microsoft.com/office/drawing/2014/main" id="{CE977FED-09C7-29FE-4DF7-8D31EB535C54}"/>
              </a:ext>
            </a:extLst>
          </p:cNvPr>
          <p:cNvSpPr txBox="1"/>
          <p:nvPr/>
        </p:nvSpPr>
        <p:spPr>
          <a:xfrm>
            <a:off x="606159" y="2382253"/>
            <a:ext cx="3982453" cy="369332"/>
          </a:xfrm>
          <a:prstGeom prst="rect">
            <a:avLst/>
          </a:prstGeom>
          <a:noFill/>
        </p:spPr>
        <p:txBody>
          <a:bodyPr wrap="square" rtlCol="0">
            <a:spAutoFit/>
          </a:bodyPr>
          <a:lstStyle/>
          <a:p>
            <a:r>
              <a:rPr lang="en-US">
                <a:solidFill>
                  <a:schemeClr val="bg1"/>
                </a:solidFill>
                <a:latin typeface="Source Sans Pro" panose="020B0503030403020204" pitchFamily="34" charset="0"/>
              </a:rPr>
              <a:t>Click here to edit text style</a:t>
            </a:r>
          </a:p>
        </p:txBody>
      </p:sp>
      <p:sp>
        <p:nvSpPr>
          <p:cNvPr id="10" name="TextBox 9">
            <a:extLst>
              <a:ext uri="{FF2B5EF4-FFF2-40B4-BE49-F238E27FC236}">
                <a16:creationId xmlns:a16="http://schemas.microsoft.com/office/drawing/2014/main" id="{C4779309-1B96-5598-02F4-FE2A95144FC9}"/>
              </a:ext>
            </a:extLst>
          </p:cNvPr>
          <p:cNvSpPr txBox="1"/>
          <p:nvPr/>
        </p:nvSpPr>
        <p:spPr>
          <a:xfrm>
            <a:off x="218573" y="6352143"/>
            <a:ext cx="3982453" cy="261610"/>
          </a:xfrm>
          <a:prstGeom prst="rect">
            <a:avLst/>
          </a:prstGeom>
          <a:noFill/>
        </p:spPr>
        <p:txBody>
          <a:bodyPr wrap="square" rtlCol="0">
            <a:spAutoFit/>
          </a:bodyPr>
          <a:lstStyle/>
          <a:p>
            <a:r>
              <a:rPr lang="en-US" sz="1050">
                <a:solidFill>
                  <a:schemeClr val="bg1"/>
                </a:solidFill>
                <a:latin typeface="Source Sans Pro" panose="020B0503030403020204" pitchFamily="34" charset="0"/>
              </a:rPr>
              <a:t>Source</a:t>
            </a:r>
          </a:p>
        </p:txBody>
      </p:sp>
      <p:sp>
        <p:nvSpPr>
          <p:cNvPr id="5" name="Rectangle 4">
            <a:extLst>
              <a:ext uri="{FF2B5EF4-FFF2-40B4-BE49-F238E27FC236}">
                <a16:creationId xmlns:a16="http://schemas.microsoft.com/office/drawing/2014/main" id="{F37331A4-B14A-A74E-ACB6-641A042519B4}"/>
              </a:ext>
            </a:extLst>
          </p:cNvPr>
          <p:cNvSpPr>
            <a:spLocks noGrp="1" noRot="1" noMove="1" noResize="1" noEditPoints="1" noAdjustHandles="1" noChangeArrowheads="1" noChangeShapeType="1"/>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pic>
        <p:nvPicPr>
          <p:cNvPr id="11" name="Picture 10" descr="A logo of a person with a black background&#10;&#10;Description automatically generated">
            <a:extLst>
              <a:ext uri="{FF2B5EF4-FFF2-40B4-BE49-F238E27FC236}">
                <a16:creationId xmlns:a16="http://schemas.microsoft.com/office/drawing/2014/main" id="{C9D21200-EC36-DB2A-3193-1A60D34ECF8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80040" y="122612"/>
            <a:ext cx="930175" cy="1042706"/>
          </a:xfrm>
          <a:prstGeom prst="rect">
            <a:avLst/>
          </a:prstGeom>
        </p:spPr>
      </p:pic>
      <p:sp>
        <p:nvSpPr>
          <p:cNvPr id="15" name="Content Placeholder 14">
            <a:extLst>
              <a:ext uri="{FF2B5EF4-FFF2-40B4-BE49-F238E27FC236}">
                <a16:creationId xmlns:a16="http://schemas.microsoft.com/office/drawing/2014/main" id="{50E3D441-E58F-03AF-F7D8-271010721E8E}"/>
              </a:ext>
            </a:extLst>
          </p:cNvPr>
          <p:cNvSpPr>
            <a:spLocks noGrp="1"/>
          </p:cNvSpPr>
          <p:nvPr>
            <p:ph sz="quarter" idx="13"/>
          </p:nvPr>
        </p:nvSpPr>
        <p:spPr>
          <a:xfrm>
            <a:off x="759562" y="2299536"/>
            <a:ext cx="3981450" cy="1981200"/>
          </a:xfrm>
        </p:spPr>
        <p:txBody>
          <a:bodyPr>
            <a:normAutofit/>
          </a:bodyPr>
          <a:lstStyle>
            <a:lvl1pPr>
              <a:defRPr sz="1800">
                <a:solidFill>
                  <a:schemeClr val="bg1"/>
                </a:solidFill>
                <a:latin typeface="Source Sans Pro" panose="020B0503030403020204" pitchFamily="34" charset="0"/>
              </a:defRPr>
            </a:lvl1pPr>
            <a:lvl2pPr>
              <a:defRPr sz="1800">
                <a:solidFill>
                  <a:schemeClr val="bg1"/>
                </a:solidFill>
                <a:latin typeface="Source Sans Pro" panose="020B0503030403020204" pitchFamily="34" charset="0"/>
              </a:defRPr>
            </a:lvl2pPr>
            <a:lvl3pPr>
              <a:defRPr sz="1800">
                <a:solidFill>
                  <a:schemeClr val="bg1"/>
                </a:solidFill>
                <a:latin typeface="Source Sans Pro" panose="020B0503030403020204" pitchFamily="34" charset="0"/>
              </a:defRPr>
            </a:lvl3pPr>
            <a:lvl4pPr>
              <a:defRPr sz="1800">
                <a:solidFill>
                  <a:schemeClr val="bg1"/>
                </a:solidFill>
                <a:latin typeface="Source Sans Pro" panose="020B0503030403020204" pitchFamily="34" charset="0"/>
              </a:defRPr>
            </a:lvl4pPr>
            <a:lvl5pPr>
              <a:defRPr sz="1800">
                <a:solidFill>
                  <a:schemeClr val="bg1"/>
                </a:solidFill>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4DB0FFC6-B79D-D3B6-44CC-D14D50FE1834}"/>
              </a:ext>
            </a:extLst>
          </p:cNvPr>
          <p:cNvSpPr>
            <a:spLocks noGrp="1"/>
          </p:cNvSpPr>
          <p:nvPr>
            <p:ph type="body" sz="quarter" idx="14"/>
          </p:nvPr>
        </p:nvSpPr>
        <p:spPr>
          <a:xfrm>
            <a:off x="759562" y="978485"/>
            <a:ext cx="3981450" cy="1122362"/>
          </a:xfrm>
        </p:spPr>
        <p:txBody>
          <a:bodyPr/>
          <a:lstStyle>
            <a:lvl1pPr>
              <a:defRPr b="1">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4" name="Content Placeholder 13">
            <a:extLst>
              <a:ext uri="{FF2B5EF4-FFF2-40B4-BE49-F238E27FC236}">
                <a16:creationId xmlns:a16="http://schemas.microsoft.com/office/drawing/2014/main" id="{E466E312-3B20-A9C6-770D-833A3F9E874E}"/>
              </a:ext>
            </a:extLst>
          </p:cNvPr>
          <p:cNvSpPr>
            <a:spLocks noGrp="1"/>
          </p:cNvSpPr>
          <p:nvPr>
            <p:ph sz="quarter" idx="15" hasCustomPrompt="1"/>
          </p:nvPr>
        </p:nvSpPr>
        <p:spPr>
          <a:xfrm>
            <a:off x="218573" y="6297866"/>
            <a:ext cx="2874963" cy="365125"/>
          </a:xfrm>
        </p:spPr>
        <p:txBody>
          <a:bodyPr anchor="ctr">
            <a:noAutofit/>
          </a:bodyPr>
          <a:lstStyle>
            <a:lvl5pPr algn="l">
              <a:defRPr sz="1100">
                <a:solidFill>
                  <a:schemeClr val="bg1"/>
                </a:solidFill>
              </a:defRPr>
            </a:lvl5pPr>
          </a:lstStyle>
          <a:p>
            <a:pPr lvl="4"/>
            <a:r>
              <a:rPr lang="en-US"/>
              <a:t>Source</a:t>
            </a:r>
          </a:p>
        </p:txBody>
      </p:sp>
    </p:spTree>
    <p:extLst>
      <p:ext uri="{BB962C8B-B14F-4D97-AF65-F5344CB8AC3E}">
        <p14:creationId xmlns:p14="http://schemas.microsoft.com/office/powerpoint/2010/main" val="2077963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A626-C6C7-AE8B-DD87-6C5082407874}"/>
              </a:ext>
            </a:extLst>
          </p:cNvPr>
          <p:cNvSpPr>
            <a:spLocks noGrp="1"/>
          </p:cNvSpPr>
          <p:nvPr>
            <p:ph type="title"/>
          </p:nvPr>
        </p:nvSpPr>
        <p:spPr>
          <a:xfrm>
            <a:off x="507498" y="0"/>
            <a:ext cx="10515600" cy="1023890"/>
          </a:xfrm>
        </p:spPr>
        <p:txBody>
          <a:bodyPr>
            <a:normAutofit/>
          </a:bodyPr>
          <a:lstStyle>
            <a:lvl1pPr>
              <a:defRPr sz="3200" b="1">
                <a:solidFill>
                  <a:schemeClr val="tx1"/>
                </a:solidFill>
                <a:latin typeface="+mn-lt"/>
                <a:cs typeface="Arial" panose="020B0604020202020204" pitchFamily="34" charset="0"/>
              </a:defRPr>
            </a:lvl1pPr>
          </a:lstStyle>
          <a:p>
            <a:r>
              <a:rPr lang="en-US"/>
              <a:t>Click to edit Master title style</a:t>
            </a:r>
          </a:p>
        </p:txBody>
      </p:sp>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8" name="Straight Connector 7">
            <a:extLst>
              <a:ext uri="{FF2B5EF4-FFF2-40B4-BE49-F238E27FC236}">
                <a16:creationId xmlns:a16="http://schemas.microsoft.com/office/drawing/2014/main" id="{DF024798-855C-7245-2334-52B66B626F8C}"/>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80040" y="122612"/>
            <a:ext cx="930175" cy="1042706"/>
          </a:xfrm>
          <a:prstGeom prst="rect">
            <a:avLst/>
          </a:prstGeom>
        </p:spPr>
      </p:pic>
      <p:cxnSp>
        <p:nvCxnSpPr>
          <p:cNvPr id="5" name="Straight Connector 4">
            <a:extLst>
              <a:ext uri="{FF2B5EF4-FFF2-40B4-BE49-F238E27FC236}">
                <a16:creationId xmlns:a16="http://schemas.microsoft.com/office/drawing/2014/main" id="{475C137B-895F-2ECF-A7BA-B7693C726873}"/>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6" name="Picture 5" descr="A logo of a person with a black background&#10;&#10;Description automatically generated">
            <a:extLst>
              <a:ext uri="{FF2B5EF4-FFF2-40B4-BE49-F238E27FC236}">
                <a16:creationId xmlns:a16="http://schemas.microsoft.com/office/drawing/2014/main" id="{221883F6-ABE2-D138-00FB-E6D695D68BB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80040" y="122612"/>
            <a:ext cx="930175" cy="1042706"/>
          </a:xfrm>
          <a:prstGeom prst="rect">
            <a:avLst/>
          </a:prstGeom>
        </p:spPr>
      </p:pic>
      <p:sp>
        <p:nvSpPr>
          <p:cNvPr id="14" name="Text Placeholder 13">
            <a:extLst>
              <a:ext uri="{FF2B5EF4-FFF2-40B4-BE49-F238E27FC236}">
                <a16:creationId xmlns:a16="http://schemas.microsoft.com/office/drawing/2014/main" id="{A7A87322-B63E-A906-C3DD-E6AF98349118}"/>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Content Placeholder 13">
            <a:extLst>
              <a:ext uri="{FF2B5EF4-FFF2-40B4-BE49-F238E27FC236}">
                <a16:creationId xmlns:a16="http://schemas.microsoft.com/office/drawing/2014/main" id="{E6B85112-6B59-EF4E-9D8B-90882CDB9603}"/>
              </a:ext>
            </a:extLst>
          </p:cNvPr>
          <p:cNvSpPr>
            <a:spLocks noGrp="1"/>
          </p:cNvSpPr>
          <p:nvPr>
            <p:ph sz="quarter" idx="15" hasCustomPrompt="1"/>
          </p:nvPr>
        </p:nvSpPr>
        <p:spPr>
          <a:xfrm>
            <a:off x="218573" y="6297866"/>
            <a:ext cx="2874963" cy="365125"/>
          </a:xfrm>
        </p:spPr>
        <p:txBody>
          <a:bodyPr anchor="ctr">
            <a:noAutofit/>
          </a:bodyPr>
          <a:lstStyle>
            <a:lvl5pPr algn="l">
              <a:defRPr sz="1100"/>
            </a:lvl5pPr>
          </a:lstStyle>
          <a:p>
            <a:pPr lvl="4"/>
            <a:r>
              <a:rPr lang="en-US"/>
              <a:t>Source</a:t>
            </a:r>
          </a:p>
        </p:txBody>
      </p:sp>
    </p:spTree>
    <p:extLst>
      <p:ext uri="{BB962C8B-B14F-4D97-AF65-F5344CB8AC3E}">
        <p14:creationId xmlns:p14="http://schemas.microsoft.com/office/powerpoint/2010/main" val="871849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80040" y="122612"/>
            <a:ext cx="930175" cy="1042706"/>
          </a:xfrm>
          <a:prstGeom prst="rect">
            <a:avLst/>
          </a:prstGeom>
        </p:spPr>
      </p:pic>
      <p:pic>
        <p:nvPicPr>
          <p:cNvPr id="3" name="Picture 2" descr="A logo of a person with a black background&#10;&#10;Description automatically generated">
            <a:extLst>
              <a:ext uri="{FF2B5EF4-FFF2-40B4-BE49-F238E27FC236}">
                <a16:creationId xmlns:a16="http://schemas.microsoft.com/office/drawing/2014/main" id="{3D640CF2-EF45-BDB2-7EA4-7AC36885E70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80040" y="122612"/>
            <a:ext cx="930175" cy="1042706"/>
          </a:xfrm>
          <a:prstGeom prst="rect">
            <a:avLst/>
          </a:prstGeom>
        </p:spPr>
      </p:pic>
      <p:sp>
        <p:nvSpPr>
          <p:cNvPr id="6" name="Title 1">
            <a:extLst>
              <a:ext uri="{FF2B5EF4-FFF2-40B4-BE49-F238E27FC236}">
                <a16:creationId xmlns:a16="http://schemas.microsoft.com/office/drawing/2014/main" id="{4B8849B8-70F2-6410-E8C7-78C93C8CD0B9}"/>
              </a:ext>
            </a:extLst>
          </p:cNvPr>
          <p:cNvSpPr>
            <a:spLocks noGrp="1"/>
          </p:cNvSpPr>
          <p:nvPr>
            <p:ph type="title"/>
          </p:nvPr>
        </p:nvSpPr>
        <p:spPr>
          <a:xfrm>
            <a:off x="507498" y="0"/>
            <a:ext cx="10515600" cy="102389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p>
        </p:txBody>
      </p:sp>
      <p:sp>
        <p:nvSpPr>
          <p:cNvPr id="8" name="Text Placeholder 13">
            <a:extLst>
              <a:ext uri="{FF2B5EF4-FFF2-40B4-BE49-F238E27FC236}">
                <a16:creationId xmlns:a16="http://schemas.microsoft.com/office/drawing/2014/main" id="{5477A30A-33B4-4A1B-2D98-CE7E8E711FAB}"/>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
        <p:nvSpPr>
          <p:cNvPr id="15" name="Content Placeholder 13">
            <a:extLst>
              <a:ext uri="{FF2B5EF4-FFF2-40B4-BE49-F238E27FC236}">
                <a16:creationId xmlns:a16="http://schemas.microsoft.com/office/drawing/2014/main" id="{FC60041B-739B-136F-D7B1-FB4472166A60}"/>
              </a:ext>
            </a:extLst>
          </p:cNvPr>
          <p:cNvSpPr>
            <a:spLocks noGrp="1"/>
          </p:cNvSpPr>
          <p:nvPr>
            <p:ph sz="quarter" idx="15" hasCustomPrompt="1"/>
          </p:nvPr>
        </p:nvSpPr>
        <p:spPr>
          <a:xfrm>
            <a:off x="218573" y="6297866"/>
            <a:ext cx="2874963" cy="365125"/>
          </a:xfrm>
        </p:spPr>
        <p:txBody>
          <a:bodyPr anchor="ctr">
            <a:noAutofit/>
          </a:bodyPr>
          <a:lstStyle>
            <a:lvl5pPr algn="l">
              <a:defRPr sz="1100"/>
            </a:lvl5pPr>
          </a:lstStyle>
          <a:p>
            <a:pPr lvl="4"/>
            <a:r>
              <a:rPr lang="en-US"/>
              <a:t>Source</a:t>
            </a:r>
          </a:p>
        </p:txBody>
      </p:sp>
    </p:spTree>
    <p:extLst>
      <p:ext uri="{BB962C8B-B14F-4D97-AF65-F5344CB8AC3E}">
        <p14:creationId xmlns:p14="http://schemas.microsoft.com/office/powerpoint/2010/main" val="4292707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pic>
        <p:nvPicPr>
          <p:cNvPr id="10" name="Picture 9" descr="A white background with black and white clouds&#10;&#10;Description automatically generated">
            <a:extLst>
              <a:ext uri="{FF2B5EF4-FFF2-40B4-BE49-F238E27FC236}">
                <a16:creationId xmlns:a16="http://schemas.microsoft.com/office/drawing/2014/main" id="{475D6040-F9CF-B0FA-EE89-BAC91CBEFB0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673388" y="0"/>
            <a:ext cx="2518611" cy="6858000"/>
          </a:xfrm>
          <a:prstGeom prst="rect">
            <a:avLst/>
          </a:prstGeom>
        </p:spPr>
      </p:pic>
      <p:pic>
        <p:nvPicPr>
          <p:cNvPr id="15" name="Picture 14" descr="A black and white globe with a cursor&#10;&#10;Description automatically generated with low confidence">
            <a:extLst>
              <a:ext uri="{FF2B5EF4-FFF2-40B4-BE49-F238E27FC236}">
                <a16:creationId xmlns:a16="http://schemas.microsoft.com/office/drawing/2014/main" id="{06D8B840-A529-1036-1D0A-4D28352B8A6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61351" y="3233228"/>
            <a:ext cx="419100" cy="419100"/>
          </a:xfrm>
          <a:prstGeom prst="rect">
            <a:avLst/>
          </a:prstGeom>
        </p:spPr>
      </p:pic>
      <p:pic>
        <p:nvPicPr>
          <p:cNvPr id="16" name="Picture 15">
            <a:extLst>
              <a:ext uri="{FF2B5EF4-FFF2-40B4-BE49-F238E27FC236}">
                <a16:creationId xmlns:a16="http://schemas.microsoft.com/office/drawing/2014/main" id="{CFE5436A-2F8B-CBFA-6D4F-79C9373F94E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59014" y="3806404"/>
            <a:ext cx="419100" cy="375608"/>
          </a:xfrm>
          <a:prstGeom prst="rect">
            <a:avLst/>
          </a:prstGeom>
        </p:spPr>
      </p:pic>
      <p:pic>
        <p:nvPicPr>
          <p:cNvPr id="17" name="Picture 16" descr="A black and white envelope&#10;&#10;Description automatically generated">
            <a:extLst>
              <a:ext uri="{FF2B5EF4-FFF2-40B4-BE49-F238E27FC236}">
                <a16:creationId xmlns:a16="http://schemas.microsoft.com/office/drawing/2014/main" id="{3291F527-C480-CC96-1AC4-BA021DF655B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70114" y="2593974"/>
            <a:ext cx="596900" cy="596900"/>
          </a:xfrm>
          <a:prstGeom prst="rect">
            <a:avLst/>
          </a:prstGeom>
        </p:spPr>
      </p:pic>
      <p:pic>
        <p:nvPicPr>
          <p:cNvPr id="18" name="Picture 17" descr="A black telephone symbol&#10;&#10;Description automatically generated">
            <a:extLst>
              <a:ext uri="{FF2B5EF4-FFF2-40B4-BE49-F238E27FC236}">
                <a16:creationId xmlns:a16="http://schemas.microsoft.com/office/drawing/2014/main" id="{418C5197-A32A-3437-4BB9-18AEC2E9567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81239" y="2168709"/>
            <a:ext cx="374650" cy="374650"/>
          </a:xfrm>
          <a:prstGeom prst="rect">
            <a:avLst/>
          </a:prstGeom>
        </p:spPr>
      </p:pic>
      <p:pic>
        <p:nvPicPr>
          <p:cNvPr id="19" name="Picture 18" descr="A logo of a person with a black background&#10;&#10;Description automatically generated">
            <a:extLst>
              <a:ext uri="{FF2B5EF4-FFF2-40B4-BE49-F238E27FC236}">
                <a16:creationId xmlns:a16="http://schemas.microsoft.com/office/drawing/2014/main" id="{24411DE8-6607-2F36-BC7C-8F00E91E7A2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300263" y="4797542"/>
            <a:ext cx="3733533" cy="1598009"/>
          </a:xfrm>
          <a:prstGeom prst="rect">
            <a:avLst/>
          </a:prstGeom>
        </p:spPr>
      </p:pic>
      <p:sp>
        <p:nvSpPr>
          <p:cNvPr id="20" name="Content Placeholder 3">
            <a:extLst>
              <a:ext uri="{FF2B5EF4-FFF2-40B4-BE49-F238E27FC236}">
                <a16:creationId xmlns:a16="http://schemas.microsoft.com/office/drawing/2014/main" id="{0DC194AB-2739-39F5-9DA8-C368E13F1151}"/>
              </a:ext>
            </a:extLst>
          </p:cNvPr>
          <p:cNvSpPr>
            <a:spLocks noGrp="1"/>
          </p:cNvSpPr>
          <p:nvPr>
            <p:ph sz="half" idx="2"/>
          </p:nvPr>
        </p:nvSpPr>
        <p:spPr>
          <a:xfrm>
            <a:off x="1963234" y="2168710"/>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1" name="Content Placeholder 3">
            <a:extLst>
              <a:ext uri="{FF2B5EF4-FFF2-40B4-BE49-F238E27FC236}">
                <a16:creationId xmlns:a16="http://schemas.microsoft.com/office/drawing/2014/main" id="{1F024F5F-129B-2E68-AC19-164DD4830118}"/>
              </a:ext>
            </a:extLst>
          </p:cNvPr>
          <p:cNvSpPr>
            <a:spLocks noGrp="1"/>
          </p:cNvSpPr>
          <p:nvPr>
            <p:ph sz="half" idx="10"/>
          </p:nvPr>
        </p:nvSpPr>
        <p:spPr>
          <a:xfrm>
            <a:off x="1963234" y="2705099"/>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2" name="Content Placeholder 3">
            <a:extLst>
              <a:ext uri="{FF2B5EF4-FFF2-40B4-BE49-F238E27FC236}">
                <a16:creationId xmlns:a16="http://schemas.microsoft.com/office/drawing/2014/main" id="{CDF2EC5E-A78A-5DCE-F5F0-5DB90F182E17}"/>
              </a:ext>
            </a:extLst>
          </p:cNvPr>
          <p:cNvSpPr>
            <a:spLocks noGrp="1"/>
          </p:cNvSpPr>
          <p:nvPr>
            <p:ph sz="half" idx="11"/>
          </p:nvPr>
        </p:nvSpPr>
        <p:spPr>
          <a:xfrm>
            <a:off x="1963234" y="324227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3" name="Content Placeholder 3">
            <a:extLst>
              <a:ext uri="{FF2B5EF4-FFF2-40B4-BE49-F238E27FC236}">
                <a16:creationId xmlns:a16="http://schemas.microsoft.com/office/drawing/2014/main" id="{83B54245-7B88-D22B-3A12-4226B81AB864}"/>
              </a:ext>
            </a:extLst>
          </p:cNvPr>
          <p:cNvSpPr>
            <a:spLocks noGrp="1"/>
          </p:cNvSpPr>
          <p:nvPr>
            <p:ph sz="half" idx="12"/>
          </p:nvPr>
        </p:nvSpPr>
        <p:spPr>
          <a:xfrm>
            <a:off x="1963234" y="380640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6" name="Text Placeholder 25">
            <a:extLst>
              <a:ext uri="{FF2B5EF4-FFF2-40B4-BE49-F238E27FC236}">
                <a16:creationId xmlns:a16="http://schemas.microsoft.com/office/drawing/2014/main" id="{26832E82-2E1B-7279-4A67-C75C31C654E0}"/>
              </a:ext>
            </a:extLst>
          </p:cNvPr>
          <p:cNvSpPr>
            <a:spLocks noGrp="1"/>
          </p:cNvSpPr>
          <p:nvPr>
            <p:ph type="body" sz="quarter" idx="13"/>
          </p:nvPr>
        </p:nvSpPr>
        <p:spPr>
          <a:xfrm>
            <a:off x="1481138" y="1355725"/>
            <a:ext cx="5713746" cy="596900"/>
          </a:xfrm>
        </p:spPr>
        <p:txBody>
          <a:bodyPr/>
          <a:lstStyle>
            <a:lvl1pPr>
              <a:defRPr b="1">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321547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80040" y="122612"/>
            <a:ext cx="930175" cy="1042706"/>
          </a:xfrm>
          <a:prstGeom prst="rect">
            <a:avLst/>
          </a:prstGeom>
        </p:spPr>
      </p:pic>
      <p:pic>
        <p:nvPicPr>
          <p:cNvPr id="3" name="Picture 2" descr="A logo of a person with a black background&#10;&#10;Description automatically generated">
            <a:extLst>
              <a:ext uri="{FF2B5EF4-FFF2-40B4-BE49-F238E27FC236}">
                <a16:creationId xmlns:a16="http://schemas.microsoft.com/office/drawing/2014/main" id="{3D640CF2-EF45-BDB2-7EA4-7AC36885E70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80040" y="122612"/>
            <a:ext cx="930175" cy="1042706"/>
          </a:xfrm>
          <a:prstGeom prst="rect">
            <a:avLst/>
          </a:prstGeom>
        </p:spPr>
      </p:pic>
    </p:spTree>
    <p:extLst>
      <p:ext uri="{BB962C8B-B14F-4D97-AF65-F5344CB8AC3E}">
        <p14:creationId xmlns:p14="http://schemas.microsoft.com/office/powerpoint/2010/main" val="2075286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6" name="Content Placeholder 13">
            <a:extLst>
              <a:ext uri="{FF2B5EF4-FFF2-40B4-BE49-F238E27FC236}">
                <a16:creationId xmlns:a16="http://schemas.microsoft.com/office/drawing/2014/main" id="{0C3EFB34-9902-9438-496E-AE03717414E0}"/>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pic>
        <p:nvPicPr>
          <p:cNvPr id="2" name="Picture 1" descr="A white background with black and white clouds&#10;&#10;Description automatically generated">
            <a:extLst>
              <a:ext uri="{FF2B5EF4-FFF2-40B4-BE49-F238E27FC236}">
                <a16:creationId xmlns:a16="http://schemas.microsoft.com/office/drawing/2014/main" id="{4AE5FBFD-95AC-63D7-C53B-861E173D14B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673388" y="0"/>
            <a:ext cx="2518611" cy="6858000"/>
          </a:xfrm>
          <a:prstGeom prst="rect">
            <a:avLst/>
          </a:prstGeom>
        </p:spPr>
      </p:pic>
    </p:spTree>
    <p:extLst>
      <p:ext uri="{BB962C8B-B14F-4D97-AF65-F5344CB8AC3E}">
        <p14:creationId xmlns:p14="http://schemas.microsoft.com/office/powerpoint/2010/main" val="1831840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ABF0F34F-14AB-484A-B782-112ACB3916DE}"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425695"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259181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01B9AD90-D8C5-42B1-AC8B-29A3D4B95D55}"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624673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E808B9-815B-9672-9902-46B2442EEFAB}"/>
              </a:ext>
            </a:extLst>
          </p:cNvPr>
          <p:cNvSpPr>
            <a:spLocks noGrp="1"/>
          </p:cNvSpPr>
          <p:nvPr>
            <p:ph type="dt" sz="half" idx="10"/>
          </p:nvPr>
        </p:nvSpPr>
        <p:spPr/>
        <p:txBody>
          <a:bodyPr/>
          <a:lstStyle/>
          <a:p>
            <a:fld id="{7896F33B-BC7B-49FB-B1FA-27EECA31EB84}" type="datetimeFigureOut">
              <a:rPr lang="en-US" smtClean="0"/>
              <a:t>4/6/2026</a:t>
            </a:fld>
            <a:endParaRPr lang="en-US"/>
          </a:p>
        </p:txBody>
      </p:sp>
      <p:sp>
        <p:nvSpPr>
          <p:cNvPr id="3" name="Footer Placeholder 2">
            <a:extLst>
              <a:ext uri="{FF2B5EF4-FFF2-40B4-BE49-F238E27FC236}">
                <a16:creationId xmlns:a16="http://schemas.microsoft.com/office/drawing/2014/main" id="{EE438904-6DBC-2416-B4B2-5889A7EC070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6FB47F-785B-1B9C-884F-DC55777231AB}"/>
              </a:ext>
            </a:extLst>
          </p:cNvPr>
          <p:cNvSpPr>
            <a:spLocks noGrp="1"/>
          </p:cNvSpPr>
          <p:nvPr>
            <p:ph type="sldNum" sz="quarter" idx="12"/>
          </p:nvPr>
        </p:nvSpPr>
        <p:spPr/>
        <p:txBody>
          <a:bodyPr/>
          <a:lstStyle/>
          <a:p>
            <a:fld id="{F62746F3-331A-4133-BBBA-114F3A180FC2}" type="slidenum">
              <a:rPr lang="en-US" smtClean="0"/>
              <a:t>‹#›</a:t>
            </a:fld>
            <a:endParaRPr lang="en-US"/>
          </a:p>
        </p:txBody>
      </p:sp>
    </p:spTree>
    <p:extLst>
      <p:ext uri="{BB962C8B-B14F-4D97-AF65-F5344CB8AC3E}">
        <p14:creationId xmlns:p14="http://schemas.microsoft.com/office/powerpoint/2010/main" val="40879271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20096" y="6176963"/>
            <a:ext cx="1591208" cy="681037"/>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638675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40215" y="2187133"/>
            <a:ext cx="8320114" cy="1772295"/>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userDrawn="1"/>
        </p:nvCxnSpPr>
        <p:spPr>
          <a:xfrm>
            <a:off x="840215" y="397383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82952" y="538478"/>
            <a:ext cx="2836447" cy="1213999"/>
          </a:xfrm>
          <a:prstGeom prst="rect">
            <a:avLst/>
          </a:prstGeom>
        </p:spPr>
      </p:pic>
      <p:sp>
        <p:nvSpPr>
          <p:cNvPr id="17" name="Content Placeholder 16">
            <a:extLst>
              <a:ext uri="{FF2B5EF4-FFF2-40B4-BE49-F238E27FC236}">
                <a16:creationId xmlns:a16="http://schemas.microsoft.com/office/drawing/2014/main" id="{3394438B-748A-80C7-E676-5A3A814BE840}"/>
              </a:ext>
            </a:extLst>
          </p:cNvPr>
          <p:cNvSpPr>
            <a:spLocks noGrp="1"/>
          </p:cNvSpPr>
          <p:nvPr>
            <p:ph sz="quarter" idx="10" hasCustomPrompt="1"/>
          </p:nvPr>
        </p:nvSpPr>
        <p:spPr>
          <a:xfrm>
            <a:off x="840215" y="4125175"/>
            <a:ext cx="2512585"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a:t>Date</a:t>
            </a:r>
          </a:p>
        </p:txBody>
      </p:sp>
      <p:sp>
        <p:nvSpPr>
          <p:cNvPr id="19" name="Content Placeholder 18">
            <a:extLst>
              <a:ext uri="{FF2B5EF4-FFF2-40B4-BE49-F238E27FC236}">
                <a16:creationId xmlns:a16="http://schemas.microsoft.com/office/drawing/2014/main" id="{4D2EB25D-0B17-6144-8D28-672D81430177}"/>
              </a:ext>
            </a:extLst>
          </p:cNvPr>
          <p:cNvSpPr>
            <a:spLocks noGrp="1"/>
          </p:cNvSpPr>
          <p:nvPr>
            <p:ph sz="quarter" idx="11" hasCustomPrompt="1"/>
          </p:nvPr>
        </p:nvSpPr>
        <p:spPr>
          <a:xfrm>
            <a:off x="5233123" y="4125175"/>
            <a:ext cx="2802801"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a:t>Location</a:t>
            </a:r>
          </a:p>
        </p:txBody>
      </p:sp>
      <p:sp>
        <p:nvSpPr>
          <p:cNvPr id="4" name="Content Placeholder 16">
            <a:extLst>
              <a:ext uri="{FF2B5EF4-FFF2-40B4-BE49-F238E27FC236}">
                <a16:creationId xmlns:a16="http://schemas.microsoft.com/office/drawing/2014/main" id="{C0D0753B-6866-136E-930F-1AA9FD3A9C72}"/>
              </a:ext>
            </a:extLst>
          </p:cNvPr>
          <p:cNvSpPr>
            <a:spLocks noGrp="1"/>
          </p:cNvSpPr>
          <p:nvPr>
            <p:ph sz="quarter" idx="12" hasCustomPrompt="1"/>
          </p:nvPr>
        </p:nvSpPr>
        <p:spPr>
          <a:xfrm>
            <a:off x="840214" y="5493285"/>
            <a:ext cx="2512585"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a:t>Presented to</a:t>
            </a:r>
          </a:p>
        </p:txBody>
      </p:sp>
    </p:spTree>
    <p:extLst>
      <p:ext uri="{BB962C8B-B14F-4D97-AF65-F5344CB8AC3E}">
        <p14:creationId xmlns:p14="http://schemas.microsoft.com/office/powerpoint/2010/main" val="379721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82952" y="3382740"/>
            <a:ext cx="8320114" cy="2236990"/>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userDrawn="1"/>
        </p:nvCxnSpPr>
        <p:spPr>
          <a:xfrm>
            <a:off x="782952" y="577034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82952" y="844062"/>
            <a:ext cx="3554592" cy="1521365"/>
          </a:xfrm>
          <a:prstGeom prst="rect">
            <a:avLst/>
          </a:prstGeom>
        </p:spPr>
      </p:pic>
    </p:spTree>
    <p:extLst>
      <p:ext uri="{BB962C8B-B14F-4D97-AF65-F5344CB8AC3E}">
        <p14:creationId xmlns:p14="http://schemas.microsoft.com/office/powerpoint/2010/main" val="18389882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200" y="520360"/>
            <a:ext cx="10515600" cy="2852737"/>
          </a:xfrm>
        </p:spPr>
        <p:txBody>
          <a:bodyPr anchor="ctr">
            <a:normAutofit/>
          </a:bodyPr>
          <a:lstStyle>
            <a:lvl1pPr algn="ctr">
              <a:defRPr sz="4800" b="1">
                <a:latin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74BFD455-12CE-EC73-CDEA-8613D67DDC22}"/>
              </a:ext>
            </a:extLst>
          </p:cNvPr>
          <p:cNvCxnSpPr>
            <a:cxnSpLocks/>
          </p:cNvCxnSpPr>
          <p:nvPr userDrawn="1"/>
        </p:nvCxnSpPr>
        <p:spPr>
          <a:xfrm>
            <a:off x="782952" y="6337640"/>
            <a:ext cx="10687869"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8" name="Picture 7" descr="A red and black screen&#10;&#10;Description automatically generated">
            <a:extLst>
              <a:ext uri="{FF2B5EF4-FFF2-40B4-BE49-F238E27FC236}">
                <a16:creationId xmlns:a16="http://schemas.microsoft.com/office/drawing/2014/main" id="{6C7EC2C4-9A1D-90CF-A221-861BD9CD874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5123641"/>
            <a:ext cx="2836447" cy="1213999"/>
          </a:xfrm>
          <a:prstGeom prst="rect">
            <a:avLst/>
          </a:prstGeom>
        </p:spPr>
      </p:pic>
      <p:sp>
        <p:nvSpPr>
          <p:cNvPr id="10" name="Content Placeholder 16">
            <a:extLst>
              <a:ext uri="{FF2B5EF4-FFF2-40B4-BE49-F238E27FC236}">
                <a16:creationId xmlns:a16="http://schemas.microsoft.com/office/drawing/2014/main" id="{98098395-7B41-FE2F-139C-F374638DF934}"/>
              </a:ext>
            </a:extLst>
          </p:cNvPr>
          <p:cNvSpPr>
            <a:spLocks noGrp="1"/>
          </p:cNvSpPr>
          <p:nvPr>
            <p:ph sz="quarter" idx="12" hasCustomPrompt="1"/>
          </p:nvPr>
        </p:nvSpPr>
        <p:spPr>
          <a:xfrm>
            <a:off x="7590971" y="5217001"/>
            <a:ext cx="3879850" cy="398462"/>
          </a:xfrm>
        </p:spPr>
        <p:txBody>
          <a:bodyPr anchor="ctr"/>
          <a:lstStyle>
            <a:lvl1pPr marL="0" indent="0" algn="r">
              <a:buNone/>
              <a:defRPr sz="1600">
                <a:latin typeface="Arial" panose="020B0604020202020204" pitchFamily="34" charset="0"/>
                <a:cs typeface="Arial" panose="020B0604020202020204" pitchFamily="34" charset="0"/>
              </a:defRPr>
            </a:lvl1pPr>
          </a:lstStyle>
          <a:p>
            <a:pPr lvl="0"/>
            <a:r>
              <a:rPr lang="en-US"/>
              <a:t>Date</a:t>
            </a:r>
          </a:p>
        </p:txBody>
      </p:sp>
      <p:sp>
        <p:nvSpPr>
          <p:cNvPr id="11" name="Content Placeholder 18">
            <a:extLst>
              <a:ext uri="{FF2B5EF4-FFF2-40B4-BE49-F238E27FC236}">
                <a16:creationId xmlns:a16="http://schemas.microsoft.com/office/drawing/2014/main" id="{71D97847-9401-7A9B-61B7-26011AAA1095}"/>
              </a:ext>
            </a:extLst>
          </p:cNvPr>
          <p:cNvSpPr>
            <a:spLocks noGrp="1"/>
          </p:cNvSpPr>
          <p:nvPr>
            <p:ph sz="quarter" idx="13" hasCustomPrompt="1"/>
          </p:nvPr>
        </p:nvSpPr>
        <p:spPr>
          <a:xfrm>
            <a:off x="7590971" y="5780472"/>
            <a:ext cx="3879850"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a:t>Location</a:t>
            </a:r>
          </a:p>
        </p:txBody>
      </p:sp>
    </p:spTree>
    <p:extLst>
      <p:ext uri="{BB962C8B-B14F-4D97-AF65-F5344CB8AC3E}">
        <p14:creationId xmlns:p14="http://schemas.microsoft.com/office/powerpoint/2010/main" val="4469966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pic>
        <p:nvPicPr>
          <p:cNvPr id="6" name="Picture 5" descr="A red and black screen&#10;&#10;Description automatically generated">
            <a:extLst>
              <a:ext uri="{FF2B5EF4-FFF2-40B4-BE49-F238E27FC236}">
                <a16:creationId xmlns:a16="http://schemas.microsoft.com/office/drawing/2014/main" id="{7F3DE781-92C8-A330-4C24-F643E9771C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3" name="Title 1">
            <a:extLst>
              <a:ext uri="{FF2B5EF4-FFF2-40B4-BE49-F238E27FC236}">
                <a16:creationId xmlns:a16="http://schemas.microsoft.com/office/drawing/2014/main" id="{4E665A25-A399-A9BA-4373-276991B57E72}"/>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11">
            <a:extLst>
              <a:ext uri="{FF2B5EF4-FFF2-40B4-BE49-F238E27FC236}">
                <a16:creationId xmlns:a16="http://schemas.microsoft.com/office/drawing/2014/main" id="{A298A82F-69FF-BC0F-90E4-E8E3538DEE0E}"/>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23153512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4962073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Graphs - No Titl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343025"/>
            <a:ext cx="5181600" cy="45839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343025"/>
            <a:ext cx="5181600" cy="45839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8BC8E5A4-E344-9DAA-0FF2-E0C94B04BE07}"/>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D433B8C2-D23C-C480-7872-264EDF30786D}"/>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12" name="Picture 11" descr="A red and black screen&#10;&#10;Description automatically generated">
            <a:extLst>
              <a:ext uri="{FF2B5EF4-FFF2-40B4-BE49-F238E27FC236}">
                <a16:creationId xmlns:a16="http://schemas.microsoft.com/office/drawing/2014/main" id="{487D6F19-0921-0216-45E6-8FF87B7A57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4" name="Content Placeholder 11">
            <a:extLst>
              <a:ext uri="{FF2B5EF4-FFF2-40B4-BE49-F238E27FC236}">
                <a16:creationId xmlns:a16="http://schemas.microsoft.com/office/drawing/2014/main" id="{571DB394-7C17-9E3F-26DC-FD96C917E278}"/>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5" name="Title 1">
            <a:extLst>
              <a:ext uri="{FF2B5EF4-FFF2-40B4-BE49-F238E27FC236}">
                <a16:creationId xmlns:a16="http://schemas.microsoft.com/office/drawing/2014/main" id="{2901A731-E0FD-332B-FE41-19378A3B770A}"/>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1384929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Graphs with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263667"/>
            <a:ext cx="5157787"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8200" y="2047875"/>
            <a:ext cx="5157787" cy="396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0612" y="1263667"/>
            <a:ext cx="5183188"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2047875"/>
            <a:ext cx="5183188" cy="396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D8C02174-DDA2-89DE-22E7-A7D32797641E}"/>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33BAEC58-C607-1133-9390-10C4AD562301}"/>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13" name="Picture 12" descr="A red and black screen&#10;&#10;Description automatically generated">
            <a:extLst>
              <a:ext uri="{FF2B5EF4-FFF2-40B4-BE49-F238E27FC236}">
                <a16:creationId xmlns:a16="http://schemas.microsoft.com/office/drawing/2014/main" id="{AF7DE81B-4219-171A-2A70-23BF64368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5" name="Content Placeholder 11">
            <a:extLst>
              <a:ext uri="{FF2B5EF4-FFF2-40B4-BE49-F238E27FC236}">
                <a16:creationId xmlns:a16="http://schemas.microsoft.com/office/drawing/2014/main" id="{4BF04886-7D38-52E9-ED5A-654EF4737A55}"/>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7" name="Title 1">
            <a:extLst>
              <a:ext uri="{FF2B5EF4-FFF2-40B4-BE49-F238E27FC236}">
                <a16:creationId xmlns:a16="http://schemas.microsoft.com/office/drawing/2014/main" id="{9389BB7D-C5C8-B076-111C-61C64E35AC76}"/>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7150993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F85505F4-CE14-3E25-C9E2-34C2188B0070}"/>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3212268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3" name="Title 1">
            <a:extLst>
              <a:ext uri="{FF2B5EF4-FFF2-40B4-BE49-F238E27FC236}">
                <a16:creationId xmlns:a16="http://schemas.microsoft.com/office/drawing/2014/main" id="{EF2302B3-F6F2-1511-D575-DBFA8A6DB20F}"/>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9515749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userDrawn="1"/>
        </p:nvSpPr>
        <p:spPr>
          <a:xfrm>
            <a:off x="4555671" y="0"/>
            <a:ext cx="7636329"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F7D0CE23-0773-0F75-28AB-48CB31F2D024}"/>
              </a:ext>
            </a:extLst>
          </p:cNvPr>
          <p:cNvSpPr>
            <a:spLocks noGrp="1"/>
          </p:cNvSpPr>
          <p:nvPr>
            <p:ph type="sldNum" sz="quarter" idx="12"/>
          </p:nvPr>
        </p:nvSpPr>
        <p:spPr>
          <a:xfrm>
            <a:off x="9941875" y="6344330"/>
            <a:ext cx="1969807" cy="365125"/>
          </a:xfrm>
        </p:spPr>
        <p:txBody>
          <a:bodyPr/>
          <a:lstStyle/>
          <a:p>
            <a:fld id="{AB041240-ECAE-4494-9DAC-38E9F7D3A8CC}" type="slidenum">
              <a:rPr lang="en-US" smtClean="0"/>
              <a:t>‹#›</a:t>
            </a:fld>
            <a:endParaRPr lang="en-US"/>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1">
            <a:extLst>
              <a:ext uri="{FF2B5EF4-FFF2-40B4-BE49-F238E27FC236}">
                <a16:creationId xmlns:a16="http://schemas.microsoft.com/office/drawing/2014/main" id="{2D9D78D9-8D71-F735-93F4-626F74757A46}"/>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pic>
        <p:nvPicPr>
          <p:cNvPr id="10" name="Picture 9" descr="A red and black screen&#10;&#10;Description automatically generated">
            <a:extLst>
              <a:ext uri="{FF2B5EF4-FFF2-40B4-BE49-F238E27FC236}">
                <a16:creationId xmlns:a16="http://schemas.microsoft.com/office/drawing/2014/main" id="{AF0A146E-2564-CE73-FA76-58EA342358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36054015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4BA933D-3D8D-FE37-9DF6-5A1FFD189391}"/>
              </a:ext>
            </a:extLst>
          </p:cNvPr>
          <p:cNvSpPr/>
          <p:nvPr userDrawn="1"/>
        </p:nvSpPr>
        <p:spPr>
          <a:xfrm>
            <a:off x="4610100" y="-2"/>
            <a:ext cx="7581900"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AB041240-ECAE-4494-9DAC-38E9F7D3A8CC}" type="slidenum">
              <a:rPr lang="en-US" smtClean="0"/>
              <a:pPr/>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000">
                <a:solidFill>
                  <a:schemeClr val="bg1"/>
                </a:solidFill>
                <a:latin typeface="Arial" panose="020B0604020202020204" pitchFamily="34" charset="0"/>
                <a:cs typeface="Arial" panose="020B0604020202020204" pitchFamily="34" charset="0"/>
              </a:defRPr>
            </a:lvl1pPr>
          </a:lstStyle>
          <a:p>
            <a:pPr lvl="0"/>
            <a:r>
              <a:rPr lang="en-US"/>
              <a:t>Source</a:t>
            </a:r>
          </a:p>
        </p:txBody>
      </p:sp>
      <p:pic>
        <p:nvPicPr>
          <p:cNvPr id="13" name="Picture 12" descr="A red and black screen&#10;&#10;Description automatically generated">
            <a:extLst>
              <a:ext uri="{FF2B5EF4-FFF2-40B4-BE49-F238E27FC236}">
                <a16:creationId xmlns:a16="http://schemas.microsoft.com/office/drawing/2014/main" id="{84D26C60-B76F-3F14-4DE3-7A71DF965D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35645669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4BA933D-3D8D-FE37-9DF6-5A1FFD189391}"/>
              </a:ext>
            </a:extLst>
          </p:cNvPr>
          <p:cNvSpPr/>
          <p:nvPr userDrawn="1"/>
        </p:nvSpPr>
        <p:spPr>
          <a:xfrm>
            <a:off x="0" y="-2"/>
            <a:ext cx="5895975"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AB041240-ECAE-4494-9DAC-38E9F7D3A8CC}" type="slidenum">
              <a:rPr lang="en-US" smtClean="0"/>
              <a:pPr/>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1744193" y="6335485"/>
            <a:ext cx="4045900" cy="365125"/>
          </a:xfrm>
        </p:spPr>
        <p:txBody>
          <a:bodyPr anchor="ctr">
            <a:normAutofit/>
          </a:bodyPr>
          <a:lstStyle>
            <a:lvl1pPr marL="0" indent="0">
              <a:buNone/>
              <a:defRPr sz="1000">
                <a:solidFill>
                  <a:schemeClr val="bg1"/>
                </a:solidFill>
                <a:latin typeface="Arial" panose="020B0604020202020204" pitchFamily="34" charset="0"/>
                <a:cs typeface="Arial" panose="020B0604020202020204" pitchFamily="34" charset="0"/>
              </a:defRPr>
            </a:lvl1pPr>
          </a:lstStyle>
          <a:p>
            <a:pPr lvl="0"/>
            <a:r>
              <a:rPr lang="en-US"/>
              <a:t>Source</a:t>
            </a:r>
          </a:p>
        </p:txBody>
      </p:sp>
      <p:pic>
        <p:nvPicPr>
          <p:cNvPr id="5" name="Picture 4" descr="A black and white logo&#10;&#10;Description automatically generated">
            <a:extLst>
              <a:ext uri="{FF2B5EF4-FFF2-40B4-BE49-F238E27FC236}">
                <a16:creationId xmlns:a16="http://schemas.microsoft.com/office/drawing/2014/main" id="{856B3E12-DC09-1535-36F5-4467F8686F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701" y="6230970"/>
            <a:ext cx="1371610" cy="587049"/>
          </a:xfrm>
          <a:prstGeom prst="rect">
            <a:avLst/>
          </a:prstGeom>
        </p:spPr>
      </p:pic>
      <p:sp>
        <p:nvSpPr>
          <p:cNvPr id="2" name="Title 1">
            <a:extLst>
              <a:ext uri="{FF2B5EF4-FFF2-40B4-BE49-F238E27FC236}">
                <a16:creationId xmlns:a16="http://schemas.microsoft.com/office/drawing/2014/main" id="{4BC28A1B-7C85-FA86-A83D-1ADEC69FE6D7}"/>
              </a:ext>
            </a:extLst>
          </p:cNvPr>
          <p:cNvSpPr>
            <a:spLocks noGrp="1"/>
          </p:cNvSpPr>
          <p:nvPr>
            <p:ph type="title"/>
          </p:nvPr>
        </p:nvSpPr>
        <p:spPr>
          <a:xfrm>
            <a:off x="840703" y="356993"/>
            <a:ext cx="4114800" cy="1806575"/>
          </a:xfrm>
        </p:spPr>
        <p:txBody>
          <a:bodyPr>
            <a:normAutofit/>
          </a:bodyPr>
          <a:lstStyle>
            <a:lvl1pPr>
              <a:defRPr sz="2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7">
            <a:extLst>
              <a:ext uri="{FF2B5EF4-FFF2-40B4-BE49-F238E27FC236}">
                <a16:creationId xmlns:a16="http://schemas.microsoft.com/office/drawing/2014/main" id="{95747FB3-B4F8-0A2D-098B-62D7B68BE3AB}"/>
              </a:ext>
            </a:extLst>
          </p:cNvPr>
          <p:cNvSpPr>
            <a:spLocks noGrp="1"/>
          </p:cNvSpPr>
          <p:nvPr>
            <p:ph sz="quarter" idx="13"/>
          </p:nvPr>
        </p:nvSpPr>
        <p:spPr>
          <a:xfrm>
            <a:off x="840703" y="2433443"/>
            <a:ext cx="4114800" cy="36401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65251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userDrawn="1"/>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AB041240-ECAE-4494-9DAC-38E9F7D3A8CC}"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330445" y="383164"/>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36304879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03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5183188" y="457201"/>
            <a:ext cx="6646862" cy="5403850"/>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03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80935520-79A1-69C1-3BEA-5B369ADB9C3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359A50C3-4F63-EF8E-54E9-F6148A274FA1}"/>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C1D34EB7-6398-82A1-2FD1-29144BC36B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3" name="Content Placeholder 11">
            <a:extLst>
              <a:ext uri="{FF2B5EF4-FFF2-40B4-BE49-F238E27FC236}">
                <a16:creationId xmlns:a16="http://schemas.microsoft.com/office/drawing/2014/main" id="{0EE4E234-E343-7B85-A51A-F699450EF5B2}"/>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8889156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744200" y="6356350"/>
            <a:ext cx="609600" cy="365125"/>
          </a:xfrm>
        </p:spPr>
        <p:txBody>
          <a:bodyPr/>
          <a:lstStyle/>
          <a:p>
            <a:fld id="{AB041240-ECAE-4494-9DAC-38E9F7D3A8CC}"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userDrawn="1"/>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79" y="6262434"/>
            <a:ext cx="463720" cy="459041"/>
          </a:xfrm>
          <a:prstGeom prst="rect">
            <a:avLst/>
          </a:prstGeom>
        </p:spPr>
      </p:pic>
      <p:sp>
        <p:nvSpPr>
          <p:cNvPr id="13" name="Content Placeholder 11">
            <a:extLst>
              <a:ext uri="{FF2B5EF4-FFF2-40B4-BE49-F238E27FC236}">
                <a16:creationId xmlns:a16="http://schemas.microsoft.com/office/drawing/2014/main" id="{F2527929-019A-1596-2A8C-8D1F60EF6B6D}"/>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8962232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AB041240-ECAE-4494-9DAC-38E9F7D3A8CC}"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userDrawn="1"/>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79" y="6262434"/>
            <a:ext cx="463720" cy="459041"/>
          </a:xfrm>
          <a:prstGeom prst="rect">
            <a:avLst/>
          </a:prstGeom>
        </p:spPr>
      </p:pic>
      <p:sp>
        <p:nvSpPr>
          <p:cNvPr id="5" name="Title 11">
            <a:extLst>
              <a:ext uri="{FF2B5EF4-FFF2-40B4-BE49-F238E27FC236}">
                <a16:creationId xmlns:a16="http://schemas.microsoft.com/office/drawing/2014/main" id="{5AB8A1DC-F078-2227-C29D-0291078E11C2}"/>
              </a:ext>
            </a:extLst>
          </p:cNvPr>
          <p:cNvSpPr>
            <a:spLocks noGrp="1"/>
          </p:cNvSpPr>
          <p:nvPr>
            <p:ph type="title"/>
          </p:nvPr>
        </p:nvSpPr>
        <p:spPr>
          <a:xfrm>
            <a:off x="838200"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9" name="Content Placeholder 11">
            <a:extLst>
              <a:ext uri="{FF2B5EF4-FFF2-40B4-BE49-F238E27FC236}">
                <a16:creationId xmlns:a16="http://schemas.microsoft.com/office/drawing/2014/main" id="{325A7D1F-39E9-331D-D2D0-F784552D5182}"/>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8688565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AB041240-ECAE-4494-9DAC-38E9F7D3A8CC}"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userDrawn="1"/>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79" y="6262434"/>
            <a:ext cx="463720" cy="459041"/>
          </a:xfrm>
          <a:prstGeom prst="rect">
            <a:avLst/>
          </a:prstGeom>
        </p:spPr>
      </p:pic>
      <p:sp>
        <p:nvSpPr>
          <p:cNvPr id="4" name="Content Placeholder 11">
            <a:extLst>
              <a:ext uri="{FF2B5EF4-FFF2-40B4-BE49-F238E27FC236}">
                <a16:creationId xmlns:a16="http://schemas.microsoft.com/office/drawing/2014/main" id="{FEBF9598-C2B1-FEAD-26CF-12F15B905DBF}"/>
              </a:ext>
            </a:extLst>
          </p:cNvPr>
          <p:cNvSpPr>
            <a:spLocks noGrp="1"/>
          </p:cNvSpPr>
          <p:nvPr>
            <p:ph sz="quarter" idx="14" hasCustomPrompt="1"/>
          </p:nvPr>
        </p:nvSpPr>
        <p:spPr>
          <a:xfrm>
            <a:off x="838198" y="6356350"/>
            <a:ext cx="8801101"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3" name="Title 1">
            <a:extLst>
              <a:ext uri="{FF2B5EF4-FFF2-40B4-BE49-F238E27FC236}">
                <a16:creationId xmlns:a16="http://schemas.microsoft.com/office/drawing/2014/main" id="{223B86E6-7C88-4EE6-9F20-83CAB56441DE}"/>
              </a:ext>
            </a:extLst>
          </p:cNvPr>
          <p:cNvSpPr>
            <a:spLocks noGrp="1"/>
          </p:cNvSpPr>
          <p:nvPr>
            <p:ph type="title"/>
          </p:nvPr>
        </p:nvSpPr>
        <p:spPr>
          <a:xfrm>
            <a:off x="681036" y="101600"/>
            <a:ext cx="11510963"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1244414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pic>
        <p:nvPicPr>
          <p:cNvPr id="3" name="Picture 2" descr="A white background with black and white clouds&#10;&#10;Description automatically generated">
            <a:extLst>
              <a:ext uri="{FF2B5EF4-FFF2-40B4-BE49-F238E27FC236}">
                <a16:creationId xmlns:a16="http://schemas.microsoft.com/office/drawing/2014/main" id="{D75C156D-F010-83D1-6FBC-93B636E4B6E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673388" y="0"/>
            <a:ext cx="2518611" cy="6858000"/>
          </a:xfrm>
          <a:prstGeom prst="rect">
            <a:avLst/>
          </a:prstGeom>
        </p:spPr>
      </p:pic>
      <p:pic>
        <p:nvPicPr>
          <p:cNvPr id="4" name="Picture 3" descr="A black and white globe with a cursor&#10;&#10;Description automatically generated with low confidence">
            <a:extLst>
              <a:ext uri="{FF2B5EF4-FFF2-40B4-BE49-F238E27FC236}">
                <a16:creationId xmlns:a16="http://schemas.microsoft.com/office/drawing/2014/main" id="{AD82B877-2B6A-11F3-2186-BF3CB53A78F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61351" y="3233228"/>
            <a:ext cx="419100" cy="419100"/>
          </a:xfrm>
          <a:prstGeom prst="rect">
            <a:avLst/>
          </a:prstGeom>
        </p:spPr>
      </p:pic>
      <p:pic>
        <p:nvPicPr>
          <p:cNvPr id="5" name="Picture 4" descr="A black and white envelope&#10;&#10;Description automatically generated">
            <a:extLst>
              <a:ext uri="{FF2B5EF4-FFF2-40B4-BE49-F238E27FC236}">
                <a16:creationId xmlns:a16="http://schemas.microsoft.com/office/drawing/2014/main" id="{557DB40C-0F27-46F1-4011-9AA0FD738BC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370114" y="2593974"/>
            <a:ext cx="596900" cy="596900"/>
          </a:xfrm>
          <a:prstGeom prst="rect">
            <a:avLst/>
          </a:prstGeom>
        </p:spPr>
      </p:pic>
      <p:pic>
        <p:nvPicPr>
          <p:cNvPr id="6" name="Picture 5" descr="A black telephone symbol&#10;&#10;Description automatically generated">
            <a:extLst>
              <a:ext uri="{FF2B5EF4-FFF2-40B4-BE49-F238E27FC236}">
                <a16:creationId xmlns:a16="http://schemas.microsoft.com/office/drawing/2014/main" id="{D5B65DF5-FF5A-39EA-AE15-3E3971A8A66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481239" y="2168709"/>
            <a:ext cx="374650" cy="374650"/>
          </a:xfrm>
          <a:prstGeom prst="rect">
            <a:avLst/>
          </a:prstGeom>
        </p:spPr>
      </p:pic>
      <p:sp>
        <p:nvSpPr>
          <p:cNvPr id="9" name="Content Placeholder 3">
            <a:extLst>
              <a:ext uri="{FF2B5EF4-FFF2-40B4-BE49-F238E27FC236}">
                <a16:creationId xmlns:a16="http://schemas.microsoft.com/office/drawing/2014/main" id="{EAE38295-8C89-D221-EB72-E92663C2E5C5}"/>
              </a:ext>
            </a:extLst>
          </p:cNvPr>
          <p:cNvSpPr>
            <a:spLocks noGrp="1"/>
          </p:cNvSpPr>
          <p:nvPr>
            <p:ph sz="half" idx="2"/>
          </p:nvPr>
        </p:nvSpPr>
        <p:spPr>
          <a:xfrm>
            <a:off x="1963234" y="2168710"/>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2" name="Content Placeholder 3">
            <a:extLst>
              <a:ext uri="{FF2B5EF4-FFF2-40B4-BE49-F238E27FC236}">
                <a16:creationId xmlns:a16="http://schemas.microsoft.com/office/drawing/2014/main" id="{A64E67F4-8BE4-1B8F-675A-F20D8FB431FB}"/>
              </a:ext>
            </a:extLst>
          </p:cNvPr>
          <p:cNvSpPr>
            <a:spLocks noGrp="1"/>
          </p:cNvSpPr>
          <p:nvPr>
            <p:ph sz="half" idx="10"/>
          </p:nvPr>
        </p:nvSpPr>
        <p:spPr>
          <a:xfrm>
            <a:off x="1963234" y="2705099"/>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3" name="Content Placeholder 3">
            <a:extLst>
              <a:ext uri="{FF2B5EF4-FFF2-40B4-BE49-F238E27FC236}">
                <a16:creationId xmlns:a16="http://schemas.microsoft.com/office/drawing/2014/main" id="{7B9FAA3E-8D4C-ACD5-DB17-1DD5DCE5ED24}"/>
              </a:ext>
            </a:extLst>
          </p:cNvPr>
          <p:cNvSpPr>
            <a:spLocks noGrp="1"/>
          </p:cNvSpPr>
          <p:nvPr>
            <p:ph sz="half" idx="11"/>
          </p:nvPr>
        </p:nvSpPr>
        <p:spPr>
          <a:xfrm>
            <a:off x="1963234" y="3242274"/>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4" name="Text Placeholder 25">
            <a:extLst>
              <a:ext uri="{FF2B5EF4-FFF2-40B4-BE49-F238E27FC236}">
                <a16:creationId xmlns:a16="http://schemas.microsoft.com/office/drawing/2014/main" id="{DF46734D-AD62-AD5E-08C7-78B15A626C3D}"/>
              </a:ext>
            </a:extLst>
          </p:cNvPr>
          <p:cNvSpPr>
            <a:spLocks noGrp="1"/>
          </p:cNvSpPr>
          <p:nvPr>
            <p:ph type="body" sz="quarter" idx="13"/>
          </p:nvPr>
        </p:nvSpPr>
        <p:spPr>
          <a:xfrm>
            <a:off x="1481138" y="1355725"/>
            <a:ext cx="7385276" cy="596900"/>
          </a:xfrm>
        </p:spPr>
        <p:txBody>
          <a:bodyPr anchor="ctr"/>
          <a:lstStyle>
            <a:lvl1pPr marL="0" indent="0">
              <a:buNone/>
              <a:defRPr b="1">
                <a:latin typeface="Arial" panose="020B0604020202020204" pitchFamily="34" charset="0"/>
                <a:cs typeface="Arial" panose="020B0604020202020204" pitchFamily="34" charset="0"/>
              </a:defRPr>
            </a:lvl1pPr>
          </a:lstStyle>
          <a:p>
            <a:pPr lvl="0"/>
            <a:r>
              <a:rPr lang="en-US"/>
              <a:t>Click to edit Master text styles</a:t>
            </a:r>
          </a:p>
        </p:txBody>
      </p:sp>
      <p:pic>
        <p:nvPicPr>
          <p:cNvPr id="15" name="Picture 14" descr="A red and black screen&#10;&#10;Description automatically generated">
            <a:extLst>
              <a:ext uri="{FF2B5EF4-FFF2-40B4-BE49-F238E27FC236}">
                <a16:creationId xmlns:a16="http://schemas.microsoft.com/office/drawing/2014/main" id="{C6D746BF-81D3-D97B-FC0F-0C224178472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461351" y="4288276"/>
            <a:ext cx="2836447" cy="1213999"/>
          </a:xfrm>
          <a:prstGeom prst="rect">
            <a:avLst/>
          </a:prstGeom>
        </p:spPr>
      </p:pic>
    </p:spTree>
    <p:extLst>
      <p:ext uri="{BB962C8B-B14F-4D97-AF65-F5344CB8AC3E}">
        <p14:creationId xmlns:p14="http://schemas.microsoft.com/office/powerpoint/2010/main" val="27016722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pic>
        <p:nvPicPr>
          <p:cNvPr id="10" name="Picture 9" descr="A white background with black and white clouds&#10;&#10;Description automatically generated">
            <a:extLst>
              <a:ext uri="{FF2B5EF4-FFF2-40B4-BE49-F238E27FC236}">
                <a16:creationId xmlns:a16="http://schemas.microsoft.com/office/drawing/2014/main" id="{475D6040-F9CF-B0FA-EE89-BAC91CBEFB0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673388" y="0"/>
            <a:ext cx="2518611" cy="6858000"/>
          </a:xfrm>
          <a:prstGeom prst="rect">
            <a:avLst/>
          </a:prstGeom>
        </p:spPr>
      </p:pic>
      <p:pic>
        <p:nvPicPr>
          <p:cNvPr id="15" name="Picture 14" descr="A black and white globe with a cursor&#10;&#10;Description automatically generated with low confidence">
            <a:extLst>
              <a:ext uri="{FF2B5EF4-FFF2-40B4-BE49-F238E27FC236}">
                <a16:creationId xmlns:a16="http://schemas.microsoft.com/office/drawing/2014/main" id="{06D8B840-A529-1036-1D0A-4D28352B8A6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61351" y="3233228"/>
            <a:ext cx="419100" cy="419100"/>
          </a:xfrm>
          <a:prstGeom prst="rect">
            <a:avLst/>
          </a:prstGeom>
        </p:spPr>
      </p:pic>
      <p:pic>
        <p:nvPicPr>
          <p:cNvPr id="16" name="Picture 15">
            <a:extLst>
              <a:ext uri="{FF2B5EF4-FFF2-40B4-BE49-F238E27FC236}">
                <a16:creationId xmlns:a16="http://schemas.microsoft.com/office/drawing/2014/main" id="{CFE5436A-2F8B-CBFA-6D4F-79C9373F94E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59014" y="3806404"/>
            <a:ext cx="419100" cy="375608"/>
          </a:xfrm>
          <a:prstGeom prst="rect">
            <a:avLst/>
          </a:prstGeom>
        </p:spPr>
      </p:pic>
      <p:pic>
        <p:nvPicPr>
          <p:cNvPr id="17" name="Picture 16" descr="A black and white envelope&#10;&#10;Description automatically generated">
            <a:extLst>
              <a:ext uri="{FF2B5EF4-FFF2-40B4-BE49-F238E27FC236}">
                <a16:creationId xmlns:a16="http://schemas.microsoft.com/office/drawing/2014/main" id="{3291F527-C480-CC96-1AC4-BA021DF655B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70114" y="2593974"/>
            <a:ext cx="596900" cy="596900"/>
          </a:xfrm>
          <a:prstGeom prst="rect">
            <a:avLst/>
          </a:prstGeom>
        </p:spPr>
      </p:pic>
      <p:pic>
        <p:nvPicPr>
          <p:cNvPr id="18" name="Picture 17" descr="A black telephone symbol&#10;&#10;Description automatically generated">
            <a:extLst>
              <a:ext uri="{FF2B5EF4-FFF2-40B4-BE49-F238E27FC236}">
                <a16:creationId xmlns:a16="http://schemas.microsoft.com/office/drawing/2014/main" id="{418C5197-A32A-3437-4BB9-18AEC2E9567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81239" y="2168709"/>
            <a:ext cx="374650" cy="374650"/>
          </a:xfrm>
          <a:prstGeom prst="rect">
            <a:avLst/>
          </a:prstGeom>
        </p:spPr>
      </p:pic>
      <p:pic>
        <p:nvPicPr>
          <p:cNvPr id="19" name="Picture 18" descr="A logo of a person with a black background&#10;&#10;Description automatically generated">
            <a:extLst>
              <a:ext uri="{FF2B5EF4-FFF2-40B4-BE49-F238E27FC236}">
                <a16:creationId xmlns:a16="http://schemas.microsoft.com/office/drawing/2014/main" id="{24411DE8-6607-2F36-BC7C-8F00E91E7A2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300263" y="4797542"/>
            <a:ext cx="3733533" cy="1598009"/>
          </a:xfrm>
          <a:prstGeom prst="rect">
            <a:avLst/>
          </a:prstGeom>
        </p:spPr>
      </p:pic>
      <p:sp>
        <p:nvSpPr>
          <p:cNvPr id="20" name="Content Placeholder 3">
            <a:extLst>
              <a:ext uri="{FF2B5EF4-FFF2-40B4-BE49-F238E27FC236}">
                <a16:creationId xmlns:a16="http://schemas.microsoft.com/office/drawing/2014/main" id="{0DC194AB-2739-39F5-9DA8-C368E13F1151}"/>
              </a:ext>
            </a:extLst>
          </p:cNvPr>
          <p:cNvSpPr>
            <a:spLocks noGrp="1"/>
          </p:cNvSpPr>
          <p:nvPr>
            <p:ph sz="half" idx="2"/>
          </p:nvPr>
        </p:nvSpPr>
        <p:spPr>
          <a:xfrm>
            <a:off x="1963234" y="2168710"/>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1" name="Content Placeholder 3">
            <a:extLst>
              <a:ext uri="{FF2B5EF4-FFF2-40B4-BE49-F238E27FC236}">
                <a16:creationId xmlns:a16="http://schemas.microsoft.com/office/drawing/2014/main" id="{1F024F5F-129B-2E68-AC19-164DD4830118}"/>
              </a:ext>
            </a:extLst>
          </p:cNvPr>
          <p:cNvSpPr>
            <a:spLocks noGrp="1"/>
          </p:cNvSpPr>
          <p:nvPr>
            <p:ph sz="half" idx="10"/>
          </p:nvPr>
        </p:nvSpPr>
        <p:spPr>
          <a:xfrm>
            <a:off x="1963234" y="2705099"/>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2" name="Content Placeholder 3">
            <a:extLst>
              <a:ext uri="{FF2B5EF4-FFF2-40B4-BE49-F238E27FC236}">
                <a16:creationId xmlns:a16="http://schemas.microsoft.com/office/drawing/2014/main" id="{CDF2EC5E-A78A-5DCE-F5F0-5DB90F182E17}"/>
              </a:ext>
            </a:extLst>
          </p:cNvPr>
          <p:cNvSpPr>
            <a:spLocks noGrp="1"/>
          </p:cNvSpPr>
          <p:nvPr>
            <p:ph sz="half" idx="11"/>
          </p:nvPr>
        </p:nvSpPr>
        <p:spPr>
          <a:xfrm>
            <a:off x="1963234" y="324227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3" name="Content Placeholder 3">
            <a:extLst>
              <a:ext uri="{FF2B5EF4-FFF2-40B4-BE49-F238E27FC236}">
                <a16:creationId xmlns:a16="http://schemas.microsoft.com/office/drawing/2014/main" id="{83B54245-7B88-D22B-3A12-4226B81AB864}"/>
              </a:ext>
            </a:extLst>
          </p:cNvPr>
          <p:cNvSpPr>
            <a:spLocks noGrp="1"/>
          </p:cNvSpPr>
          <p:nvPr>
            <p:ph sz="half" idx="12"/>
          </p:nvPr>
        </p:nvSpPr>
        <p:spPr>
          <a:xfrm>
            <a:off x="1963234" y="380640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6" name="Text Placeholder 25">
            <a:extLst>
              <a:ext uri="{FF2B5EF4-FFF2-40B4-BE49-F238E27FC236}">
                <a16:creationId xmlns:a16="http://schemas.microsoft.com/office/drawing/2014/main" id="{26832E82-2E1B-7279-4A67-C75C31C654E0}"/>
              </a:ext>
            </a:extLst>
          </p:cNvPr>
          <p:cNvSpPr>
            <a:spLocks noGrp="1"/>
          </p:cNvSpPr>
          <p:nvPr>
            <p:ph type="body" sz="quarter" idx="13"/>
          </p:nvPr>
        </p:nvSpPr>
        <p:spPr>
          <a:xfrm>
            <a:off x="1481138" y="1355725"/>
            <a:ext cx="5713746" cy="596900"/>
          </a:xfrm>
        </p:spPr>
        <p:txBody>
          <a:bodyPr/>
          <a:lstStyle>
            <a:lvl1pPr>
              <a:defRPr b="1">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15055065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7C7CBC-3CBB-D0BA-0C5C-8F02F2B1C832}"/>
              </a:ext>
            </a:extLst>
          </p:cNvPr>
          <p:cNvSpPr>
            <a:spLocks noGrp="1"/>
          </p:cNvSpPr>
          <p:nvPr>
            <p:ph idx="1"/>
          </p:nvPr>
        </p:nvSpPr>
        <p:spPr>
          <a:xfrm>
            <a:off x="5622758" y="9785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BDAA00-6D13-9DA9-8B6B-C503D823DD20}"/>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D1D44F9B-0D22-D300-0AAA-1FCCFD20B14E}"/>
              </a:ext>
            </a:extLst>
          </p:cNvPr>
          <p:cNvSpPr>
            <a:spLocks noGrp="1"/>
          </p:cNvSpPr>
          <p:nvPr>
            <p:ph type="sldNum" sz="quarter" idx="12"/>
          </p:nvPr>
        </p:nvSpPr>
        <p:spPr/>
        <p:txBody>
          <a:bodyPr/>
          <a:lstStyle/>
          <a:p>
            <a:fld id="{01B9AD90-D8C5-42B1-AC8B-29A3D4B95D55}" type="slidenum">
              <a:rPr lang="en-US" smtClean="0"/>
              <a:t>‹#›</a:t>
            </a:fld>
            <a:endParaRPr lang="en-US"/>
          </a:p>
        </p:txBody>
      </p:sp>
      <p:sp>
        <p:nvSpPr>
          <p:cNvPr id="7" name="Rectangle 6">
            <a:extLst>
              <a:ext uri="{FF2B5EF4-FFF2-40B4-BE49-F238E27FC236}">
                <a16:creationId xmlns:a16="http://schemas.microsoft.com/office/drawing/2014/main" id="{A3F05F2E-94E9-01AF-341B-59DD0FF589CA}"/>
              </a:ext>
            </a:extLst>
          </p:cNvPr>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9" name="TextBox 8">
            <a:extLst>
              <a:ext uri="{FF2B5EF4-FFF2-40B4-BE49-F238E27FC236}">
                <a16:creationId xmlns:a16="http://schemas.microsoft.com/office/drawing/2014/main" id="{CE977FED-09C7-29FE-4DF7-8D31EB535C54}"/>
              </a:ext>
            </a:extLst>
          </p:cNvPr>
          <p:cNvSpPr txBox="1"/>
          <p:nvPr/>
        </p:nvSpPr>
        <p:spPr>
          <a:xfrm>
            <a:off x="606159" y="2382253"/>
            <a:ext cx="3982453" cy="369332"/>
          </a:xfrm>
          <a:prstGeom prst="rect">
            <a:avLst/>
          </a:prstGeom>
          <a:noFill/>
        </p:spPr>
        <p:txBody>
          <a:bodyPr wrap="square" rtlCol="0">
            <a:spAutoFit/>
          </a:bodyPr>
          <a:lstStyle/>
          <a:p>
            <a:r>
              <a:rPr lang="en-US">
                <a:solidFill>
                  <a:schemeClr val="bg1"/>
                </a:solidFill>
                <a:latin typeface="Source Sans Pro" panose="020B0503030403020204" pitchFamily="34" charset="0"/>
              </a:rPr>
              <a:t>Click here to edit text style</a:t>
            </a:r>
          </a:p>
        </p:txBody>
      </p:sp>
      <p:sp>
        <p:nvSpPr>
          <p:cNvPr id="10" name="TextBox 9">
            <a:extLst>
              <a:ext uri="{FF2B5EF4-FFF2-40B4-BE49-F238E27FC236}">
                <a16:creationId xmlns:a16="http://schemas.microsoft.com/office/drawing/2014/main" id="{C4779309-1B96-5598-02F4-FE2A95144FC9}"/>
              </a:ext>
            </a:extLst>
          </p:cNvPr>
          <p:cNvSpPr txBox="1"/>
          <p:nvPr/>
        </p:nvSpPr>
        <p:spPr>
          <a:xfrm>
            <a:off x="218573" y="6352143"/>
            <a:ext cx="3982453" cy="261610"/>
          </a:xfrm>
          <a:prstGeom prst="rect">
            <a:avLst/>
          </a:prstGeom>
          <a:noFill/>
        </p:spPr>
        <p:txBody>
          <a:bodyPr wrap="square" rtlCol="0">
            <a:spAutoFit/>
          </a:bodyPr>
          <a:lstStyle/>
          <a:p>
            <a:r>
              <a:rPr lang="en-US" sz="1050">
                <a:solidFill>
                  <a:schemeClr val="bg1"/>
                </a:solidFill>
                <a:latin typeface="Source Sans Pro" panose="020B0503030403020204" pitchFamily="34" charset="0"/>
              </a:rPr>
              <a:t>Source</a:t>
            </a:r>
          </a:p>
        </p:txBody>
      </p:sp>
      <p:sp>
        <p:nvSpPr>
          <p:cNvPr id="5" name="Rectangle 4">
            <a:extLst>
              <a:ext uri="{FF2B5EF4-FFF2-40B4-BE49-F238E27FC236}">
                <a16:creationId xmlns:a16="http://schemas.microsoft.com/office/drawing/2014/main" id="{F37331A4-B14A-A74E-ACB6-641A042519B4}"/>
              </a:ext>
            </a:extLst>
          </p:cNvPr>
          <p:cNvSpPr>
            <a:spLocks noGrp="1" noRot="1" noMove="1" noResize="1" noEditPoints="1" noAdjustHandles="1" noChangeArrowheads="1" noChangeShapeType="1"/>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15" name="Content Placeholder 14">
            <a:extLst>
              <a:ext uri="{FF2B5EF4-FFF2-40B4-BE49-F238E27FC236}">
                <a16:creationId xmlns:a16="http://schemas.microsoft.com/office/drawing/2014/main" id="{50E3D441-E58F-03AF-F7D8-271010721E8E}"/>
              </a:ext>
            </a:extLst>
          </p:cNvPr>
          <p:cNvSpPr>
            <a:spLocks noGrp="1"/>
          </p:cNvSpPr>
          <p:nvPr>
            <p:ph sz="quarter" idx="13"/>
          </p:nvPr>
        </p:nvSpPr>
        <p:spPr>
          <a:xfrm>
            <a:off x="759562" y="2299536"/>
            <a:ext cx="3981450" cy="1981200"/>
          </a:xfrm>
        </p:spPr>
        <p:txBody>
          <a:bodyPr>
            <a:normAutofit/>
          </a:bodyPr>
          <a:lstStyle>
            <a:lvl1pPr>
              <a:defRPr sz="1800">
                <a:solidFill>
                  <a:schemeClr val="bg1"/>
                </a:solidFill>
                <a:latin typeface="Source Sans Pro" panose="020B0503030403020204" pitchFamily="34" charset="0"/>
              </a:defRPr>
            </a:lvl1pPr>
            <a:lvl2pPr>
              <a:defRPr sz="1800">
                <a:solidFill>
                  <a:schemeClr val="bg1"/>
                </a:solidFill>
                <a:latin typeface="Source Sans Pro" panose="020B0503030403020204" pitchFamily="34" charset="0"/>
              </a:defRPr>
            </a:lvl2pPr>
            <a:lvl3pPr>
              <a:defRPr sz="1800">
                <a:solidFill>
                  <a:schemeClr val="bg1"/>
                </a:solidFill>
                <a:latin typeface="Source Sans Pro" panose="020B0503030403020204" pitchFamily="34" charset="0"/>
              </a:defRPr>
            </a:lvl3pPr>
            <a:lvl4pPr>
              <a:defRPr sz="1800">
                <a:solidFill>
                  <a:schemeClr val="bg1"/>
                </a:solidFill>
                <a:latin typeface="Source Sans Pro" panose="020B0503030403020204" pitchFamily="34" charset="0"/>
              </a:defRPr>
            </a:lvl4pPr>
            <a:lvl5pPr>
              <a:defRPr sz="1800">
                <a:solidFill>
                  <a:schemeClr val="bg1"/>
                </a:solidFill>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4DB0FFC6-B79D-D3B6-44CC-D14D50FE1834}"/>
              </a:ext>
            </a:extLst>
          </p:cNvPr>
          <p:cNvSpPr>
            <a:spLocks noGrp="1"/>
          </p:cNvSpPr>
          <p:nvPr>
            <p:ph type="body" sz="quarter" idx="14"/>
          </p:nvPr>
        </p:nvSpPr>
        <p:spPr>
          <a:xfrm>
            <a:off x="759562" y="978485"/>
            <a:ext cx="3981450" cy="1122362"/>
          </a:xfrm>
        </p:spPr>
        <p:txBody>
          <a:bodyPr/>
          <a:lstStyle>
            <a:lvl1pPr>
              <a:defRPr b="1">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pic>
        <p:nvPicPr>
          <p:cNvPr id="2" name="Content Placeholder 12" descr="A blue and white state with a white star&#10;&#10;Description automatically generated">
            <a:extLst>
              <a:ext uri="{FF2B5EF4-FFF2-40B4-BE49-F238E27FC236}">
                <a16:creationId xmlns:a16="http://schemas.microsoft.com/office/drawing/2014/main" id="{D66F8D8C-844D-AC64-2DBC-80A0921982B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26568" y="285562"/>
            <a:ext cx="761121" cy="753441"/>
          </a:xfrm>
          <a:prstGeom prst="rect">
            <a:avLst/>
          </a:prstGeom>
        </p:spPr>
      </p:pic>
    </p:spTree>
    <p:extLst>
      <p:ext uri="{BB962C8B-B14F-4D97-AF65-F5344CB8AC3E}">
        <p14:creationId xmlns:p14="http://schemas.microsoft.com/office/powerpoint/2010/main" val="18779386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4809824-F9D1-A5FD-5FFF-260508E48D78}"/>
              </a:ext>
            </a:extLst>
          </p:cNvPr>
          <p:cNvSpPr/>
          <p:nvPr userDrawn="1"/>
        </p:nvSpPr>
        <p:spPr>
          <a:xfrm>
            <a:off x="1270000" y="6099053"/>
            <a:ext cx="10922000" cy="766281"/>
          </a:xfrm>
          <a:prstGeom prst="rect">
            <a:avLst/>
          </a:prstGeom>
          <a:solidFill>
            <a:srgbClr val="001A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618C9473-E11E-CFFE-BBDC-E1AA1BA39D42}"/>
              </a:ext>
            </a:extLst>
          </p:cNvPr>
          <p:cNvSpPr/>
          <p:nvPr userDrawn="1"/>
        </p:nvSpPr>
        <p:spPr>
          <a:xfrm>
            <a:off x="-3368" y="6099053"/>
            <a:ext cx="2357820" cy="768188"/>
          </a:xfrm>
          <a:custGeom>
            <a:avLst/>
            <a:gdLst>
              <a:gd name="connsiteX0" fmla="*/ 0 w 2839083"/>
              <a:gd name="connsiteY0" fmla="*/ 0 h 766282"/>
              <a:gd name="connsiteX1" fmla="*/ 2117485 w 2839083"/>
              <a:gd name="connsiteY1" fmla="*/ 0 h 766282"/>
              <a:gd name="connsiteX2" fmla="*/ 2157984 w 2839083"/>
              <a:gd name="connsiteY2" fmla="*/ 0 h 766282"/>
              <a:gd name="connsiteX3" fmla="*/ 2157984 w 2839083"/>
              <a:gd name="connsiteY3" fmla="*/ 2045 h 766282"/>
              <a:gd name="connsiteX4" fmla="*/ 2191264 w 2839083"/>
              <a:gd name="connsiteY4" fmla="*/ 3726 h 766282"/>
              <a:gd name="connsiteX5" fmla="*/ 2839083 w 2839083"/>
              <a:gd name="connsiteY5" fmla="*/ 721598 h 766282"/>
              <a:gd name="connsiteX6" fmla="*/ 2836826 w 2839083"/>
              <a:gd name="connsiteY6" fmla="*/ 766282 h 766282"/>
              <a:gd name="connsiteX7" fmla="*/ 1400392 w 2839083"/>
              <a:gd name="connsiteY7" fmla="*/ 766282 h 766282"/>
              <a:gd name="connsiteX8" fmla="*/ 1400392 w 2839083"/>
              <a:gd name="connsiteY8" fmla="*/ 766281 h 766282"/>
              <a:gd name="connsiteX9" fmla="*/ 0 w 2839083"/>
              <a:gd name="connsiteY9" fmla="*/ 766281 h 766282"/>
              <a:gd name="connsiteX10" fmla="*/ 0 w 2839083"/>
              <a:gd name="connsiteY10" fmla="*/ 0 h 766282"/>
              <a:gd name="connsiteX0" fmla="*/ 0 w 2839083"/>
              <a:gd name="connsiteY0" fmla="*/ 0 h 796261"/>
              <a:gd name="connsiteX1" fmla="*/ 2117485 w 2839083"/>
              <a:gd name="connsiteY1" fmla="*/ 0 h 796261"/>
              <a:gd name="connsiteX2" fmla="*/ 2157984 w 2839083"/>
              <a:gd name="connsiteY2" fmla="*/ 0 h 796261"/>
              <a:gd name="connsiteX3" fmla="*/ 2157984 w 2839083"/>
              <a:gd name="connsiteY3" fmla="*/ 2045 h 796261"/>
              <a:gd name="connsiteX4" fmla="*/ 2191264 w 2839083"/>
              <a:gd name="connsiteY4" fmla="*/ 3726 h 796261"/>
              <a:gd name="connsiteX5" fmla="*/ 2839083 w 2839083"/>
              <a:gd name="connsiteY5" fmla="*/ 721598 h 796261"/>
              <a:gd name="connsiteX6" fmla="*/ 2836826 w 2839083"/>
              <a:gd name="connsiteY6" fmla="*/ 766282 h 796261"/>
              <a:gd name="connsiteX7" fmla="*/ 1400392 w 2839083"/>
              <a:gd name="connsiteY7" fmla="*/ 766282 h 796261"/>
              <a:gd name="connsiteX8" fmla="*/ 1400392 w 2839083"/>
              <a:gd name="connsiteY8" fmla="*/ 766281 h 796261"/>
              <a:gd name="connsiteX9" fmla="*/ 524656 w 2839083"/>
              <a:gd name="connsiteY9" fmla="*/ 796261 h 796261"/>
              <a:gd name="connsiteX10" fmla="*/ 0 w 2839083"/>
              <a:gd name="connsiteY10" fmla="*/ 0 h 796261"/>
              <a:gd name="connsiteX0" fmla="*/ 0 w 2839083"/>
              <a:gd name="connsiteY0" fmla="*/ 0 h 766282"/>
              <a:gd name="connsiteX1" fmla="*/ 2117485 w 2839083"/>
              <a:gd name="connsiteY1" fmla="*/ 0 h 766282"/>
              <a:gd name="connsiteX2" fmla="*/ 2157984 w 2839083"/>
              <a:gd name="connsiteY2" fmla="*/ 0 h 766282"/>
              <a:gd name="connsiteX3" fmla="*/ 2157984 w 2839083"/>
              <a:gd name="connsiteY3" fmla="*/ 2045 h 766282"/>
              <a:gd name="connsiteX4" fmla="*/ 2191264 w 2839083"/>
              <a:gd name="connsiteY4" fmla="*/ 3726 h 766282"/>
              <a:gd name="connsiteX5" fmla="*/ 2839083 w 2839083"/>
              <a:gd name="connsiteY5" fmla="*/ 721598 h 766282"/>
              <a:gd name="connsiteX6" fmla="*/ 2836826 w 2839083"/>
              <a:gd name="connsiteY6" fmla="*/ 766282 h 766282"/>
              <a:gd name="connsiteX7" fmla="*/ 1400392 w 2839083"/>
              <a:gd name="connsiteY7" fmla="*/ 766282 h 766282"/>
              <a:gd name="connsiteX8" fmla="*/ 1400392 w 2839083"/>
              <a:gd name="connsiteY8" fmla="*/ 766281 h 766282"/>
              <a:gd name="connsiteX9" fmla="*/ 520646 w 2839083"/>
              <a:gd name="connsiteY9" fmla="*/ 695998 h 766282"/>
              <a:gd name="connsiteX10" fmla="*/ 0 w 2839083"/>
              <a:gd name="connsiteY10" fmla="*/ 0 h 766282"/>
              <a:gd name="connsiteX0" fmla="*/ 0 w 2839083"/>
              <a:gd name="connsiteY0" fmla="*/ 0 h 768188"/>
              <a:gd name="connsiteX1" fmla="*/ 2117485 w 2839083"/>
              <a:gd name="connsiteY1" fmla="*/ 0 h 768188"/>
              <a:gd name="connsiteX2" fmla="*/ 2157984 w 2839083"/>
              <a:gd name="connsiteY2" fmla="*/ 0 h 768188"/>
              <a:gd name="connsiteX3" fmla="*/ 2157984 w 2839083"/>
              <a:gd name="connsiteY3" fmla="*/ 2045 h 768188"/>
              <a:gd name="connsiteX4" fmla="*/ 2191264 w 2839083"/>
              <a:gd name="connsiteY4" fmla="*/ 3726 h 768188"/>
              <a:gd name="connsiteX5" fmla="*/ 2839083 w 2839083"/>
              <a:gd name="connsiteY5" fmla="*/ 721598 h 768188"/>
              <a:gd name="connsiteX6" fmla="*/ 2836826 w 2839083"/>
              <a:gd name="connsiteY6" fmla="*/ 766282 h 768188"/>
              <a:gd name="connsiteX7" fmla="*/ 1400392 w 2839083"/>
              <a:gd name="connsiteY7" fmla="*/ 766282 h 768188"/>
              <a:gd name="connsiteX8" fmla="*/ 1400392 w 2839083"/>
              <a:gd name="connsiteY8" fmla="*/ 766281 h 768188"/>
              <a:gd name="connsiteX9" fmla="*/ 488562 w 2839083"/>
              <a:gd name="connsiteY9" fmla="*/ 768188 h 768188"/>
              <a:gd name="connsiteX10" fmla="*/ 0 w 2839083"/>
              <a:gd name="connsiteY10" fmla="*/ 0 h 768188"/>
              <a:gd name="connsiteX0" fmla="*/ 0 w 2357820"/>
              <a:gd name="connsiteY0" fmla="*/ 8022 h 768188"/>
              <a:gd name="connsiteX1" fmla="*/ 1636222 w 2357820"/>
              <a:gd name="connsiteY1" fmla="*/ 0 h 768188"/>
              <a:gd name="connsiteX2" fmla="*/ 1676721 w 2357820"/>
              <a:gd name="connsiteY2" fmla="*/ 0 h 768188"/>
              <a:gd name="connsiteX3" fmla="*/ 1676721 w 2357820"/>
              <a:gd name="connsiteY3" fmla="*/ 2045 h 768188"/>
              <a:gd name="connsiteX4" fmla="*/ 1710001 w 2357820"/>
              <a:gd name="connsiteY4" fmla="*/ 3726 h 768188"/>
              <a:gd name="connsiteX5" fmla="*/ 2357820 w 2357820"/>
              <a:gd name="connsiteY5" fmla="*/ 721598 h 768188"/>
              <a:gd name="connsiteX6" fmla="*/ 2355563 w 2357820"/>
              <a:gd name="connsiteY6" fmla="*/ 766282 h 768188"/>
              <a:gd name="connsiteX7" fmla="*/ 919129 w 2357820"/>
              <a:gd name="connsiteY7" fmla="*/ 766282 h 768188"/>
              <a:gd name="connsiteX8" fmla="*/ 919129 w 2357820"/>
              <a:gd name="connsiteY8" fmla="*/ 766281 h 768188"/>
              <a:gd name="connsiteX9" fmla="*/ 7299 w 2357820"/>
              <a:gd name="connsiteY9" fmla="*/ 768188 h 768188"/>
              <a:gd name="connsiteX10" fmla="*/ 0 w 2357820"/>
              <a:gd name="connsiteY10" fmla="*/ 8022 h 76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57820" h="768188">
                <a:moveTo>
                  <a:pt x="0" y="8022"/>
                </a:moveTo>
                <a:lnTo>
                  <a:pt x="1636222" y="0"/>
                </a:lnTo>
                <a:lnTo>
                  <a:pt x="1676721" y="0"/>
                </a:lnTo>
                <a:lnTo>
                  <a:pt x="1676721" y="2045"/>
                </a:lnTo>
                <a:lnTo>
                  <a:pt x="1710001" y="3726"/>
                </a:lnTo>
                <a:cubicBezTo>
                  <a:pt x="2073872" y="40679"/>
                  <a:pt x="2357820" y="347978"/>
                  <a:pt x="2357820" y="721598"/>
                </a:cubicBezTo>
                <a:lnTo>
                  <a:pt x="2355563" y="766282"/>
                </a:lnTo>
                <a:lnTo>
                  <a:pt x="919129" y="766282"/>
                </a:lnTo>
                <a:lnTo>
                  <a:pt x="919129" y="766281"/>
                </a:lnTo>
                <a:lnTo>
                  <a:pt x="7299" y="768188"/>
                </a:lnTo>
                <a:lnTo>
                  <a:pt x="0" y="8022"/>
                </a:lnTo>
                <a:close/>
              </a:path>
            </a:pathLst>
          </a:custGeom>
          <a:solidFill>
            <a:srgbClr val="FB6B1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971C0A86-BA86-6B41-B421-C464A0E320B2}"/>
              </a:ext>
            </a:extLst>
          </p:cNvPr>
          <p:cNvSpPr/>
          <p:nvPr userDrawn="1"/>
        </p:nvSpPr>
        <p:spPr>
          <a:xfrm>
            <a:off x="6702655" y="0"/>
            <a:ext cx="5489345" cy="6097146"/>
          </a:xfrm>
          <a:prstGeom prst="rect">
            <a:avLst/>
          </a:prstGeom>
          <a:solidFill>
            <a:srgbClr val="3AD3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212F02D7-059E-A948-B5E9-C39A5D7412D2}"/>
              </a:ext>
            </a:extLst>
          </p:cNvPr>
          <p:cNvSpPr txBox="1"/>
          <p:nvPr userDrawn="1"/>
        </p:nvSpPr>
        <p:spPr>
          <a:xfrm>
            <a:off x="6904399" y="6397875"/>
            <a:ext cx="4973044" cy="230832"/>
          </a:xfrm>
          <a:prstGeom prst="rect">
            <a:avLst/>
          </a:prstGeom>
          <a:noFill/>
        </p:spPr>
        <p:txBody>
          <a:bodyPr wrap="square" rtlCol="0">
            <a:spAutoFit/>
          </a:bodyPr>
          <a:lstStyle/>
          <a:p>
            <a:pPr algn="r"/>
            <a:r>
              <a:rPr lang="en-US" sz="900">
                <a:solidFill>
                  <a:schemeClr val="bg1"/>
                </a:solidFill>
                <a:latin typeface="Verdana" panose="020B0604030504040204" pitchFamily="34" charset="0"/>
                <a:ea typeface="Verdana" panose="020B0604030504040204" pitchFamily="34" charset="0"/>
                <a:cs typeface="Verdana" panose="020B0604030504040204" pitchFamily="34" charset="0"/>
              </a:rPr>
              <a:t>©</a:t>
            </a:r>
            <a:r>
              <a:rPr lang="en-US" sz="900" baseline="0">
                <a:solidFill>
                  <a:schemeClr val="bg1"/>
                </a:solidFill>
                <a:latin typeface="Verdana" panose="020B0604030504040204" pitchFamily="34" charset="0"/>
                <a:ea typeface="Verdana" panose="020B0604030504040204" pitchFamily="34" charset="0"/>
                <a:cs typeface="Verdana" panose="020B0604030504040204" pitchFamily="34" charset="0"/>
              </a:rPr>
              <a:t> 2024 TASB, Inc. All rights reserved.</a:t>
            </a:r>
            <a:endParaRPr lang="en-US" sz="90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2744301D-3ED6-6748-9972-338B026FCEE2}"/>
              </a:ext>
            </a:extLst>
          </p:cNvPr>
          <p:cNvSpPr txBox="1"/>
          <p:nvPr userDrawn="1"/>
        </p:nvSpPr>
        <p:spPr>
          <a:xfrm>
            <a:off x="7017209" y="5114481"/>
            <a:ext cx="4860234" cy="738664"/>
          </a:xfrm>
          <a:prstGeom prst="rect">
            <a:avLst/>
          </a:prstGeom>
          <a:noFill/>
        </p:spPr>
        <p:txBody>
          <a:bodyPr wrap="square" rtlCol="0">
            <a:spAutoFit/>
          </a:bodyPr>
          <a:lstStyle/>
          <a:p>
            <a:pPr algn="ctr"/>
            <a:r>
              <a:rPr lang="en-US" sz="2100" b="1">
                <a:solidFill>
                  <a:srgbClr val="001A71"/>
                </a:solidFill>
                <a:latin typeface="Verdana" panose="020B0604030504040204" pitchFamily="34" charset="0"/>
                <a:ea typeface="Verdana" panose="020B0604030504040204" pitchFamily="34" charset="0"/>
                <a:cs typeface="Verdana" panose="020B0604030504040204" pitchFamily="34" charset="0"/>
              </a:rPr>
              <a:t>Use your smartphone and scan </a:t>
            </a:r>
            <a:r>
              <a:rPr lang="en-US" sz="2100" b="1" spc="0" baseline="0">
                <a:solidFill>
                  <a:srgbClr val="001A71"/>
                </a:solidFill>
                <a:latin typeface="Verdana" panose="020B0604030504040204" pitchFamily="34" charset="0"/>
                <a:ea typeface="Verdana" panose="020B0604030504040204" pitchFamily="34" charset="0"/>
                <a:cs typeface="Verdana" panose="020B0604030504040204" pitchFamily="34" charset="0"/>
              </a:rPr>
              <a:t>the code to report your CEC!</a:t>
            </a:r>
          </a:p>
        </p:txBody>
      </p:sp>
      <p:sp>
        <p:nvSpPr>
          <p:cNvPr id="4" name="Rectangle 3">
            <a:extLst>
              <a:ext uri="{FF2B5EF4-FFF2-40B4-BE49-F238E27FC236}">
                <a16:creationId xmlns:a16="http://schemas.microsoft.com/office/drawing/2014/main" id="{A354D2ED-8D82-7B41-F60A-D5F27FA9F5F9}"/>
              </a:ext>
            </a:extLst>
          </p:cNvPr>
          <p:cNvSpPr/>
          <p:nvPr userDrawn="1"/>
        </p:nvSpPr>
        <p:spPr>
          <a:xfrm>
            <a:off x="7017209" y="254000"/>
            <a:ext cx="4860234" cy="47853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001A71"/>
                </a:solidFill>
                <a:latin typeface="Verdana" panose="020B0604030504040204" pitchFamily="34" charset="0"/>
                <a:ea typeface="Verdana" panose="020B0604030504040204" pitchFamily="34" charset="0"/>
                <a:cs typeface="Verdana" panose="020B0604030504040204" pitchFamily="34" charset="0"/>
              </a:rPr>
              <a:t>Drop QR code here</a:t>
            </a:r>
          </a:p>
        </p:txBody>
      </p:sp>
      <p:pic>
        <p:nvPicPr>
          <p:cNvPr id="9" name="Graphic 8">
            <a:extLst>
              <a:ext uri="{FF2B5EF4-FFF2-40B4-BE49-F238E27FC236}">
                <a16:creationId xmlns:a16="http://schemas.microsoft.com/office/drawing/2014/main" id="{AF1C3499-D3AB-A89D-7669-2EBA012FB7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9443" y="6285846"/>
            <a:ext cx="1498599" cy="378025"/>
          </a:xfrm>
          <a:prstGeom prst="rect">
            <a:avLst/>
          </a:prstGeom>
        </p:spPr>
      </p:pic>
      <p:sp>
        <p:nvSpPr>
          <p:cNvPr id="25" name="Freeform 24">
            <a:extLst>
              <a:ext uri="{FF2B5EF4-FFF2-40B4-BE49-F238E27FC236}">
                <a16:creationId xmlns:a16="http://schemas.microsoft.com/office/drawing/2014/main" id="{EA25DB69-4FC5-7B9B-FF91-8876F099AAD7}"/>
              </a:ext>
            </a:extLst>
          </p:cNvPr>
          <p:cNvSpPr/>
          <p:nvPr userDrawn="1"/>
        </p:nvSpPr>
        <p:spPr>
          <a:xfrm>
            <a:off x="0" y="0"/>
            <a:ext cx="1941206" cy="1962982"/>
          </a:xfrm>
          <a:custGeom>
            <a:avLst/>
            <a:gdLst>
              <a:gd name="connsiteX0" fmla="*/ 0 w 1941206"/>
              <a:gd name="connsiteY0" fmla="*/ 0 h 1962982"/>
              <a:gd name="connsiteX1" fmla="*/ 1941206 w 1941206"/>
              <a:gd name="connsiteY1" fmla="*/ 0 h 1962982"/>
              <a:gd name="connsiteX2" fmla="*/ 1822855 w 1941206"/>
              <a:gd name="connsiteY2" fmla="*/ 5976 h 1962982"/>
              <a:gd name="connsiteX3" fmla="*/ 7134 w 1941206"/>
              <a:gd name="connsiteY3" fmla="*/ 1821697 h 1962982"/>
              <a:gd name="connsiteX4" fmla="*/ 0 w 1941206"/>
              <a:gd name="connsiteY4" fmla="*/ 1962982 h 1962982"/>
              <a:gd name="connsiteX5" fmla="*/ 0 w 1941206"/>
              <a:gd name="connsiteY5" fmla="*/ 0 h 196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1206" h="1962982">
                <a:moveTo>
                  <a:pt x="0" y="0"/>
                </a:moveTo>
                <a:lnTo>
                  <a:pt x="1941206" y="0"/>
                </a:lnTo>
                <a:lnTo>
                  <a:pt x="1822855" y="5976"/>
                </a:lnTo>
                <a:cubicBezTo>
                  <a:pt x="865477" y="103203"/>
                  <a:pt x="104361" y="864319"/>
                  <a:pt x="7134" y="1821697"/>
                </a:cubicBezTo>
                <a:lnTo>
                  <a:pt x="0" y="1962982"/>
                </a:lnTo>
                <a:lnTo>
                  <a:pt x="0" y="0"/>
                </a:lnTo>
                <a:close/>
              </a:path>
            </a:pathLst>
          </a:custGeom>
          <a:solidFill>
            <a:srgbClr val="EA022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8181803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A626-C6C7-AE8B-DD87-6C5082407874}"/>
              </a:ext>
            </a:extLst>
          </p:cNvPr>
          <p:cNvSpPr>
            <a:spLocks noGrp="1"/>
          </p:cNvSpPr>
          <p:nvPr>
            <p:ph type="title"/>
          </p:nvPr>
        </p:nvSpPr>
        <p:spPr>
          <a:xfrm>
            <a:off x="507498" y="0"/>
            <a:ext cx="10515600" cy="102389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8" name="Straight Connector 7">
            <a:extLst>
              <a:ext uri="{FF2B5EF4-FFF2-40B4-BE49-F238E27FC236}">
                <a16:creationId xmlns:a16="http://schemas.microsoft.com/office/drawing/2014/main" id="{DF024798-855C-7245-2334-52B66B626F8C}"/>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80040" y="122612"/>
            <a:ext cx="930175" cy="1042706"/>
          </a:xfrm>
          <a:prstGeom prst="rect">
            <a:avLst/>
          </a:prstGeom>
        </p:spPr>
      </p:pic>
      <p:cxnSp>
        <p:nvCxnSpPr>
          <p:cNvPr id="5" name="Straight Connector 4">
            <a:extLst>
              <a:ext uri="{FF2B5EF4-FFF2-40B4-BE49-F238E27FC236}">
                <a16:creationId xmlns:a16="http://schemas.microsoft.com/office/drawing/2014/main" id="{475C137B-895F-2ECF-A7BA-B7693C726873}"/>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6" name="Picture 5" descr="A logo of a person with a black background&#10;&#10;Description automatically generated">
            <a:extLst>
              <a:ext uri="{FF2B5EF4-FFF2-40B4-BE49-F238E27FC236}">
                <a16:creationId xmlns:a16="http://schemas.microsoft.com/office/drawing/2014/main" id="{221883F6-ABE2-D138-00FB-E6D695D68BB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80040" y="122612"/>
            <a:ext cx="930175" cy="1042706"/>
          </a:xfrm>
          <a:prstGeom prst="rect">
            <a:avLst/>
          </a:prstGeom>
        </p:spPr>
      </p:pic>
      <p:sp>
        <p:nvSpPr>
          <p:cNvPr id="14" name="Text Placeholder 13">
            <a:extLst>
              <a:ext uri="{FF2B5EF4-FFF2-40B4-BE49-F238E27FC236}">
                <a16:creationId xmlns:a16="http://schemas.microsoft.com/office/drawing/2014/main" id="{A7A87322-B63E-A906-C3DD-E6AF98349118}"/>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20342591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20096" y="6176963"/>
            <a:ext cx="1591208" cy="681037"/>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0161509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212427"/>
                </a:solidFill>
              </a:defRPr>
            </a:lvl1pPr>
            <a:lvl2pPr>
              <a:defRPr>
                <a:solidFill>
                  <a:srgbClr val="212427"/>
                </a:solidFill>
              </a:defRPr>
            </a:lvl2pPr>
            <a:lvl3pPr>
              <a:defRPr>
                <a:solidFill>
                  <a:srgbClr val="212427"/>
                </a:solidFill>
              </a:defRPr>
            </a:lvl3pPr>
            <a:lvl4pPr>
              <a:defRPr>
                <a:solidFill>
                  <a:srgbClr val="212427"/>
                </a:solidFill>
              </a:defRPr>
            </a:lvl4pPr>
            <a:lvl5pPr>
              <a:defRPr>
                <a:solidFill>
                  <a:srgbClr val="21242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9AC5ADCB-A292-DDC1-3764-F8C6C68C0F84}"/>
              </a:ext>
            </a:extLst>
          </p:cNvPr>
          <p:cNvSpPr>
            <a:spLocks noGrp="1"/>
          </p:cNvSpPr>
          <p:nvPr>
            <p:ph type="sldNum" sz="quarter" idx="10"/>
          </p:nvPr>
        </p:nvSpPr>
        <p:spPr/>
        <p:txBody>
          <a:bodyPr/>
          <a:lstStyle>
            <a:lvl1pPr>
              <a:defRPr/>
            </a:lvl1pPr>
          </a:lstStyle>
          <a:p>
            <a:pPr>
              <a:defRPr/>
            </a:pPr>
            <a:fld id="{5416B729-A5EF-0F43-8347-C630F3865EE8}" type="slidenum">
              <a:rPr lang="en-US"/>
              <a:pPr>
                <a:defRPr/>
              </a:pPr>
              <a:t>‹#›</a:t>
            </a:fld>
            <a:endParaRPr lang="en-US"/>
          </a:p>
        </p:txBody>
      </p:sp>
    </p:spTree>
    <p:extLst>
      <p:ext uri="{BB962C8B-B14F-4D97-AF65-F5344CB8AC3E}">
        <p14:creationId xmlns:p14="http://schemas.microsoft.com/office/powerpoint/2010/main" val="30868437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F0F34F-14AB-484A-B782-112ACB3916DE}"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295584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0"/>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878786" y="6356350"/>
            <a:ext cx="560614" cy="365125"/>
          </a:xfrm>
        </p:spPr>
        <p:txBody>
          <a:bodyPr/>
          <a:lstStyle/>
          <a:p>
            <a:fld id="{01B9AD90-D8C5-42B1-AC8B-29A3D4B95D55}"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27215033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57E0D7-7789-E6D6-37D6-E4CDAA100817}"/>
              </a:ext>
            </a:extLst>
          </p:cNvPr>
          <p:cNvSpPr>
            <a:spLocks noGrp="1"/>
          </p:cNvSpPr>
          <p:nvPr>
            <p:ph type="dt" sz="half" idx="10"/>
          </p:nvPr>
        </p:nvSpPr>
        <p:spPr/>
        <p:txBody>
          <a:bodyPr/>
          <a:lstStyle/>
          <a:p>
            <a:fld id="{842E77A5-4C49-406A-84A4-AABA0D8405EF}" type="datetimeFigureOut">
              <a:rPr lang="en-US" smtClean="0"/>
              <a:t>4/6/2026</a:t>
            </a:fld>
            <a:endParaRPr lang="en-US"/>
          </a:p>
        </p:txBody>
      </p:sp>
      <p:sp>
        <p:nvSpPr>
          <p:cNvPr id="3" name="Footer Placeholder 2">
            <a:extLst>
              <a:ext uri="{FF2B5EF4-FFF2-40B4-BE49-F238E27FC236}">
                <a16:creationId xmlns:a16="http://schemas.microsoft.com/office/drawing/2014/main" id="{2BC6FFCD-5CF2-B472-85EF-76DDEBF3E7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E508126-FA55-7E68-2BD5-CED5C3D7FC26}"/>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37639193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40215" y="1986280"/>
            <a:ext cx="8320114" cy="2236990"/>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p:nvCxnSpPr>
        <p:spPr>
          <a:xfrm>
            <a:off x="840215" y="437388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2952" y="538478"/>
            <a:ext cx="2836447" cy="1213999"/>
          </a:xfrm>
          <a:prstGeom prst="rect">
            <a:avLst/>
          </a:prstGeom>
        </p:spPr>
      </p:pic>
      <p:sp>
        <p:nvSpPr>
          <p:cNvPr id="17" name="Content Placeholder 16">
            <a:extLst>
              <a:ext uri="{FF2B5EF4-FFF2-40B4-BE49-F238E27FC236}">
                <a16:creationId xmlns:a16="http://schemas.microsoft.com/office/drawing/2014/main" id="{3394438B-748A-80C7-E676-5A3A814BE840}"/>
              </a:ext>
            </a:extLst>
          </p:cNvPr>
          <p:cNvSpPr>
            <a:spLocks noGrp="1"/>
          </p:cNvSpPr>
          <p:nvPr>
            <p:ph sz="quarter" idx="10" hasCustomPrompt="1"/>
          </p:nvPr>
        </p:nvSpPr>
        <p:spPr>
          <a:xfrm>
            <a:off x="826619" y="4562768"/>
            <a:ext cx="3440581"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dirty="0"/>
              <a:t>Date</a:t>
            </a:r>
          </a:p>
        </p:txBody>
      </p:sp>
      <p:sp>
        <p:nvSpPr>
          <p:cNvPr id="19" name="Content Placeholder 18">
            <a:extLst>
              <a:ext uri="{FF2B5EF4-FFF2-40B4-BE49-F238E27FC236}">
                <a16:creationId xmlns:a16="http://schemas.microsoft.com/office/drawing/2014/main" id="{4D2EB25D-0B17-6144-8D28-672D81430177}"/>
              </a:ext>
            </a:extLst>
          </p:cNvPr>
          <p:cNvSpPr>
            <a:spLocks noGrp="1"/>
          </p:cNvSpPr>
          <p:nvPr>
            <p:ph sz="quarter" idx="11" hasCustomPrompt="1"/>
          </p:nvPr>
        </p:nvSpPr>
        <p:spPr>
          <a:xfrm>
            <a:off x="4589328" y="4548480"/>
            <a:ext cx="3440581"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dirty="0"/>
              <a:t>Location</a:t>
            </a:r>
          </a:p>
        </p:txBody>
      </p:sp>
      <p:sp>
        <p:nvSpPr>
          <p:cNvPr id="4" name="Content Placeholder 18">
            <a:extLst>
              <a:ext uri="{FF2B5EF4-FFF2-40B4-BE49-F238E27FC236}">
                <a16:creationId xmlns:a16="http://schemas.microsoft.com/office/drawing/2014/main" id="{7715F650-A5CF-A833-B7E5-3A3A70230B8C}"/>
              </a:ext>
            </a:extLst>
          </p:cNvPr>
          <p:cNvSpPr>
            <a:spLocks noGrp="1"/>
          </p:cNvSpPr>
          <p:nvPr>
            <p:ph sz="quarter" idx="12" hasCustomPrompt="1"/>
          </p:nvPr>
        </p:nvSpPr>
        <p:spPr>
          <a:xfrm>
            <a:off x="840215" y="5592702"/>
            <a:ext cx="3440581" cy="427038"/>
          </a:xfrm>
        </p:spPr>
        <p:txBody>
          <a:bodyPr anchor="ctr">
            <a:normAutofit/>
          </a:bodyPr>
          <a:lstStyle>
            <a:lvl1pPr marL="0" indent="0" algn="l">
              <a:buNone/>
              <a:defRPr sz="1600">
                <a:latin typeface="Arial" panose="020B0604020202020204" pitchFamily="34" charset="0"/>
                <a:cs typeface="Arial" panose="020B0604020202020204" pitchFamily="34" charset="0"/>
              </a:defRPr>
            </a:lvl1pPr>
          </a:lstStyle>
          <a:p>
            <a:pPr lvl="0"/>
            <a:r>
              <a:rPr lang="en-US" dirty="0"/>
              <a:t>Presented to</a:t>
            </a:r>
          </a:p>
        </p:txBody>
      </p:sp>
    </p:spTree>
    <p:extLst>
      <p:ext uri="{BB962C8B-B14F-4D97-AF65-F5344CB8AC3E}">
        <p14:creationId xmlns:p14="http://schemas.microsoft.com/office/powerpoint/2010/main" val="26144275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200" y="520360"/>
            <a:ext cx="10515600" cy="2852737"/>
          </a:xfrm>
        </p:spPr>
        <p:txBody>
          <a:bodyPr anchor="ctr">
            <a:normAutofit/>
          </a:bodyPr>
          <a:lstStyle>
            <a:lvl1pPr algn="ctr">
              <a:defRPr sz="4800" b="1">
                <a:latin typeface="Arial" panose="020B0604020202020204" pitchFamily="34" charset="0"/>
                <a:cs typeface="Arial" panose="020B0604020202020204" pitchFamily="34" charset="0"/>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74BFD455-12CE-EC73-CDEA-8613D67DDC22}"/>
              </a:ext>
            </a:extLst>
          </p:cNvPr>
          <p:cNvCxnSpPr>
            <a:cxnSpLocks/>
          </p:cNvCxnSpPr>
          <p:nvPr/>
        </p:nvCxnSpPr>
        <p:spPr>
          <a:xfrm>
            <a:off x="782952" y="6337640"/>
            <a:ext cx="10687869"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8" name="Picture 7" descr="A red and black screen&#10;&#10;Description automatically generated">
            <a:extLst>
              <a:ext uri="{FF2B5EF4-FFF2-40B4-BE49-F238E27FC236}">
                <a16:creationId xmlns:a16="http://schemas.microsoft.com/office/drawing/2014/main" id="{6C7EC2C4-9A1D-90CF-A221-861BD9CD874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5123641"/>
            <a:ext cx="2836447" cy="1213999"/>
          </a:xfrm>
          <a:prstGeom prst="rect">
            <a:avLst/>
          </a:prstGeom>
        </p:spPr>
      </p:pic>
      <p:sp>
        <p:nvSpPr>
          <p:cNvPr id="10" name="Content Placeholder 16">
            <a:extLst>
              <a:ext uri="{FF2B5EF4-FFF2-40B4-BE49-F238E27FC236}">
                <a16:creationId xmlns:a16="http://schemas.microsoft.com/office/drawing/2014/main" id="{98098395-7B41-FE2F-139C-F374638DF934}"/>
              </a:ext>
            </a:extLst>
          </p:cNvPr>
          <p:cNvSpPr>
            <a:spLocks noGrp="1"/>
          </p:cNvSpPr>
          <p:nvPr>
            <p:ph sz="quarter" idx="12" hasCustomPrompt="1"/>
          </p:nvPr>
        </p:nvSpPr>
        <p:spPr>
          <a:xfrm>
            <a:off x="7590971" y="5217001"/>
            <a:ext cx="3879850" cy="398462"/>
          </a:xfrm>
        </p:spPr>
        <p:txBody>
          <a:bodyPr anchor="ctr"/>
          <a:lstStyle>
            <a:lvl1pPr marL="0" indent="0" algn="r">
              <a:buNone/>
              <a:defRPr sz="1600">
                <a:latin typeface="Arial" panose="020B0604020202020204" pitchFamily="34" charset="0"/>
                <a:cs typeface="Arial" panose="020B0604020202020204" pitchFamily="34" charset="0"/>
              </a:defRPr>
            </a:lvl1pPr>
          </a:lstStyle>
          <a:p>
            <a:pPr lvl="0"/>
            <a:r>
              <a:rPr lang="en-US" dirty="0"/>
              <a:t>Date</a:t>
            </a:r>
          </a:p>
        </p:txBody>
      </p:sp>
      <p:sp>
        <p:nvSpPr>
          <p:cNvPr id="11" name="Content Placeholder 18">
            <a:extLst>
              <a:ext uri="{FF2B5EF4-FFF2-40B4-BE49-F238E27FC236}">
                <a16:creationId xmlns:a16="http://schemas.microsoft.com/office/drawing/2014/main" id="{71D97847-9401-7A9B-61B7-26011AAA1095}"/>
              </a:ext>
            </a:extLst>
          </p:cNvPr>
          <p:cNvSpPr>
            <a:spLocks noGrp="1"/>
          </p:cNvSpPr>
          <p:nvPr>
            <p:ph sz="quarter" idx="13" hasCustomPrompt="1"/>
          </p:nvPr>
        </p:nvSpPr>
        <p:spPr>
          <a:xfrm>
            <a:off x="7590971" y="5780472"/>
            <a:ext cx="3879850"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dirty="0"/>
              <a:t>Location</a:t>
            </a:r>
          </a:p>
        </p:txBody>
      </p:sp>
    </p:spTree>
    <p:extLst>
      <p:ext uri="{BB962C8B-B14F-4D97-AF65-F5344CB8AC3E}">
        <p14:creationId xmlns:p14="http://schemas.microsoft.com/office/powerpoint/2010/main" val="32114696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able of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74294-B957-7789-F518-05CADB1288C0}"/>
              </a:ext>
            </a:extLst>
          </p:cNvPr>
          <p:cNvSpPr>
            <a:spLocks noGrp="1"/>
          </p:cNvSpPr>
          <p:nvPr>
            <p:ph type="title"/>
          </p:nvPr>
        </p:nvSpPr>
        <p:spPr>
          <a:xfrm>
            <a:off x="0" y="0"/>
            <a:ext cx="12192000" cy="132556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dirty="0"/>
              <a:t>Click to edit Master title style</a:t>
            </a:r>
          </a:p>
        </p:txBody>
      </p:sp>
      <p:pic>
        <p:nvPicPr>
          <p:cNvPr id="6" name="Picture 5" descr="A red and black screen&#10;&#10;Description automatically generated">
            <a:extLst>
              <a:ext uri="{FF2B5EF4-FFF2-40B4-BE49-F238E27FC236}">
                <a16:creationId xmlns:a16="http://schemas.microsoft.com/office/drawing/2014/main" id="{7F3DE781-92C8-A330-4C24-F643E9771CC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Tree>
    <p:extLst>
      <p:ext uri="{BB962C8B-B14F-4D97-AF65-F5344CB8AC3E}">
        <p14:creationId xmlns:p14="http://schemas.microsoft.com/office/powerpoint/2010/main" val="27579217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40171855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Graphs - No Titl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7559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7559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8BC8E5A4-E344-9DAA-0FF2-E0C94B04BE07}"/>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D433B8C2-D23C-C480-7872-264EDF30786D}"/>
              </a:ext>
            </a:extLst>
          </p:cNvPr>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12" name="Picture 11" descr="A red and black screen&#10;&#10;Description automatically generated">
            <a:extLst>
              <a:ext uri="{FF2B5EF4-FFF2-40B4-BE49-F238E27FC236}">
                <a16:creationId xmlns:a16="http://schemas.microsoft.com/office/drawing/2014/main" id="{487D6F19-0921-0216-45E6-8FF87B7A572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4" name="Content Placeholder 11">
            <a:extLst>
              <a:ext uri="{FF2B5EF4-FFF2-40B4-BE49-F238E27FC236}">
                <a16:creationId xmlns:a16="http://schemas.microsoft.com/office/drawing/2014/main" id="{571DB394-7C17-9E3F-26DC-FD96C917E278}"/>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5" name="Title 1">
            <a:extLst>
              <a:ext uri="{FF2B5EF4-FFF2-40B4-BE49-F238E27FC236}">
                <a16:creationId xmlns:a16="http://schemas.microsoft.com/office/drawing/2014/main" id="{A5E8BD46-D8D9-BD66-860F-A623727B5D5C}"/>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0364486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Graphs with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501549"/>
            <a:ext cx="5157787" cy="823912"/>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8200" y="2325461"/>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0612" y="1501549"/>
            <a:ext cx="5183188" cy="823912"/>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2325461"/>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a:extLst>
              <a:ext uri="{FF2B5EF4-FFF2-40B4-BE49-F238E27FC236}">
                <a16:creationId xmlns:a16="http://schemas.microsoft.com/office/drawing/2014/main" id="{D8C02174-DDA2-89DE-22E7-A7D32797641E}"/>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33BAEC58-C607-1133-9390-10C4AD562301}"/>
              </a:ext>
            </a:extLst>
          </p:cNvPr>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13" name="Picture 12" descr="A red and black screen&#10;&#10;Description automatically generated">
            <a:extLst>
              <a:ext uri="{FF2B5EF4-FFF2-40B4-BE49-F238E27FC236}">
                <a16:creationId xmlns:a16="http://schemas.microsoft.com/office/drawing/2014/main" id="{AF7DE81B-4219-171A-2A70-23BF6436815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5" name="Content Placeholder 11">
            <a:extLst>
              <a:ext uri="{FF2B5EF4-FFF2-40B4-BE49-F238E27FC236}">
                <a16:creationId xmlns:a16="http://schemas.microsoft.com/office/drawing/2014/main" id="{4BF04886-7D38-52E9-ED5A-654EF4737A55}"/>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7" name="Title 1">
            <a:extLst>
              <a:ext uri="{FF2B5EF4-FFF2-40B4-BE49-F238E27FC236}">
                <a16:creationId xmlns:a16="http://schemas.microsoft.com/office/drawing/2014/main" id="{4EAEA7AA-8617-FB58-51DA-CA040472E176}"/>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7936813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85505F4-CE14-3E25-C9E2-34C2188B0070}"/>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3" name="Title 1">
            <a:extLst>
              <a:ext uri="{FF2B5EF4-FFF2-40B4-BE49-F238E27FC236}">
                <a16:creationId xmlns:a16="http://schemas.microsoft.com/office/drawing/2014/main" id="{E902F941-E117-492C-5108-C22E496BA4CD}"/>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9745025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p:nvSpPr>
        <p:spPr>
          <a:xfrm>
            <a:off x="4555671" y="0"/>
            <a:ext cx="7636329"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F7D0CE23-0773-0F75-28AB-48CB31F2D024}"/>
              </a:ext>
            </a:extLst>
          </p:cNvPr>
          <p:cNvSpPr>
            <a:spLocks noGrp="1"/>
          </p:cNvSpPr>
          <p:nvPr>
            <p:ph type="sldNum" sz="quarter" idx="12"/>
          </p:nvPr>
        </p:nvSpPr>
        <p:spPr>
          <a:xfrm>
            <a:off x="9941875" y="6344330"/>
            <a:ext cx="1969807" cy="365125"/>
          </a:xfrm>
        </p:spPr>
        <p:txBody>
          <a:bodyPr/>
          <a:lstStyle/>
          <a:p>
            <a:fld id="{05F11700-01EC-4167-B7E9-6468E75C44D5}" type="slidenum">
              <a:rPr lang="en-US" smtClean="0"/>
              <a:t>‹#›</a:t>
            </a:fld>
            <a:endParaRPr lang="en-US"/>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1">
            <a:extLst>
              <a:ext uri="{FF2B5EF4-FFF2-40B4-BE49-F238E27FC236}">
                <a16:creationId xmlns:a16="http://schemas.microsoft.com/office/drawing/2014/main" id="{2D9D78D9-8D71-F735-93F4-626F74757A46}"/>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pic>
        <p:nvPicPr>
          <p:cNvPr id="10" name="Picture 9" descr="A red and black screen&#10;&#10;Description automatically generated">
            <a:extLst>
              <a:ext uri="{FF2B5EF4-FFF2-40B4-BE49-F238E27FC236}">
                <a16:creationId xmlns:a16="http://schemas.microsoft.com/office/drawing/2014/main" id="{AF0A146E-2564-CE73-FA76-58EA342358A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15529050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p:nvSpPr>
        <p:spPr>
          <a:xfrm>
            <a:off x="4555671" y="0"/>
            <a:ext cx="763632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05F11700-01EC-4167-B7E9-6468E75C44D5}" type="slidenum">
              <a:rPr lang="en-US" smtClean="0"/>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100">
                <a:solidFill>
                  <a:schemeClr val="bg1"/>
                </a:solidFill>
                <a:latin typeface="Arial" panose="020B0604020202020204" pitchFamily="34" charset="0"/>
                <a:cs typeface="Arial" panose="020B0604020202020204" pitchFamily="34" charset="0"/>
              </a:defRPr>
            </a:lvl1pPr>
          </a:lstStyle>
          <a:p>
            <a:pPr lvl="0"/>
            <a:r>
              <a:rPr lang="en-US" dirty="0"/>
              <a:t>Source</a:t>
            </a:r>
          </a:p>
        </p:txBody>
      </p:sp>
      <p:pic>
        <p:nvPicPr>
          <p:cNvPr id="13" name="Picture 12" descr="A red and black screen&#10;&#10;Description automatically generated">
            <a:extLst>
              <a:ext uri="{FF2B5EF4-FFF2-40B4-BE49-F238E27FC236}">
                <a16:creationId xmlns:a16="http://schemas.microsoft.com/office/drawing/2014/main" id="{84D26C60-B76F-3F14-4DE3-7A71DF965DA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19306643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05F11700-01EC-4167-B7E9-6468E75C44D5}"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425695"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22072202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80935520-79A1-69C1-3BEA-5B369ADB9C3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359A50C3-4F63-EF8E-54E9-F6148A274FA1}"/>
              </a:ext>
            </a:extLst>
          </p:cNvPr>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C1D34EB7-6398-82A1-2FD1-29144BC36BE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3" name="Content Placeholder 11">
            <a:extLst>
              <a:ext uri="{FF2B5EF4-FFF2-40B4-BE49-F238E27FC236}">
                <a16:creationId xmlns:a16="http://schemas.microsoft.com/office/drawing/2014/main" id="{0EE4E234-E343-7B85-A51A-F699450EF5B2}"/>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243084975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744200" y="6356350"/>
            <a:ext cx="609600" cy="365125"/>
          </a:xfrm>
        </p:spPr>
        <p:txBody>
          <a:bodyPr/>
          <a:lstStyle/>
          <a:p>
            <a:fld id="{05F11700-01EC-4167-B7E9-6468E75C44D5}"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779" y="6262434"/>
            <a:ext cx="463720" cy="459041"/>
          </a:xfrm>
          <a:prstGeom prst="rect">
            <a:avLst/>
          </a:prstGeom>
        </p:spPr>
      </p:pic>
      <p:sp>
        <p:nvSpPr>
          <p:cNvPr id="13" name="Content Placeholder 11">
            <a:extLst>
              <a:ext uri="{FF2B5EF4-FFF2-40B4-BE49-F238E27FC236}">
                <a16:creationId xmlns:a16="http://schemas.microsoft.com/office/drawing/2014/main" id="{F2527929-019A-1596-2A8C-8D1F60EF6B6D}"/>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353023359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05F11700-01EC-4167-B7E9-6468E75C44D5}"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779" y="6262434"/>
            <a:ext cx="463720" cy="459041"/>
          </a:xfrm>
          <a:prstGeom prst="rect">
            <a:avLst/>
          </a:prstGeom>
        </p:spPr>
      </p:pic>
      <p:sp>
        <p:nvSpPr>
          <p:cNvPr id="5" name="Title 11">
            <a:extLst>
              <a:ext uri="{FF2B5EF4-FFF2-40B4-BE49-F238E27FC236}">
                <a16:creationId xmlns:a16="http://schemas.microsoft.com/office/drawing/2014/main" id="{5AB8A1DC-F078-2227-C29D-0291078E11C2}"/>
              </a:ext>
            </a:extLst>
          </p:cNvPr>
          <p:cNvSpPr>
            <a:spLocks noGrp="1"/>
          </p:cNvSpPr>
          <p:nvPr>
            <p:ph type="title"/>
          </p:nvPr>
        </p:nvSpPr>
        <p:spPr>
          <a:xfrm>
            <a:off x="838200"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9" name="Content Placeholder 11">
            <a:extLst>
              <a:ext uri="{FF2B5EF4-FFF2-40B4-BE49-F238E27FC236}">
                <a16:creationId xmlns:a16="http://schemas.microsoft.com/office/drawing/2014/main" id="{325A7D1F-39E9-331D-D2D0-F784552D5182}"/>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42921877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05F11700-01EC-4167-B7E9-6468E75C44D5}"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779" y="6262434"/>
            <a:ext cx="463720" cy="459041"/>
          </a:xfrm>
          <a:prstGeom prst="rect">
            <a:avLst/>
          </a:prstGeom>
        </p:spPr>
      </p:pic>
      <p:sp>
        <p:nvSpPr>
          <p:cNvPr id="4" name="Content Placeholder 11">
            <a:extLst>
              <a:ext uri="{FF2B5EF4-FFF2-40B4-BE49-F238E27FC236}">
                <a16:creationId xmlns:a16="http://schemas.microsoft.com/office/drawing/2014/main" id="{FEBF9598-C2B1-FEAD-26CF-12F15B905DBF}"/>
              </a:ext>
            </a:extLst>
          </p:cNvPr>
          <p:cNvSpPr>
            <a:spLocks noGrp="1"/>
          </p:cNvSpPr>
          <p:nvPr>
            <p:ph sz="quarter" idx="14" hasCustomPrompt="1"/>
          </p:nvPr>
        </p:nvSpPr>
        <p:spPr>
          <a:xfrm>
            <a:off x="838198" y="6356350"/>
            <a:ext cx="8801101"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3" name="Title 1">
            <a:extLst>
              <a:ext uri="{FF2B5EF4-FFF2-40B4-BE49-F238E27FC236}">
                <a16:creationId xmlns:a16="http://schemas.microsoft.com/office/drawing/2014/main" id="{E9F42ECA-F0DD-A56E-1D82-1E89CE376A40}"/>
              </a:ext>
            </a:extLst>
          </p:cNvPr>
          <p:cNvSpPr>
            <a:spLocks noGrp="1"/>
          </p:cNvSpPr>
          <p:nvPr>
            <p:ph type="title"/>
          </p:nvPr>
        </p:nvSpPr>
        <p:spPr>
          <a:xfrm>
            <a:off x="681036" y="129851"/>
            <a:ext cx="11510963"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9444172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3_Picture with Caption">
    <p:spTree>
      <p:nvGrpSpPr>
        <p:cNvPr id="1" name=""/>
        <p:cNvGrpSpPr/>
        <p:nvPr/>
      </p:nvGrpSpPr>
      <p:grpSpPr>
        <a:xfrm>
          <a:off x="0" y="0"/>
          <a:ext cx="0" cy="0"/>
          <a:chOff x="0" y="0"/>
          <a:chExt cx="0" cy="0"/>
        </a:xfrm>
      </p:grpSpPr>
      <p:pic>
        <p:nvPicPr>
          <p:cNvPr id="3" name="Picture 2" descr="A white background with black and white clouds&#10;&#10;Description automatically generated">
            <a:extLst>
              <a:ext uri="{FF2B5EF4-FFF2-40B4-BE49-F238E27FC236}">
                <a16:creationId xmlns:a16="http://schemas.microsoft.com/office/drawing/2014/main" id="{D75C156D-F010-83D1-6FBC-93B636E4B6E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673388" y="0"/>
            <a:ext cx="2518611" cy="6858000"/>
          </a:xfrm>
          <a:prstGeom prst="rect">
            <a:avLst/>
          </a:prstGeom>
        </p:spPr>
      </p:pic>
      <p:pic>
        <p:nvPicPr>
          <p:cNvPr id="4" name="Picture 3" descr="A black and white globe with a cursor&#10;&#10;Description automatically generated with low confidence">
            <a:extLst>
              <a:ext uri="{FF2B5EF4-FFF2-40B4-BE49-F238E27FC236}">
                <a16:creationId xmlns:a16="http://schemas.microsoft.com/office/drawing/2014/main" id="{AD82B877-2B6A-11F3-2186-BF3CB53A78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61351" y="3233228"/>
            <a:ext cx="419100" cy="419100"/>
          </a:xfrm>
          <a:prstGeom prst="rect">
            <a:avLst/>
          </a:prstGeom>
        </p:spPr>
      </p:pic>
      <p:pic>
        <p:nvPicPr>
          <p:cNvPr id="5" name="Picture 4" descr="A black and white envelope&#10;&#10;Description automatically generated">
            <a:extLst>
              <a:ext uri="{FF2B5EF4-FFF2-40B4-BE49-F238E27FC236}">
                <a16:creationId xmlns:a16="http://schemas.microsoft.com/office/drawing/2014/main" id="{557DB40C-0F27-46F1-4011-9AA0FD738BC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70114" y="2593974"/>
            <a:ext cx="596900" cy="596900"/>
          </a:xfrm>
          <a:prstGeom prst="rect">
            <a:avLst/>
          </a:prstGeom>
        </p:spPr>
      </p:pic>
      <p:pic>
        <p:nvPicPr>
          <p:cNvPr id="6" name="Picture 5" descr="A black telephone symbol&#10;&#10;Description automatically generated">
            <a:extLst>
              <a:ext uri="{FF2B5EF4-FFF2-40B4-BE49-F238E27FC236}">
                <a16:creationId xmlns:a16="http://schemas.microsoft.com/office/drawing/2014/main" id="{D5B65DF5-FF5A-39EA-AE15-3E3971A8A66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81239" y="2168709"/>
            <a:ext cx="374650" cy="374650"/>
          </a:xfrm>
          <a:prstGeom prst="rect">
            <a:avLst/>
          </a:prstGeom>
        </p:spPr>
      </p:pic>
      <p:sp>
        <p:nvSpPr>
          <p:cNvPr id="9" name="Content Placeholder 3">
            <a:extLst>
              <a:ext uri="{FF2B5EF4-FFF2-40B4-BE49-F238E27FC236}">
                <a16:creationId xmlns:a16="http://schemas.microsoft.com/office/drawing/2014/main" id="{EAE38295-8C89-D221-EB72-E92663C2E5C5}"/>
              </a:ext>
            </a:extLst>
          </p:cNvPr>
          <p:cNvSpPr>
            <a:spLocks noGrp="1"/>
          </p:cNvSpPr>
          <p:nvPr>
            <p:ph sz="half" idx="2"/>
          </p:nvPr>
        </p:nvSpPr>
        <p:spPr>
          <a:xfrm>
            <a:off x="1963234" y="2168710"/>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2" name="Content Placeholder 3">
            <a:extLst>
              <a:ext uri="{FF2B5EF4-FFF2-40B4-BE49-F238E27FC236}">
                <a16:creationId xmlns:a16="http://schemas.microsoft.com/office/drawing/2014/main" id="{A64E67F4-8BE4-1B8F-675A-F20D8FB431FB}"/>
              </a:ext>
            </a:extLst>
          </p:cNvPr>
          <p:cNvSpPr>
            <a:spLocks noGrp="1"/>
          </p:cNvSpPr>
          <p:nvPr>
            <p:ph sz="half" idx="10"/>
          </p:nvPr>
        </p:nvSpPr>
        <p:spPr>
          <a:xfrm>
            <a:off x="1963234" y="2705099"/>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3" name="Content Placeholder 3">
            <a:extLst>
              <a:ext uri="{FF2B5EF4-FFF2-40B4-BE49-F238E27FC236}">
                <a16:creationId xmlns:a16="http://schemas.microsoft.com/office/drawing/2014/main" id="{7B9FAA3E-8D4C-ACD5-DB17-1DD5DCE5ED24}"/>
              </a:ext>
            </a:extLst>
          </p:cNvPr>
          <p:cNvSpPr>
            <a:spLocks noGrp="1"/>
          </p:cNvSpPr>
          <p:nvPr>
            <p:ph sz="half" idx="11"/>
          </p:nvPr>
        </p:nvSpPr>
        <p:spPr>
          <a:xfrm>
            <a:off x="1963234" y="3242274"/>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4" name="Text Placeholder 25">
            <a:extLst>
              <a:ext uri="{FF2B5EF4-FFF2-40B4-BE49-F238E27FC236}">
                <a16:creationId xmlns:a16="http://schemas.microsoft.com/office/drawing/2014/main" id="{DF46734D-AD62-AD5E-08C7-78B15A626C3D}"/>
              </a:ext>
            </a:extLst>
          </p:cNvPr>
          <p:cNvSpPr>
            <a:spLocks noGrp="1"/>
          </p:cNvSpPr>
          <p:nvPr>
            <p:ph type="body" sz="quarter" idx="13"/>
          </p:nvPr>
        </p:nvSpPr>
        <p:spPr>
          <a:xfrm>
            <a:off x="1481138" y="1355725"/>
            <a:ext cx="7385276" cy="596900"/>
          </a:xfrm>
        </p:spPr>
        <p:txBody>
          <a:bodyPr anchor="ctr"/>
          <a:lstStyle>
            <a:lvl1pPr marL="0" indent="0">
              <a:buNone/>
              <a:defRPr b="1">
                <a:latin typeface="Arial" panose="020B0604020202020204" pitchFamily="34" charset="0"/>
                <a:cs typeface="Arial" panose="020B0604020202020204" pitchFamily="34" charset="0"/>
              </a:defRPr>
            </a:lvl1pPr>
          </a:lstStyle>
          <a:p>
            <a:pPr lvl="0"/>
            <a:r>
              <a:rPr lang="en-US"/>
              <a:t>Click to edit Master text styles</a:t>
            </a:r>
          </a:p>
        </p:txBody>
      </p:sp>
      <p:pic>
        <p:nvPicPr>
          <p:cNvPr id="15" name="Picture 14" descr="A red and black screen&#10;&#10;Description automatically generated">
            <a:extLst>
              <a:ext uri="{FF2B5EF4-FFF2-40B4-BE49-F238E27FC236}">
                <a16:creationId xmlns:a16="http://schemas.microsoft.com/office/drawing/2014/main" id="{C6D746BF-81D3-D97B-FC0F-0C224178472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61351" y="4288276"/>
            <a:ext cx="2836447" cy="1213999"/>
          </a:xfrm>
          <a:prstGeom prst="rect">
            <a:avLst/>
          </a:prstGeom>
        </p:spPr>
      </p:pic>
    </p:spTree>
    <p:extLst>
      <p:ext uri="{BB962C8B-B14F-4D97-AF65-F5344CB8AC3E}">
        <p14:creationId xmlns:p14="http://schemas.microsoft.com/office/powerpoint/2010/main" val="36484373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2_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5F11700-01EC-4167-B7E9-6468E75C44D5}" type="slidenum">
              <a:rPr lang="en-US" smtClean="0"/>
              <a:t>‹#›</a:t>
            </a:fld>
            <a:endParaRPr lang="en-US"/>
          </a:p>
        </p:txBody>
      </p:sp>
      <p:pic>
        <p:nvPicPr>
          <p:cNvPr id="5" name="Picture 4" descr="A blue and white state with a white star&#10;&#10;Description automatically generated">
            <a:extLst>
              <a:ext uri="{FF2B5EF4-FFF2-40B4-BE49-F238E27FC236}">
                <a16:creationId xmlns:a16="http://schemas.microsoft.com/office/drawing/2014/main" id="{550681BA-BDB8-CDB7-F5A9-A86274AA2D1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233142" y="286612"/>
            <a:ext cx="626719" cy="620396"/>
          </a:xfrm>
          <a:prstGeom prst="rect">
            <a:avLst/>
          </a:prstGeom>
        </p:spPr>
      </p:pic>
      <p:sp>
        <p:nvSpPr>
          <p:cNvPr id="6" name="Content Placeholder 13">
            <a:extLst>
              <a:ext uri="{FF2B5EF4-FFF2-40B4-BE49-F238E27FC236}">
                <a16:creationId xmlns:a16="http://schemas.microsoft.com/office/drawing/2014/main" id="{0C3EFB34-9902-9438-496E-AE03717414E0}"/>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spTree>
    <p:extLst>
      <p:ext uri="{BB962C8B-B14F-4D97-AF65-F5344CB8AC3E}">
        <p14:creationId xmlns:p14="http://schemas.microsoft.com/office/powerpoint/2010/main" val="33584503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A3A14-E53E-C2AC-3C42-17453E40AD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BD5256-2997-7F46-1457-6F310EC8C8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212AF0-F4FE-5AB0-0D4E-4B9DF8C8D263}"/>
              </a:ext>
            </a:extLst>
          </p:cNvPr>
          <p:cNvSpPr>
            <a:spLocks noGrp="1"/>
          </p:cNvSpPr>
          <p:nvPr>
            <p:ph type="dt" sz="half" idx="10"/>
          </p:nvPr>
        </p:nvSpPr>
        <p:spPr/>
        <p:txBody>
          <a:bodyPr/>
          <a:lstStyle/>
          <a:p>
            <a:fld id="{8BCCFE9B-24A6-4572-A9FE-620445A89CC0}" type="datetimeFigureOut">
              <a:rPr lang="en-US" smtClean="0"/>
              <a:t>4/6/2026</a:t>
            </a:fld>
            <a:endParaRPr lang="en-US"/>
          </a:p>
        </p:txBody>
      </p:sp>
      <p:sp>
        <p:nvSpPr>
          <p:cNvPr id="5" name="Footer Placeholder 4">
            <a:extLst>
              <a:ext uri="{FF2B5EF4-FFF2-40B4-BE49-F238E27FC236}">
                <a16:creationId xmlns:a16="http://schemas.microsoft.com/office/drawing/2014/main" id="{DEDB25DE-61F0-865F-57C4-794C5C063A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DF6804-9C00-9108-C232-38F7A04B6A3E}"/>
              </a:ext>
            </a:extLst>
          </p:cNvPr>
          <p:cNvSpPr>
            <a:spLocks noGrp="1"/>
          </p:cNvSpPr>
          <p:nvPr>
            <p:ph type="sldNum" sz="quarter" idx="12"/>
          </p:nvPr>
        </p:nvSpPr>
        <p:spPr/>
        <p:txBody>
          <a:bodyPr/>
          <a:lstStyle/>
          <a:p>
            <a:fld id="{05F11700-01EC-4167-B7E9-6468E75C44D5}" type="slidenum">
              <a:rPr lang="en-US" smtClean="0"/>
              <a:t>‹#›</a:t>
            </a:fld>
            <a:endParaRPr lang="en-US"/>
          </a:p>
        </p:txBody>
      </p:sp>
    </p:spTree>
    <p:extLst>
      <p:ext uri="{BB962C8B-B14F-4D97-AF65-F5344CB8AC3E}">
        <p14:creationId xmlns:p14="http://schemas.microsoft.com/office/powerpoint/2010/main" val="9385711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20096" y="6176963"/>
            <a:ext cx="1591208" cy="681037"/>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5919804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B07EF-3D1E-92BD-E7EE-803A468F64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4DAA89B-BF5B-ECC3-B4FA-135818672E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15CE6A6-9169-C4AD-F21B-DA1FD381EB09}"/>
              </a:ext>
            </a:extLst>
          </p:cNvPr>
          <p:cNvSpPr>
            <a:spLocks noGrp="1"/>
          </p:cNvSpPr>
          <p:nvPr>
            <p:ph type="dt" sz="half" idx="10"/>
          </p:nvPr>
        </p:nvSpPr>
        <p:spPr/>
        <p:txBody>
          <a:bodyPr/>
          <a:lstStyle/>
          <a:p>
            <a:fld id="{842E77A5-4C49-406A-84A4-AABA0D8405EF}" type="datetimeFigureOut">
              <a:rPr lang="en-US" smtClean="0"/>
              <a:t>4/6/2026</a:t>
            </a:fld>
            <a:endParaRPr lang="en-US"/>
          </a:p>
        </p:txBody>
      </p:sp>
      <p:sp>
        <p:nvSpPr>
          <p:cNvPr id="5" name="Footer Placeholder 4">
            <a:extLst>
              <a:ext uri="{FF2B5EF4-FFF2-40B4-BE49-F238E27FC236}">
                <a16:creationId xmlns:a16="http://schemas.microsoft.com/office/drawing/2014/main" id="{02F4D195-EA4C-2126-69C6-0CEB2DA274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085A3A-4201-6330-8883-A73C74E7F09D}"/>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27582243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8511-5E8E-E326-7CFB-33F6AFE576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6557EC-A7DC-BBB1-25FE-167280E0CB1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84E388-D4B0-E6B2-1D3D-7F9F4FCEBFAC}"/>
              </a:ext>
            </a:extLst>
          </p:cNvPr>
          <p:cNvSpPr>
            <a:spLocks noGrp="1"/>
          </p:cNvSpPr>
          <p:nvPr>
            <p:ph type="dt" sz="half" idx="10"/>
          </p:nvPr>
        </p:nvSpPr>
        <p:spPr/>
        <p:txBody>
          <a:bodyPr/>
          <a:lstStyle/>
          <a:p>
            <a:fld id="{842E77A5-4C49-406A-84A4-AABA0D8405EF}" type="datetimeFigureOut">
              <a:rPr lang="en-US" smtClean="0"/>
              <a:t>4/6/2026</a:t>
            </a:fld>
            <a:endParaRPr lang="en-US"/>
          </a:p>
        </p:txBody>
      </p:sp>
      <p:sp>
        <p:nvSpPr>
          <p:cNvPr id="5" name="Footer Placeholder 4">
            <a:extLst>
              <a:ext uri="{FF2B5EF4-FFF2-40B4-BE49-F238E27FC236}">
                <a16:creationId xmlns:a16="http://schemas.microsoft.com/office/drawing/2014/main" id="{AFF99ABC-CEC4-DE18-CE3F-1C978A5B7F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A533B1-2C82-A2FA-CC9D-5A8C4FE867D3}"/>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42093929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81336-8178-EE1A-D690-FB3FC66B30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D020A60-3D68-A251-79E1-0069862FAE1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2F8CC77-18B1-DB13-BB8E-07AE0C63912D}"/>
              </a:ext>
            </a:extLst>
          </p:cNvPr>
          <p:cNvSpPr>
            <a:spLocks noGrp="1"/>
          </p:cNvSpPr>
          <p:nvPr>
            <p:ph type="dt" sz="half" idx="10"/>
          </p:nvPr>
        </p:nvSpPr>
        <p:spPr/>
        <p:txBody>
          <a:bodyPr/>
          <a:lstStyle/>
          <a:p>
            <a:fld id="{842E77A5-4C49-406A-84A4-AABA0D8405EF}" type="datetimeFigureOut">
              <a:rPr lang="en-US" smtClean="0"/>
              <a:t>4/6/2026</a:t>
            </a:fld>
            <a:endParaRPr lang="en-US"/>
          </a:p>
        </p:txBody>
      </p:sp>
      <p:sp>
        <p:nvSpPr>
          <p:cNvPr id="5" name="Footer Placeholder 4">
            <a:extLst>
              <a:ext uri="{FF2B5EF4-FFF2-40B4-BE49-F238E27FC236}">
                <a16:creationId xmlns:a16="http://schemas.microsoft.com/office/drawing/2014/main" id="{A55619A3-B237-DDEE-A974-953674DF2C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E40C18-A9B2-EEE2-5C35-EE65D146D659}"/>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29953294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E4ADB-563E-0055-9204-608B56FA40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BC5C30F-1F46-A90C-14F2-7579F1E2E8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BC84AC-2F4D-BE65-E228-2A5E4E0465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C665DF-426D-CB23-12BF-E27280ED1838}"/>
              </a:ext>
            </a:extLst>
          </p:cNvPr>
          <p:cNvSpPr>
            <a:spLocks noGrp="1"/>
          </p:cNvSpPr>
          <p:nvPr>
            <p:ph type="dt" sz="half" idx="10"/>
          </p:nvPr>
        </p:nvSpPr>
        <p:spPr/>
        <p:txBody>
          <a:bodyPr/>
          <a:lstStyle/>
          <a:p>
            <a:fld id="{842E77A5-4C49-406A-84A4-AABA0D8405EF}" type="datetimeFigureOut">
              <a:rPr lang="en-US" smtClean="0"/>
              <a:t>4/6/2026</a:t>
            </a:fld>
            <a:endParaRPr lang="en-US"/>
          </a:p>
        </p:txBody>
      </p:sp>
      <p:sp>
        <p:nvSpPr>
          <p:cNvPr id="6" name="Footer Placeholder 5">
            <a:extLst>
              <a:ext uri="{FF2B5EF4-FFF2-40B4-BE49-F238E27FC236}">
                <a16:creationId xmlns:a16="http://schemas.microsoft.com/office/drawing/2014/main" id="{7B64A67B-BADA-752E-24E1-BE060CBEBE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C53346-E2C7-1DA6-D984-C85B44273381}"/>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228981759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E0A0B-F191-B890-B0F2-973BF53E5C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6FF256-A5E6-5082-D0CA-CC3CE9E087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888238-1E15-092A-77CA-76E1217073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826AC3-C7FC-22C3-580E-46D508B763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A37848-3419-EFE1-E460-CEB843594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5B1FA2-9189-03B9-C4A4-E97F5C37FD0C}"/>
              </a:ext>
            </a:extLst>
          </p:cNvPr>
          <p:cNvSpPr>
            <a:spLocks noGrp="1"/>
          </p:cNvSpPr>
          <p:nvPr>
            <p:ph type="dt" sz="half" idx="10"/>
          </p:nvPr>
        </p:nvSpPr>
        <p:spPr/>
        <p:txBody>
          <a:bodyPr/>
          <a:lstStyle/>
          <a:p>
            <a:fld id="{842E77A5-4C49-406A-84A4-AABA0D8405EF}" type="datetimeFigureOut">
              <a:rPr lang="en-US" smtClean="0"/>
              <a:t>4/6/2026</a:t>
            </a:fld>
            <a:endParaRPr lang="en-US"/>
          </a:p>
        </p:txBody>
      </p:sp>
      <p:sp>
        <p:nvSpPr>
          <p:cNvPr id="8" name="Footer Placeholder 7">
            <a:extLst>
              <a:ext uri="{FF2B5EF4-FFF2-40B4-BE49-F238E27FC236}">
                <a16:creationId xmlns:a16="http://schemas.microsoft.com/office/drawing/2014/main" id="{F0AD4363-94C4-9BF1-6A24-DA9CB57EB9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60FC6DE-9D31-65C2-505E-9B288911A156}"/>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10416163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A8602-C2B0-0B8D-07C5-608F0719F1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48C726-7B3F-61AC-5AE7-450054D5D281}"/>
              </a:ext>
            </a:extLst>
          </p:cNvPr>
          <p:cNvSpPr>
            <a:spLocks noGrp="1"/>
          </p:cNvSpPr>
          <p:nvPr>
            <p:ph type="dt" sz="half" idx="10"/>
          </p:nvPr>
        </p:nvSpPr>
        <p:spPr/>
        <p:txBody>
          <a:bodyPr/>
          <a:lstStyle/>
          <a:p>
            <a:fld id="{842E77A5-4C49-406A-84A4-AABA0D8405EF}" type="datetimeFigureOut">
              <a:rPr lang="en-US" smtClean="0"/>
              <a:t>4/6/2026</a:t>
            </a:fld>
            <a:endParaRPr lang="en-US"/>
          </a:p>
        </p:txBody>
      </p:sp>
      <p:sp>
        <p:nvSpPr>
          <p:cNvPr id="4" name="Footer Placeholder 3">
            <a:extLst>
              <a:ext uri="{FF2B5EF4-FFF2-40B4-BE49-F238E27FC236}">
                <a16:creationId xmlns:a16="http://schemas.microsoft.com/office/drawing/2014/main" id="{A173ED48-E2A5-AC97-BFA8-6708ADCEB5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9A365A-6554-E61E-CEED-07A8C18EA0CF}"/>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193679472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57E0D7-7789-E6D6-37D6-E4CDAA100817}"/>
              </a:ext>
            </a:extLst>
          </p:cNvPr>
          <p:cNvSpPr>
            <a:spLocks noGrp="1"/>
          </p:cNvSpPr>
          <p:nvPr>
            <p:ph type="dt" sz="half" idx="10"/>
          </p:nvPr>
        </p:nvSpPr>
        <p:spPr/>
        <p:txBody>
          <a:bodyPr/>
          <a:lstStyle/>
          <a:p>
            <a:fld id="{842E77A5-4C49-406A-84A4-AABA0D8405EF}" type="datetimeFigureOut">
              <a:rPr lang="en-US" smtClean="0"/>
              <a:t>4/6/2026</a:t>
            </a:fld>
            <a:endParaRPr lang="en-US"/>
          </a:p>
        </p:txBody>
      </p:sp>
      <p:sp>
        <p:nvSpPr>
          <p:cNvPr id="3" name="Footer Placeholder 2">
            <a:extLst>
              <a:ext uri="{FF2B5EF4-FFF2-40B4-BE49-F238E27FC236}">
                <a16:creationId xmlns:a16="http://schemas.microsoft.com/office/drawing/2014/main" id="{2BC6FFCD-5CF2-B472-85EF-76DDEBF3E7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E508126-FA55-7E68-2BD5-CED5C3D7FC26}"/>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151446326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117EA-BD1A-33DC-9FCF-A7A479AC9C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180A8FD-4580-E630-AF2B-8B84CAD17C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4F5DA2A-D8D0-D4A1-CC4A-C93F3CD4D1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0CE5E5-A58D-D3D5-8926-3D49D4989BCF}"/>
              </a:ext>
            </a:extLst>
          </p:cNvPr>
          <p:cNvSpPr>
            <a:spLocks noGrp="1"/>
          </p:cNvSpPr>
          <p:nvPr>
            <p:ph type="dt" sz="half" idx="10"/>
          </p:nvPr>
        </p:nvSpPr>
        <p:spPr/>
        <p:txBody>
          <a:bodyPr/>
          <a:lstStyle/>
          <a:p>
            <a:fld id="{842E77A5-4C49-406A-84A4-AABA0D8405EF}" type="datetimeFigureOut">
              <a:rPr lang="en-US" smtClean="0"/>
              <a:t>4/6/2026</a:t>
            </a:fld>
            <a:endParaRPr lang="en-US"/>
          </a:p>
        </p:txBody>
      </p:sp>
      <p:sp>
        <p:nvSpPr>
          <p:cNvPr id="6" name="Footer Placeholder 5">
            <a:extLst>
              <a:ext uri="{FF2B5EF4-FFF2-40B4-BE49-F238E27FC236}">
                <a16:creationId xmlns:a16="http://schemas.microsoft.com/office/drawing/2014/main" id="{4FCB3D79-2FA3-D26F-E433-182C24B211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70D98B-E282-3D54-227C-2EFD4D51D16C}"/>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147642411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1EC42-C18A-C155-30F8-EA43E5B56F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71F4D35-228E-BF06-AEEA-92EC6C903B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249F18F-8251-6B01-CCB6-4CF58AAD9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10AC57-A183-E24A-EAA1-5E6F8382BF6F}"/>
              </a:ext>
            </a:extLst>
          </p:cNvPr>
          <p:cNvSpPr>
            <a:spLocks noGrp="1"/>
          </p:cNvSpPr>
          <p:nvPr>
            <p:ph type="dt" sz="half" idx="10"/>
          </p:nvPr>
        </p:nvSpPr>
        <p:spPr/>
        <p:txBody>
          <a:bodyPr/>
          <a:lstStyle/>
          <a:p>
            <a:fld id="{842E77A5-4C49-406A-84A4-AABA0D8405EF}" type="datetimeFigureOut">
              <a:rPr lang="en-US" smtClean="0"/>
              <a:t>4/6/2026</a:t>
            </a:fld>
            <a:endParaRPr lang="en-US"/>
          </a:p>
        </p:txBody>
      </p:sp>
      <p:sp>
        <p:nvSpPr>
          <p:cNvPr id="6" name="Footer Placeholder 5">
            <a:extLst>
              <a:ext uri="{FF2B5EF4-FFF2-40B4-BE49-F238E27FC236}">
                <a16:creationId xmlns:a16="http://schemas.microsoft.com/office/drawing/2014/main" id="{27EBF1CE-6B53-B272-A116-9D52FD111B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819E05-D8B5-97BF-EA6A-F64581EF4D52}"/>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16385724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8E9D7-D1C8-EE4A-849F-4DCAA433511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5523E18-861A-092A-DFB1-681B5F08C1B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3E6BC8-1C91-265F-5DEC-926BFF55183A}"/>
              </a:ext>
            </a:extLst>
          </p:cNvPr>
          <p:cNvSpPr>
            <a:spLocks noGrp="1"/>
          </p:cNvSpPr>
          <p:nvPr>
            <p:ph type="dt" sz="half" idx="10"/>
          </p:nvPr>
        </p:nvSpPr>
        <p:spPr/>
        <p:txBody>
          <a:bodyPr/>
          <a:lstStyle/>
          <a:p>
            <a:fld id="{842E77A5-4C49-406A-84A4-AABA0D8405EF}" type="datetimeFigureOut">
              <a:rPr lang="en-US" smtClean="0"/>
              <a:t>4/6/2026</a:t>
            </a:fld>
            <a:endParaRPr lang="en-US"/>
          </a:p>
        </p:txBody>
      </p:sp>
      <p:sp>
        <p:nvSpPr>
          <p:cNvPr id="5" name="Footer Placeholder 4">
            <a:extLst>
              <a:ext uri="{FF2B5EF4-FFF2-40B4-BE49-F238E27FC236}">
                <a16:creationId xmlns:a16="http://schemas.microsoft.com/office/drawing/2014/main" id="{63E2E023-4FF3-0046-0E9C-33483678DD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F7CA9B-5FAD-E69E-7191-AF2CCE78D266}"/>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19812611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7A0F31-D24F-D7A5-01FB-01DB58A6B77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BFE2E02-889B-636B-282D-43D8ADBCD4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93E79C-2F5E-0424-3B83-5B83DE12F0FA}"/>
              </a:ext>
            </a:extLst>
          </p:cNvPr>
          <p:cNvSpPr>
            <a:spLocks noGrp="1"/>
          </p:cNvSpPr>
          <p:nvPr>
            <p:ph type="dt" sz="half" idx="10"/>
          </p:nvPr>
        </p:nvSpPr>
        <p:spPr/>
        <p:txBody>
          <a:bodyPr/>
          <a:lstStyle/>
          <a:p>
            <a:fld id="{842E77A5-4C49-406A-84A4-AABA0D8405EF}" type="datetimeFigureOut">
              <a:rPr lang="en-US" smtClean="0"/>
              <a:t>4/6/2026</a:t>
            </a:fld>
            <a:endParaRPr lang="en-US"/>
          </a:p>
        </p:txBody>
      </p:sp>
      <p:sp>
        <p:nvSpPr>
          <p:cNvPr id="5" name="Footer Placeholder 4">
            <a:extLst>
              <a:ext uri="{FF2B5EF4-FFF2-40B4-BE49-F238E27FC236}">
                <a16:creationId xmlns:a16="http://schemas.microsoft.com/office/drawing/2014/main" id="{0480BCBA-184C-267F-31ED-494536FC52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D2ECFE-66C3-8A0A-02F9-6C4D54A659C1}"/>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348214573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58561639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20096" y="6176963"/>
            <a:ext cx="1591208" cy="681037"/>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71713253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6" name="Content Placeholder 13">
            <a:extLst>
              <a:ext uri="{FF2B5EF4-FFF2-40B4-BE49-F238E27FC236}">
                <a16:creationId xmlns:a16="http://schemas.microsoft.com/office/drawing/2014/main" id="{0C3EFB34-9902-9438-496E-AE03717414E0}"/>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pic>
        <p:nvPicPr>
          <p:cNvPr id="2" name="Picture 1" descr="A white background with black and white clouds&#10;&#10;Description automatically generated">
            <a:extLst>
              <a:ext uri="{FF2B5EF4-FFF2-40B4-BE49-F238E27FC236}">
                <a16:creationId xmlns:a16="http://schemas.microsoft.com/office/drawing/2014/main" id="{4AE5FBFD-95AC-63D7-C53B-861E173D14B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673388" y="0"/>
            <a:ext cx="2518611" cy="6858000"/>
          </a:xfrm>
          <a:prstGeom prst="rect">
            <a:avLst/>
          </a:prstGeom>
        </p:spPr>
      </p:pic>
    </p:spTree>
    <p:extLst>
      <p:ext uri="{BB962C8B-B14F-4D97-AF65-F5344CB8AC3E}">
        <p14:creationId xmlns:p14="http://schemas.microsoft.com/office/powerpoint/2010/main" val="123493810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ABF0F34F-14AB-484A-B782-112ACB3916DE}"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425695"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398423817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3_Picture with Caption">
    <p:spTree>
      <p:nvGrpSpPr>
        <p:cNvPr id="1" name=""/>
        <p:cNvGrpSpPr/>
        <p:nvPr/>
      </p:nvGrpSpPr>
      <p:grpSpPr>
        <a:xfrm>
          <a:off x="0" y="0"/>
          <a:ext cx="0" cy="0"/>
          <a:chOff x="0" y="0"/>
          <a:chExt cx="0" cy="0"/>
        </a:xfrm>
      </p:grpSpPr>
      <p:pic>
        <p:nvPicPr>
          <p:cNvPr id="3" name="Picture 2" descr="A white background with black and white clouds&#10;&#10;Description automatically generated">
            <a:extLst>
              <a:ext uri="{FF2B5EF4-FFF2-40B4-BE49-F238E27FC236}">
                <a16:creationId xmlns:a16="http://schemas.microsoft.com/office/drawing/2014/main" id="{D75C156D-F010-83D1-6FBC-93B636E4B6E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673388" y="0"/>
            <a:ext cx="2518611" cy="6858000"/>
          </a:xfrm>
          <a:prstGeom prst="rect">
            <a:avLst/>
          </a:prstGeom>
        </p:spPr>
      </p:pic>
      <p:pic>
        <p:nvPicPr>
          <p:cNvPr id="4" name="Picture 3" descr="A black and white globe with a cursor&#10;&#10;Description automatically generated with low confidence">
            <a:extLst>
              <a:ext uri="{FF2B5EF4-FFF2-40B4-BE49-F238E27FC236}">
                <a16:creationId xmlns:a16="http://schemas.microsoft.com/office/drawing/2014/main" id="{AD82B877-2B6A-11F3-2186-BF3CB53A78F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61351" y="3233228"/>
            <a:ext cx="419100" cy="419100"/>
          </a:xfrm>
          <a:prstGeom prst="rect">
            <a:avLst/>
          </a:prstGeom>
        </p:spPr>
      </p:pic>
      <p:pic>
        <p:nvPicPr>
          <p:cNvPr id="5" name="Picture 4" descr="A black and white envelope&#10;&#10;Description automatically generated">
            <a:extLst>
              <a:ext uri="{FF2B5EF4-FFF2-40B4-BE49-F238E27FC236}">
                <a16:creationId xmlns:a16="http://schemas.microsoft.com/office/drawing/2014/main" id="{557DB40C-0F27-46F1-4011-9AA0FD738BC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370114" y="2593974"/>
            <a:ext cx="596900" cy="596900"/>
          </a:xfrm>
          <a:prstGeom prst="rect">
            <a:avLst/>
          </a:prstGeom>
        </p:spPr>
      </p:pic>
      <p:pic>
        <p:nvPicPr>
          <p:cNvPr id="6" name="Picture 5" descr="A black telephone symbol&#10;&#10;Description automatically generated">
            <a:extLst>
              <a:ext uri="{FF2B5EF4-FFF2-40B4-BE49-F238E27FC236}">
                <a16:creationId xmlns:a16="http://schemas.microsoft.com/office/drawing/2014/main" id="{D5B65DF5-FF5A-39EA-AE15-3E3971A8A66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481239" y="2168709"/>
            <a:ext cx="374650" cy="374650"/>
          </a:xfrm>
          <a:prstGeom prst="rect">
            <a:avLst/>
          </a:prstGeom>
        </p:spPr>
      </p:pic>
      <p:sp>
        <p:nvSpPr>
          <p:cNvPr id="9" name="Content Placeholder 3">
            <a:extLst>
              <a:ext uri="{FF2B5EF4-FFF2-40B4-BE49-F238E27FC236}">
                <a16:creationId xmlns:a16="http://schemas.microsoft.com/office/drawing/2014/main" id="{EAE38295-8C89-D221-EB72-E92663C2E5C5}"/>
              </a:ext>
            </a:extLst>
          </p:cNvPr>
          <p:cNvSpPr>
            <a:spLocks noGrp="1"/>
          </p:cNvSpPr>
          <p:nvPr>
            <p:ph sz="half" idx="2"/>
          </p:nvPr>
        </p:nvSpPr>
        <p:spPr>
          <a:xfrm>
            <a:off x="1963234" y="2168710"/>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2" name="Content Placeholder 3">
            <a:extLst>
              <a:ext uri="{FF2B5EF4-FFF2-40B4-BE49-F238E27FC236}">
                <a16:creationId xmlns:a16="http://schemas.microsoft.com/office/drawing/2014/main" id="{A64E67F4-8BE4-1B8F-675A-F20D8FB431FB}"/>
              </a:ext>
            </a:extLst>
          </p:cNvPr>
          <p:cNvSpPr>
            <a:spLocks noGrp="1"/>
          </p:cNvSpPr>
          <p:nvPr>
            <p:ph sz="half" idx="10"/>
          </p:nvPr>
        </p:nvSpPr>
        <p:spPr>
          <a:xfrm>
            <a:off x="1963234" y="2705099"/>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3" name="Content Placeholder 3">
            <a:extLst>
              <a:ext uri="{FF2B5EF4-FFF2-40B4-BE49-F238E27FC236}">
                <a16:creationId xmlns:a16="http://schemas.microsoft.com/office/drawing/2014/main" id="{7B9FAA3E-8D4C-ACD5-DB17-1DD5DCE5ED24}"/>
              </a:ext>
            </a:extLst>
          </p:cNvPr>
          <p:cNvSpPr>
            <a:spLocks noGrp="1"/>
          </p:cNvSpPr>
          <p:nvPr>
            <p:ph sz="half" idx="11"/>
          </p:nvPr>
        </p:nvSpPr>
        <p:spPr>
          <a:xfrm>
            <a:off x="1963234" y="3242274"/>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4" name="Text Placeholder 25">
            <a:extLst>
              <a:ext uri="{FF2B5EF4-FFF2-40B4-BE49-F238E27FC236}">
                <a16:creationId xmlns:a16="http://schemas.microsoft.com/office/drawing/2014/main" id="{DF46734D-AD62-AD5E-08C7-78B15A626C3D}"/>
              </a:ext>
            </a:extLst>
          </p:cNvPr>
          <p:cNvSpPr>
            <a:spLocks noGrp="1"/>
          </p:cNvSpPr>
          <p:nvPr>
            <p:ph type="body" sz="quarter" idx="13"/>
          </p:nvPr>
        </p:nvSpPr>
        <p:spPr>
          <a:xfrm>
            <a:off x="1481138" y="1355725"/>
            <a:ext cx="7385276" cy="596900"/>
          </a:xfrm>
        </p:spPr>
        <p:txBody>
          <a:bodyPr anchor="ctr"/>
          <a:lstStyle>
            <a:lvl1pPr marL="0" indent="0">
              <a:buNone/>
              <a:defRPr b="1">
                <a:latin typeface="Arial" panose="020B0604020202020204" pitchFamily="34" charset="0"/>
                <a:cs typeface="Arial" panose="020B0604020202020204" pitchFamily="34" charset="0"/>
              </a:defRPr>
            </a:lvl1pPr>
          </a:lstStyle>
          <a:p>
            <a:pPr lvl="0"/>
            <a:r>
              <a:rPr lang="en-US"/>
              <a:t>Click to edit Master text styles</a:t>
            </a:r>
          </a:p>
        </p:txBody>
      </p:sp>
      <p:pic>
        <p:nvPicPr>
          <p:cNvPr id="15" name="Picture 14" descr="A red and black screen&#10;&#10;Description automatically generated">
            <a:extLst>
              <a:ext uri="{FF2B5EF4-FFF2-40B4-BE49-F238E27FC236}">
                <a16:creationId xmlns:a16="http://schemas.microsoft.com/office/drawing/2014/main" id="{C6D746BF-81D3-D97B-FC0F-0C224178472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461351" y="4288276"/>
            <a:ext cx="2836447" cy="1213999"/>
          </a:xfrm>
          <a:prstGeom prst="rect">
            <a:avLst/>
          </a:prstGeom>
        </p:spPr>
      </p:pic>
    </p:spTree>
    <p:extLst>
      <p:ext uri="{BB962C8B-B14F-4D97-AF65-F5344CB8AC3E}">
        <p14:creationId xmlns:p14="http://schemas.microsoft.com/office/powerpoint/2010/main" val="311920347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80040" y="122612"/>
            <a:ext cx="930175" cy="1042706"/>
          </a:xfrm>
          <a:prstGeom prst="rect">
            <a:avLst/>
          </a:prstGeom>
        </p:spPr>
      </p:pic>
      <p:pic>
        <p:nvPicPr>
          <p:cNvPr id="3" name="Picture 2" descr="A logo of a person with a black background&#10;&#10;Description automatically generated">
            <a:extLst>
              <a:ext uri="{FF2B5EF4-FFF2-40B4-BE49-F238E27FC236}">
                <a16:creationId xmlns:a16="http://schemas.microsoft.com/office/drawing/2014/main" id="{3D640CF2-EF45-BDB2-7EA4-7AC36885E70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80040" y="122612"/>
            <a:ext cx="930175" cy="1042706"/>
          </a:xfrm>
          <a:prstGeom prst="rect">
            <a:avLst/>
          </a:prstGeom>
        </p:spPr>
      </p:pic>
    </p:spTree>
    <p:extLst>
      <p:ext uri="{BB962C8B-B14F-4D97-AF65-F5344CB8AC3E}">
        <p14:creationId xmlns:p14="http://schemas.microsoft.com/office/powerpoint/2010/main" val="216786993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Two Graphs with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263667"/>
            <a:ext cx="5157787"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8200" y="2047875"/>
            <a:ext cx="5157787" cy="396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0612" y="1263667"/>
            <a:ext cx="5183188"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2047875"/>
            <a:ext cx="5183188" cy="396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D8C02174-DDA2-89DE-22E7-A7D32797641E}"/>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33BAEC58-C607-1133-9390-10C4AD562301}"/>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13" name="Picture 12" descr="A red and black screen&#10;&#10;Description automatically generated">
            <a:extLst>
              <a:ext uri="{FF2B5EF4-FFF2-40B4-BE49-F238E27FC236}">
                <a16:creationId xmlns:a16="http://schemas.microsoft.com/office/drawing/2014/main" id="{AF7DE81B-4219-171A-2A70-23BF64368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5" name="Content Placeholder 11">
            <a:extLst>
              <a:ext uri="{FF2B5EF4-FFF2-40B4-BE49-F238E27FC236}">
                <a16:creationId xmlns:a16="http://schemas.microsoft.com/office/drawing/2014/main" id="{4BF04886-7D38-52E9-ED5A-654EF4737A55}"/>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7" name="Title 1">
            <a:extLst>
              <a:ext uri="{FF2B5EF4-FFF2-40B4-BE49-F238E27FC236}">
                <a16:creationId xmlns:a16="http://schemas.microsoft.com/office/drawing/2014/main" id="{9389BB7D-C5C8-B076-111C-61C64E35AC76}"/>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89215987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40215" y="2187133"/>
            <a:ext cx="8320114" cy="1772295"/>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userDrawn="1"/>
        </p:nvCxnSpPr>
        <p:spPr>
          <a:xfrm>
            <a:off x="840215" y="397383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82952" y="538478"/>
            <a:ext cx="2836447" cy="1213999"/>
          </a:xfrm>
          <a:prstGeom prst="rect">
            <a:avLst/>
          </a:prstGeom>
        </p:spPr>
      </p:pic>
      <p:sp>
        <p:nvSpPr>
          <p:cNvPr id="17" name="Content Placeholder 16">
            <a:extLst>
              <a:ext uri="{FF2B5EF4-FFF2-40B4-BE49-F238E27FC236}">
                <a16:creationId xmlns:a16="http://schemas.microsoft.com/office/drawing/2014/main" id="{3394438B-748A-80C7-E676-5A3A814BE840}"/>
              </a:ext>
            </a:extLst>
          </p:cNvPr>
          <p:cNvSpPr>
            <a:spLocks noGrp="1"/>
          </p:cNvSpPr>
          <p:nvPr>
            <p:ph sz="quarter" idx="10" hasCustomPrompt="1"/>
          </p:nvPr>
        </p:nvSpPr>
        <p:spPr>
          <a:xfrm>
            <a:off x="840215" y="4125175"/>
            <a:ext cx="2512585"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a:t>Date</a:t>
            </a:r>
          </a:p>
        </p:txBody>
      </p:sp>
      <p:sp>
        <p:nvSpPr>
          <p:cNvPr id="19" name="Content Placeholder 18">
            <a:extLst>
              <a:ext uri="{FF2B5EF4-FFF2-40B4-BE49-F238E27FC236}">
                <a16:creationId xmlns:a16="http://schemas.microsoft.com/office/drawing/2014/main" id="{4D2EB25D-0B17-6144-8D28-672D81430177}"/>
              </a:ext>
            </a:extLst>
          </p:cNvPr>
          <p:cNvSpPr>
            <a:spLocks noGrp="1"/>
          </p:cNvSpPr>
          <p:nvPr>
            <p:ph sz="quarter" idx="11" hasCustomPrompt="1"/>
          </p:nvPr>
        </p:nvSpPr>
        <p:spPr>
          <a:xfrm>
            <a:off x="5233123" y="4125175"/>
            <a:ext cx="2802801"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a:t>Location</a:t>
            </a:r>
          </a:p>
        </p:txBody>
      </p:sp>
      <p:sp>
        <p:nvSpPr>
          <p:cNvPr id="4" name="Content Placeholder 16">
            <a:extLst>
              <a:ext uri="{FF2B5EF4-FFF2-40B4-BE49-F238E27FC236}">
                <a16:creationId xmlns:a16="http://schemas.microsoft.com/office/drawing/2014/main" id="{C0D0753B-6866-136E-930F-1AA9FD3A9C72}"/>
              </a:ext>
            </a:extLst>
          </p:cNvPr>
          <p:cNvSpPr>
            <a:spLocks noGrp="1"/>
          </p:cNvSpPr>
          <p:nvPr>
            <p:ph sz="quarter" idx="12" hasCustomPrompt="1"/>
          </p:nvPr>
        </p:nvSpPr>
        <p:spPr>
          <a:xfrm>
            <a:off x="840214" y="5493285"/>
            <a:ext cx="2512585"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a:t>Presented to</a:t>
            </a:r>
          </a:p>
        </p:txBody>
      </p:sp>
    </p:spTree>
    <p:extLst>
      <p:ext uri="{BB962C8B-B14F-4D97-AF65-F5344CB8AC3E}">
        <p14:creationId xmlns:p14="http://schemas.microsoft.com/office/powerpoint/2010/main" val="318872237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40215" y="1986280"/>
            <a:ext cx="8320114" cy="2236990"/>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p:nvCxnSpPr>
        <p:spPr>
          <a:xfrm>
            <a:off x="840215" y="437388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2952" y="538478"/>
            <a:ext cx="2836447" cy="1213999"/>
          </a:xfrm>
          <a:prstGeom prst="rect">
            <a:avLst/>
          </a:prstGeom>
        </p:spPr>
      </p:pic>
      <p:sp>
        <p:nvSpPr>
          <p:cNvPr id="17" name="Content Placeholder 16">
            <a:extLst>
              <a:ext uri="{FF2B5EF4-FFF2-40B4-BE49-F238E27FC236}">
                <a16:creationId xmlns:a16="http://schemas.microsoft.com/office/drawing/2014/main" id="{3394438B-748A-80C7-E676-5A3A814BE840}"/>
              </a:ext>
            </a:extLst>
          </p:cNvPr>
          <p:cNvSpPr>
            <a:spLocks noGrp="1"/>
          </p:cNvSpPr>
          <p:nvPr>
            <p:ph sz="quarter" idx="10" hasCustomPrompt="1"/>
          </p:nvPr>
        </p:nvSpPr>
        <p:spPr>
          <a:xfrm>
            <a:off x="826619" y="4562768"/>
            <a:ext cx="3440581"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dirty="0"/>
              <a:t>Date</a:t>
            </a:r>
          </a:p>
        </p:txBody>
      </p:sp>
      <p:sp>
        <p:nvSpPr>
          <p:cNvPr id="19" name="Content Placeholder 18">
            <a:extLst>
              <a:ext uri="{FF2B5EF4-FFF2-40B4-BE49-F238E27FC236}">
                <a16:creationId xmlns:a16="http://schemas.microsoft.com/office/drawing/2014/main" id="{4D2EB25D-0B17-6144-8D28-672D81430177}"/>
              </a:ext>
            </a:extLst>
          </p:cNvPr>
          <p:cNvSpPr>
            <a:spLocks noGrp="1"/>
          </p:cNvSpPr>
          <p:nvPr>
            <p:ph sz="quarter" idx="11" hasCustomPrompt="1"/>
          </p:nvPr>
        </p:nvSpPr>
        <p:spPr>
          <a:xfrm>
            <a:off x="4589328" y="4548480"/>
            <a:ext cx="3440581"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dirty="0"/>
              <a:t>Location</a:t>
            </a:r>
          </a:p>
        </p:txBody>
      </p:sp>
      <p:sp>
        <p:nvSpPr>
          <p:cNvPr id="4" name="Content Placeholder 18">
            <a:extLst>
              <a:ext uri="{FF2B5EF4-FFF2-40B4-BE49-F238E27FC236}">
                <a16:creationId xmlns:a16="http://schemas.microsoft.com/office/drawing/2014/main" id="{7715F650-A5CF-A833-B7E5-3A3A70230B8C}"/>
              </a:ext>
            </a:extLst>
          </p:cNvPr>
          <p:cNvSpPr>
            <a:spLocks noGrp="1"/>
          </p:cNvSpPr>
          <p:nvPr>
            <p:ph sz="quarter" idx="12" hasCustomPrompt="1"/>
          </p:nvPr>
        </p:nvSpPr>
        <p:spPr>
          <a:xfrm>
            <a:off x="840215" y="5592702"/>
            <a:ext cx="3440581" cy="427038"/>
          </a:xfrm>
        </p:spPr>
        <p:txBody>
          <a:bodyPr anchor="ctr">
            <a:normAutofit/>
          </a:bodyPr>
          <a:lstStyle>
            <a:lvl1pPr marL="0" indent="0" algn="l">
              <a:buNone/>
              <a:defRPr sz="1600">
                <a:latin typeface="Arial" panose="020B0604020202020204" pitchFamily="34" charset="0"/>
                <a:cs typeface="Arial" panose="020B0604020202020204" pitchFamily="34" charset="0"/>
              </a:defRPr>
            </a:lvl1pPr>
          </a:lstStyle>
          <a:p>
            <a:pPr lvl="0"/>
            <a:r>
              <a:rPr lang="en-US" dirty="0"/>
              <a:t>Presented to</a:t>
            </a:r>
          </a:p>
        </p:txBody>
      </p:sp>
    </p:spTree>
    <p:extLst>
      <p:ext uri="{BB962C8B-B14F-4D97-AF65-F5344CB8AC3E}">
        <p14:creationId xmlns:p14="http://schemas.microsoft.com/office/powerpoint/2010/main" val="15115550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200" y="520360"/>
            <a:ext cx="10515600" cy="2852737"/>
          </a:xfrm>
        </p:spPr>
        <p:txBody>
          <a:bodyPr anchor="ctr">
            <a:normAutofit/>
          </a:bodyPr>
          <a:lstStyle>
            <a:lvl1pPr algn="ctr">
              <a:defRPr sz="4800" b="1">
                <a:latin typeface="Arial" panose="020B0604020202020204" pitchFamily="34" charset="0"/>
                <a:cs typeface="Arial" panose="020B0604020202020204" pitchFamily="34" charset="0"/>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74BFD455-12CE-EC73-CDEA-8613D67DDC22}"/>
              </a:ext>
            </a:extLst>
          </p:cNvPr>
          <p:cNvCxnSpPr>
            <a:cxnSpLocks/>
          </p:cNvCxnSpPr>
          <p:nvPr/>
        </p:nvCxnSpPr>
        <p:spPr>
          <a:xfrm>
            <a:off x="782952" y="6337640"/>
            <a:ext cx="10687869"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8" name="Picture 7" descr="A red and black screen&#10;&#10;Description automatically generated">
            <a:extLst>
              <a:ext uri="{FF2B5EF4-FFF2-40B4-BE49-F238E27FC236}">
                <a16:creationId xmlns:a16="http://schemas.microsoft.com/office/drawing/2014/main" id="{6C7EC2C4-9A1D-90CF-A221-861BD9CD874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5123641"/>
            <a:ext cx="2836447" cy="1213999"/>
          </a:xfrm>
          <a:prstGeom prst="rect">
            <a:avLst/>
          </a:prstGeom>
        </p:spPr>
      </p:pic>
      <p:sp>
        <p:nvSpPr>
          <p:cNvPr id="10" name="Content Placeholder 16">
            <a:extLst>
              <a:ext uri="{FF2B5EF4-FFF2-40B4-BE49-F238E27FC236}">
                <a16:creationId xmlns:a16="http://schemas.microsoft.com/office/drawing/2014/main" id="{98098395-7B41-FE2F-139C-F374638DF934}"/>
              </a:ext>
            </a:extLst>
          </p:cNvPr>
          <p:cNvSpPr>
            <a:spLocks noGrp="1"/>
          </p:cNvSpPr>
          <p:nvPr>
            <p:ph sz="quarter" idx="12" hasCustomPrompt="1"/>
          </p:nvPr>
        </p:nvSpPr>
        <p:spPr>
          <a:xfrm>
            <a:off x="7590971" y="5217001"/>
            <a:ext cx="3879850" cy="398462"/>
          </a:xfrm>
        </p:spPr>
        <p:txBody>
          <a:bodyPr anchor="ctr"/>
          <a:lstStyle>
            <a:lvl1pPr marL="0" indent="0" algn="r">
              <a:buNone/>
              <a:defRPr sz="1600">
                <a:latin typeface="Arial" panose="020B0604020202020204" pitchFamily="34" charset="0"/>
                <a:cs typeface="Arial" panose="020B0604020202020204" pitchFamily="34" charset="0"/>
              </a:defRPr>
            </a:lvl1pPr>
          </a:lstStyle>
          <a:p>
            <a:pPr lvl="0"/>
            <a:r>
              <a:rPr lang="en-US" dirty="0"/>
              <a:t>Date</a:t>
            </a:r>
          </a:p>
        </p:txBody>
      </p:sp>
      <p:sp>
        <p:nvSpPr>
          <p:cNvPr id="11" name="Content Placeholder 18">
            <a:extLst>
              <a:ext uri="{FF2B5EF4-FFF2-40B4-BE49-F238E27FC236}">
                <a16:creationId xmlns:a16="http://schemas.microsoft.com/office/drawing/2014/main" id="{71D97847-9401-7A9B-61B7-26011AAA1095}"/>
              </a:ext>
            </a:extLst>
          </p:cNvPr>
          <p:cNvSpPr>
            <a:spLocks noGrp="1"/>
          </p:cNvSpPr>
          <p:nvPr>
            <p:ph sz="quarter" idx="13" hasCustomPrompt="1"/>
          </p:nvPr>
        </p:nvSpPr>
        <p:spPr>
          <a:xfrm>
            <a:off x="7590971" y="5780472"/>
            <a:ext cx="3879850"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dirty="0"/>
              <a:t>Location</a:t>
            </a:r>
          </a:p>
        </p:txBody>
      </p:sp>
    </p:spTree>
    <p:extLst>
      <p:ext uri="{BB962C8B-B14F-4D97-AF65-F5344CB8AC3E}">
        <p14:creationId xmlns:p14="http://schemas.microsoft.com/office/powerpoint/2010/main" val="150954044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able of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74294-B957-7789-F518-05CADB1288C0}"/>
              </a:ext>
            </a:extLst>
          </p:cNvPr>
          <p:cNvSpPr>
            <a:spLocks noGrp="1"/>
          </p:cNvSpPr>
          <p:nvPr>
            <p:ph type="title"/>
          </p:nvPr>
        </p:nvSpPr>
        <p:spPr>
          <a:xfrm>
            <a:off x="0" y="0"/>
            <a:ext cx="12192000" cy="132556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6" name="Picture 5" descr="A red and black screen&#10;&#10;Description automatically generated">
            <a:extLst>
              <a:ext uri="{FF2B5EF4-FFF2-40B4-BE49-F238E27FC236}">
                <a16:creationId xmlns:a16="http://schemas.microsoft.com/office/drawing/2014/main" id="{7F3DE781-92C8-A330-4C24-F643E9771CC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Tree>
    <p:extLst>
      <p:ext uri="{BB962C8B-B14F-4D97-AF65-F5344CB8AC3E}">
        <p14:creationId xmlns:p14="http://schemas.microsoft.com/office/powerpoint/2010/main" val="196056758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878786" y="6356350"/>
            <a:ext cx="560614" cy="365125"/>
          </a:xfrm>
        </p:spPr>
        <p:txBody>
          <a:bodyPr/>
          <a:lstStyle/>
          <a:p>
            <a:fld id="{ABF0F34F-14AB-484A-B782-112ACB3916DE}"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416926228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wo Graphs - No Titl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7559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7559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8BC8E5A4-E344-9DAA-0FF2-E0C94B04BE07}"/>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D433B8C2-D23C-C480-7872-264EDF30786D}"/>
              </a:ext>
            </a:extLst>
          </p:cNvPr>
          <p:cNvSpPr>
            <a:spLocks noGrp="1"/>
          </p:cNvSpPr>
          <p:nvPr>
            <p:ph type="sldNum" sz="quarter" idx="12"/>
          </p:nvPr>
        </p:nvSpPr>
        <p:spPr>
          <a:xfrm>
            <a:off x="9878786" y="6356350"/>
            <a:ext cx="560614" cy="365125"/>
          </a:xfrm>
        </p:spPr>
        <p:txBody>
          <a:bodyPr/>
          <a:lstStyle/>
          <a:p>
            <a:fld id="{ABF0F34F-14AB-484A-B782-112ACB3916DE}" type="slidenum">
              <a:rPr lang="en-US" smtClean="0"/>
              <a:t>‹#›</a:t>
            </a:fld>
            <a:endParaRPr lang="en-US"/>
          </a:p>
        </p:txBody>
      </p:sp>
      <p:pic>
        <p:nvPicPr>
          <p:cNvPr id="12" name="Picture 11" descr="A red and black screen&#10;&#10;Description automatically generated">
            <a:extLst>
              <a:ext uri="{FF2B5EF4-FFF2-40B4-BE49-F238E27FC236}">
                <a16:creationId xmlns:a16="http://schemas.microsoft.com/office/drawing/2014/main" id="{487D6F19-0921-0216-45E6-8FF87B7A572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4" name="Content Placeholder 11">
            <a:extLst>
              <a:ext uri="{FF2B5EF4-FFF2-40B4-BE49-F238E27FC236}">
                <a16:creationId xmlns:a16="http://schemas.microsoft.com/office/drawing/2014/main" id="{571DB394-7C17-9E3F-26DC-FD96C917E278}"/>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5" name="Title 1">
            <a:extLst>
              <a:ext uri="{FF2B5EF4-FFF2-40B4-BE49-F238E27FC236}">
                <a16:creationId xmlns:a16="http://schemas.microsoft.com/office/drawing/2014/main" id="{A5E8BD46-D8D9-BD66-860F-A623727B5D5C}"/>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611964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wo Graphs with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501549"/>
            <a:ext cx="5157787" cy="823912"/>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8200" y="2325461"/>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0612" y="1501549"/>
            <a:ext cx="5183188" cy="823912"/>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2325461"/>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a:extLst>
              <a:ext uri="{FF2B5EF4-FFF2-40B4-BE49-F238E27FC236}">
                <a16:creationId xmlns:a16="http://schemas.microsoft.com/office/drawing/2014/main" id="{D8C02174-DDA2-89DE-22E7-A7D32797641E}"/>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33BAEC58-C607-1133-9390-10C4AD562301}"/>
              </a:ext>
            </a:extLst>
          </p:cNvPr>
          <p:cNvSpPr>
            <a:spLocks noGrp="1"/>
          </p:cNvSpPr>
          <p:nvPr>
            <p:ph type="sldNum" sz="quarter" idx="12"/>
          </p:nvPr>
        </p:nvSpPr>
        <p:spPr>
          <a:xfrm>
            <a:off x="9878786" y="6356350"/>
            <a:ext cx="560614" cy="365125"/>
          </a:xfrm>
        </p:spPr>
        <p:txBody>
          <a:bodyPr/>
          <a:lstStyle/>
          <a:p>
            <a:fld id="{ABF0F34F-14AB-484A-B782-112ACB3916DE}" type="slidenum">
              <a:rPr lang="en-US" smtClean="0"/>
              <a:t>‹#›</a:t>
            </a:fld>
            <a:endParaRPr lang="en-US"/>
          </a:p>
        </p:txBody>
      </p:sp>
      <p:pic>
        <p:nvPicPr>
          <p:cNvPr id="13" name="Picture 12" descr="A red and black screen&#10;&#10;Description automatically generated">
            <a:extLst>
              <a:ext uri="{FF2B5EF4-FFF2-40B4-BE49-F238E27FC236}">
                <a16:creationId xmlns:a16="http://schemas.microsoft.com/office/drawing/2014/main" id="{AF7DE81B-4219-171A-2A70-23BF6436815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5" name="Content Placeholder 11">
            <a:extLst>
              <a:ext uri="{FF2B5EF4-FFF2-40B4-BE49-F238E27FC236}">
                <a16:creationId xmlns:a16="http://schemas.microsoft.com/office/drawing/2014/main" id="{4BF04886-7D38-52E9-ED5A-654EF4737A55}"/>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7" name="Title 1">
            <a:extLst>
              <a:ext uri="{FF2B5EF4-FFF2-40B4-BE49-F238E27FC236}">
                <a16:creationId xmlns:a16="http://schemas.microsoft.com/office/drawing/2014/main" id="{4EAEA7AA-8617-FB58-51DA-CA040472E176}"/>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8760611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85505F4-CE14-3E25-C9E2-34C2188B0070}"/>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ABF0F34F-14AB-484A-B782-112ACB3916DE}"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3" name="Title 1">
            <a:extLst>
              <a:ext uri="{FF2B5EF4-FFF2-40B4-BE49-F238E27FC236}">
                <a16:creationId xmlns:a16="http://schemas.microsoft.com/office/drawing/2014/main" id="{E902F941-E117-492C-5108-C22E496BA4CD}"/>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813798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p:nvSpPr>
        <p:spPr>
          <a:xfrm>
            <a:off x="4555671" y="0"/>
            <a:ext cx="7636329"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F7D0CE23-0773-0F75-28AB-48CB31F2D024}"/>
              </a:ext>
            </a:extLst>
          </p:cNvPr>
          <p:cNvSpPr>
            <a:spLocks noGrp="1"/>
          </p:cNvSpPr>
          <p:nvPr>
            <p:ph type="sldNum" sz="quarter" idx="12"/>
          </p:nvPr>
        </p:nvSpPr>
        <p:spPr>
          <a:xfrm>
            <a:off x="9941875" y="6344330"/>
            <a:ext cx="1969807" cy="365125"/>
          </a:xfrm>
        </p:spPr>
        <p:txBody>
          <a:bodyPr/>
          <a:lstStyle/>
          <a:p>
            <a:fld id="{ABF0F34F-14AB-484A-B782-112ACB3916DE}" type="slidenum">
              <a:rPr lang="en-US" smtClean="0"/>
              <a:t>‹#›</a:t>
            </a:fld>
            <a:endParaRPr lang="en-US"/>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1">
            <a:extLst>
              <a:ext uri="{FF2B5EF4-FFF2-40B4-BE49-F238E27FC236}">
                <a16:creationId xmlns:a16="http://schemas.microsoft.com/office/drawing/2014/main" id="{2D9D78D9-8D71-F735-93F4-626F74757A46}"/>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pic>
        <p:nvPicPr>
          <p:cNvPr id="10" name="Picture 9" descr="A red and black screen&#10;&#10;Description automatically generated">
            <a:extLst>
              <a:ext uri="{FF2B5EF4-FFF2-40B4-BE49-F238E27FC236}">
                <a16:creationId xmlns:a16="http://schemas.microsoft.com/office/drawing/2014/main" id="{AF0A146E-2564-CE73-FA76-58EA342358A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339786788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p:nvSpPr>
        <p:spPr>
          <a:xfrm>
            <a:off x="4555671" y="0"/>
            <a:ext cx="763632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ABF0F34F-14AB-484A-B782-112ACB3916DE}" type="slidenum">
              <a:rPr lang="en-US" smtClean="0"/>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000">
                <a:solidFill>
                  <a:schemeClr val="bg1"/>
                </a:solidFill>
                <a:latin typeface="Arial" panose="020B0604020202020204" pitchFamily="34" charset="0"/>
                <a:cs typeface="Arial" panose="020B0604020202020204" pitchFamily="34" charset="0"/>
              </a:defRPr>
            </a:lvl1pPr>
          </a:lstStyle>
          <a:p>
            <a:pPr lvl="0"/>
            <a:r>
              <a:rPr lang="en-US" dirty="0"/>
              <a:t>Source</a:t>
            </a:r>
          </a:p>
        </p:txBody>
      </p:sp>
      <p:pic>
        <p:nvPicPr>
          <p:cNvPr id="13" name="Picture 12" descr="A red and black screen&#10;&#10;Description automatically generated">
            <a:extLst>
              <a:ext uri="{FF2B5EF4-FFF2-40B4-BE49-F238E27FC236}">
                <a16:creationId xmlns:a16="http://schemas.microsoft.com/office/drawing/2014/main" id="{84D26C60-B76F-3F14-4DE3-7A71DF965DA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133407454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ABF0F34F-14AB-484A-B782-112ACB3916DE}"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425695"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182394577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80935520-79A1-69C1-3BEA-5B369ADB9C3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359A50C3-4F63-EF8E-54E9-F6148A274FA1}"/>
              </a:ext>
            </a:extLst>
          </p:cNvPr>
          <p:cNvSpPr>
            <a:spLocks noGrp="1"/>
          </p:cNvSpPr>
          <p:nvPr>
            <p:ph type="sldNum" sz="quarter" idx="12"/>
          </p:nvPr>
        </p:nvSpPr>
        <p:spPr>
          <a:xfrm>
            <a:off x="9878786" y="6356350"/>
            <a:ext cx="560614" cy="365125"/>
          </a:xfrm>
        </p:spPr>
        <p:txBody>
          <a:bodyPr/>
          <a:lstStyle/>
          <a:p>
            <a:fld id="{ABF0F34F-14AB-484A-B782-112ACB3916DE}"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C1D34EB7-6398-82A1-2FD1-29144BC36BE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3" name="Content Placeholder 11">
            <a:extLst>
              <a:ext uri="{FF2B5EF4-FFF2-40B4-BE49-F238E27FC236}">
                <a16:creationId xmlns:a16="http://schemas.microsoft.com/office/drawing/2014/main" id="{0EE4E234-E343-7B85-A51A-F699450EF5B2}"/>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400179556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744200" y="6356350"/>
            <a:ext cx="609600" cy="365125"/>
          </a:xfrm>
        </p:spPr>
        <p:txBody>
          <a:bodyPr/>
          <a:lstStyle/>
          <a:p>
            <a:fld id="{ABF0F34F-14AB-484A-B782-112ACB3916DE}"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779" y="6262434"/>
            <a:ext cx="463720" cy="459041"/>
          </a:xfrm>
          <a:prstGeom prst="rect">
            <a:avLst/>
          </a:prstGeom>
        </p:spPr>
      </p:pic>
      <p:sp>
        <p:nvSpPr>
          <p:cNvPr id="13" name="Content Placeholder 11">
            <a:extLst>
              <a:ext uri="{FF2B5EF4-FFF2-40B4-BE49-F238E27FC236}">
                <a16:creationId xmlns:a16="http://schemas.microsoft.com/office/drawing/2014/main" id="{F2527929-019A-1596-2A8C-8D1F60EF6B6D}"/>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398889066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ABF0F34F-14AB-484A-B782-112ACB3916DE}"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779" y="6262434"/>
            <a:ext cx="463720" cy="459041"/>
          </a:xfrm>
          <a:prstGeom prst="rect">
            <a:avLst/>
          </a:prstGeom>
        </p:spPr>
      </p:pic>
      <p:sp>
        <p:nvSpPr>
          <p:cNvPr id="5" name="Title 11">
            <a:extLst>
              <a:ext uri="{FF2B5EF4-FFF2-40B4-BE49-F238E27FC236}">
                <a16:creationId xmlns:a16="http://schemas.microsoft.com/office/drawing/2014/main" id="{5AB8A1DC-F078-2227-C29D-0291078E11C2}"/>
              </a:ext>
            </a:extLst>
          </p:cNvPr>
          <p:cNvSpPr>
            <a:spLocks noGrp="1"/>
          </p:cNvSpPr>
          <p:nvPr>
            <p:ph type="title"/>
          </p:nvPr>
        </p:nvSpPr>
        <p:spPr>
          <a:xfrm>
            <a:off x="838200"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9" name="Content Placeholder 11">
            <a:extLst>
              <a:ext uri="{FF2B5EF4-FFF2-40B4-BE49-F238E27FC236}">
                <a16:creationId xmlns:a16="http://schemas.microsoft.com/office/drawing/2014/main" id="{325A7D1F-39E9-331D-D2D0-F784552D5182}"/>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138758530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2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ABF0F34F-14AB-484A-B782-112ACB3916DE}"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779" y="6262434"/>
            <a:ext cx="463720" cy="459041"/>
          </a:xfrm>
          <a:prstGeom prst="rect">
            <a:avLst/>
          </a:prstGeom>
        </p:spPr>
      </p:pic>
      <p:sp>
        <p:nvSpPr>
          <p:cNvPr id="4" name="Content Placeholder 11">
            <a:extLst>
              <a:ext uri="{FF2B5EF4-FFF2-40B4-BE49-F238E27FC236}">
                <a16:creationId xmlns:a16="http://schemas.microsoft.com/office/drawing/2014/main" id="{FEBF9598-C2B1-FEAD-26CF-12F15B905DBF}"/>
              </a:ext>
            </a:extLst>
          </p:cNvPr>
          <p:cNvSpPr>
            <a:spLocks noGrp="1"/>
          </p:cNvSpPr>
          <p:nvPr>
            <p:ph sz="quarter" idx="14" hasCustomPrompt="1"/>
          </p:nvPr>
        </p:nvSpPr>
        <p:spPr>
          <a:xfrm>
            <a:off x="838198" y="6356350"/>
            <a:ext cx="8801101"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3" name="Title 1">
            <a:extLst>
              <a:ext uri="{FF2B5EF4-FFF2-40B4-BE49-F238E27FC236}">
                <a16:creationId xmlns:a16="http://schemas.microsoft.com/office/drawing/2014/main" id="{E9F42ECA-F0DD-A56E-1D82-1E89CE376A40}"/>
              </a:ext>
            </a:extLst>
          </p:cNvPr>
          <p:cNvSpPr>
            <a:spLocks noGrp="1"/>
          </p:cNvSpPr>
          <p:nvPr>
            <p:ph type="title"/>
          </p:nvPr>
        </p:nvSpPr>
        <p:spPr>
          <a:xfrm>
            <a:off x="681036" y="129851"/>
            <a:ext cx="11510963"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88320092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3_Picture with Caption">
    <p:spTree>
      <p:nvGrpSpPr>
        <p:cNvPr id="1" name=""/>
        <p:cNvGrpSpPr/>
        <p:nvPr/>
      </p:nvGrpSpPr>
      <p:grpSpPr>
        <a:xfrm>
          <a:off x="0" y="0"/>
          <a:ext cx="0" cy="0"/>
          <a:chOff x="0" y="0"/>
          <a:chExt cx="0" cy="0"/>
        </a:xfrm>
      </p:grpSpPr>
      <p:pic>
        <p:nvPicPr>
          <p:cNvPr id="3" name="Picture 2" descr="A white background with black and white clouds&#10;&#10;Description automatically generated">
            <a:extLst>
              <a:ext uri="{FF2B5EF4-FFF2-40B4-BE49-F238E27FC236}">
                <a16:creationId xmlns:a16="http://schemas.microsoft.com/office/drawing/2014/main" id="{D75C156D-F010-83D1-6FBC-93B636E4B6E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673388" y="0"/>
            <a:ext cx="2518611" cy="6858000"/>
          </a:xfrm>
          <a:prstGeom prst="rect">
            <a:avLst/>
          </a:prstGeom>
        </p:spPr>
      </p:pic>
      <p:pic>
        <p:nvPicPr>
          <p:cNvPr id="4" name="Picture 3" descr="A black and white globe with a cursor&#10;&#10;Description automatically generated with low confidence">
            <a:extLst>
              <a:ext uri="{FF2B5EF4-FFF2-40B4-BE49-F238E27FC236}">
                <a16:creationId xmlns:a16="http://schemas.microsoft.com/office/drawing/2014/main" id="{AD82B877-2B6A-11F3-2186-BF3CB53A78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61351" y="3233228"/>
            <a:ext cx="419100" cy="419100"/>
          </a:xfrm>
          <a:prstGeom prst="rect">
            <a:avLst/>
          </a:prstGeom>
        </p:spPr>
      </p:pic>
      <p:pic>
        <p:nvPicPr>
          <p:cNvPr id="5" name="Picture 4" descr="A black and white envelope&#10;&#10;Description automatically generated">
            <a:extLst>
              <a:ext uri="{FF2B5EF4-FFF2-40B4-BE49-F238E27FC236}">
                <a16:creationId xmlns:a16="http://schemas.microsoft.com/office/drawing/2014/main" id="{557DB40C-0F27-46F1-4011-9AA0FD738BC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70114" y="2593974"/>
            <a:ext cx="596900" cy="596900"/>
          </a:xfrm>
          <a:prstGeom prst="rect">
            <a:avLst/>
          </a:prstGeom>
        </p:spPr>
      </p:pic>
      <p:pic>
        <p:nvPicPr>
          <p:cNvPr id="6" name="Picture 5" descr="A black telephone symbol&#10;&#10;Description automatically generated">
            <a:extLst>
              <a:ext uri="{FF2B5EF4-FFF2-40B4-BE49-F238E27FC236}">
                <a16:creationId xmlns:a16="http://schemas.microsoft.com/office/drawing/2014/main" id="{D5B65DF5-FF5A-39EA-AE15-3E3971A8A66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81239" y="2168709"/>
            <a:ext cx="374650" cy="374650"/>
          </a:xfrm>
          <a:prstGeom prst="rect">
            <a:avLst/>
          </a:prstGeom>
        </p:spPr>
      </p:pic>
      <p:sp>
        <p:nvSpPr>
          <p:cNvPr id="9" name="Content Placeholder 3">
            <a:extLst>
              <a:ext uri="{FF2B5EF4-FFF2-40B4-BE49-F238E27FC236}">
                <a16:creationId xmlns:a16="http://schemas.microsoft.com/office/drawing/2014/main" id="{EAE38295-8C89-D221-EB72-E92663C2E5C5}"/>
              </a:ext>
            </a:extLst>
          </p:cNvPr>
          <p:cNvSpPr>
            <a:spLocks noGrp="1"/>
          </p:cNvSpPr>
          <p:nvPr>
            <p:ph sz="half" idx="2"/>
          </p:nvPr>
        </p:nvSpPr>
        <p:spPr>
          <a:xfrm>
            <a:off x="1963234" y="2168710"/>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2" name="Content Placeholder 3">
            <a:extLst>
              <a:ext uri="{FF2B5EF4-FFF2-40B4-BE49-F238E27FC236}">
                <a16:creationId xmlns:a16="http://schemas.microsoft.com/office/drawing/2014/main" id="{A64E67F4-8BE4-1B8F-675A-F20D8FB431FB}"/>
              </a:ext>
            </a:extLst>
          </p:cNvPr>
          <p:cNvSpPr>
            <a:spLocks noGrp="1"/>
          </p:cNvSpPr>
          <p:nvPr>
            <p:ph sz="half" idx="10"/>
          </p:nvPr>
        </p:nvSpPr>
        <p:spPr>
          <a:xfrm>
            <a:off x="1963234" y="2705099"/>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3" name="Content Placeholder 3">
            <a:extLst>
              <a:ext uri="{FF2B5EF4-FFF2-40B4-BE49-F238E27FC236}">
                <a16:creationId xmlns:a16="http://schemas.microsoft.com/office/drawing/2014/main" id="{7B9FAA3E-8D4C-ACD5-DB17-1DD5DCE5ED24}"/>
              </a:ext>
            </a:extLst>
          </p:cNvPr>
          <p:cNvSpPr>
            <a:spLocks noGrp="1"/>
          </p:cNvSpPr>
          <p:nvPr>
            <p:ph sz="half" idx="11"/>
          </p:nvPr>
        </p:nvSpPr>
        <p:spPr>
          <a:xfrm>
            <a:off x="1963234" y="3242274"/>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4" name="Text Placeholder 25">
            <a:extLst>
              <a:ext uri="{FF2B5EF4-FFF2-40B4-BE49-F238E27FC236}">
                <a16:creationId xmlns:a16="http://schemas.microsoft.com/office/drawing/2014/main" id="{DF46734D-AD62-AD5E-08C7-78B15A626C3D}"/>
              </a:ext>
            </a:extLst>
          </p:cNvPr>
          <p:cNvSpPr>
            <a:spLocks noGrp="1"/>
          </p:cNvSpPr>
          <p:nvPr>
            <p:ph type="body" sz="quarter" idx="13"/>
          </p:nvPr>
        </p:nvSpPr>
        <p:spPr>
          <a:xfrm>
            <a:off x="1481138" y="1355725"/>
            <a:ext cx="7385276" cy="596900"/>
          </a:xfrm>
        </p:spPr>
        <p:txBody>
          <a:bodyPr anchor="ctr"/>
          <a:lstStyle>
            <a:lvl1pPr marL="0" indent="0">
              <a:buNone/>
              <a:defRPr b="1">
                <a:latin typeface="Arial" panose="020B0604020202020204" pitchFamily="34" charset="0"/>
                <a:cs typeface="Arial" panose="020B0604020202020204" pitchFamily="34" charset="0"/>
              </a:defRPr>
            </a:lvl1pPr>
          </a:lstStyle>
          <a:p>
            <a:pPr lvl="0"/>
            <a:r>
              <a:rPr lang="en-US"/>
              <a:t>Click to edit Master text styles</a:t>
            </a:r>
          </a:p>
        </p:txBody>
      </p:sp>
      <p:pic>
        <p:nvPicPr>
          <p:cNvPr id="15" name="Picture 14" descr="A red and black screen&#10;&#10;Description automatically generated">
            <a:extLst>
              <a:ext uri="{FF2B5EF4-FFF2-40B4-BE49-F238E27FC236}">
                <a16:creationId xmlns:a16="http://schemas.microsoft.com/office/drawing/2014/main" id="{C6D746BF-81D3-D97B-FC0F-0C224178472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61351" y="4288276"/>
            <a:ext cx="2836447" cy="1213999"/>
          </a:xfrm>
          <a:prstGeom prst="rect">
            <a:avLst/>
          </a:prstGeom>
        </p:spPr>
      </p:pic>
    </p:spTree>
    <p:extLst>
      <p:ext uri="{BB962C8B-B14F-4D97-AF65-F5344CB8AC3E}">
        <p14:creationId xmlns:p14="http://schemas.microsoft.com/office/powerpoint/2010/main" val="138082313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cSld name="2_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ABF0F34F-14AB-484A-B782-112ACB3916DE}" type="slidenum">
              <a:rPr lang="en-US" smtClean="0"/>
              <a:t>‹#›</a:t>
            </a:fld>
            <a:endParaRPr lang="en-US"/>
          </a:p>
        </p:txBody>
      </p:sp>
      <p:pic>
        <p:nvPicPr>
          <p:cNvPr id="5" name="Picture 4" descr="A blue and white state with a white star&#10;&#10;Description automatically generated">
            <a:extLst>
              <a:ext uri="{FF2B5EF4-FFF2-40B4-BE49-F238E27FC236}">
                <a16:creationId xmlns:a16="http://schemas.microsoft.com/office/drawing/2014/main" id="{550681BA-BDB8-CDB7-F5A9-A86274AA2D1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233142" y="286612"/>
            <a:ext cx="626719" cy="620396"/>
          </a:xfrm>
          <a:prstGeom prst="rect">
            <a:avLst/>
          </a:prstGeom>
        </p:spPr>
      </p:pic>
      <p:sp>
        <p:nvSpPr>
          <p:cNvPr id="6" name="Content Placeholder 13">
            <a:extLst>
              <a:ext uri="{FF2B5EF4-FFF2-40B4-BE49-F238E27FC236}">
                <a16:creationId xmlns:a16="http://schemas.microsoft.com/office/drawing/2014/main" id="{0C3EFB34-9902-9438-496E-AE03717414E0}"/>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spTree>
    <p:extLst>
      <p:ext uri="{BB962C8B-B14F-4D97-AF65-F5344CB8AC3E}">
        <p14:creationId xmlns:p14="http://schemas.microsoft.com/office/powerpoint/2010/main" val="76689372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87643864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14061"/>
            <a:ext cx="12192000" cy="132556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6" name="Rectangle 5">
            <a:extLst>
              <a:ext uri="{FF2B5EF4-FFF2-40B4-BE49-F238E27FC236}">
                <a16:creationId xmlns:a16="http://schemas.microsoft.com/office/drawing/2014/main" id="{F85505F4-CE14-3E25-C9E2-34C2188B0070}"/>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30459619-3A9F-4327-9166-FEE60246FD21}"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188910096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1_Table of Content">
    <p:spTree>
      <p:nvGrpSpPr>
        <p:cNvPr id="1" name=""/>
        <p:cNvGrpSpPr/>
        <p:nvPr/>
      </p:nvGrpSpPr>
      <p:grpSpPr>
        <a:xfrm>
          <a:off x="0" y="0"/>
          <a:ext cx="0" cy="0"/>
          <a:chOff x="0" y="0"/>
          <a:chExt cx="0" cy="0"/>
        </a:xfrm>
      </p:grpSpPr>
      <p:pic>
        <p:nvPicPr>
          <p:cNvPr id="6" name="Picture 5" descr="A red and black screen&#10;&#10;Description automatically generated">
            <a:extLst>
              <a:ext uri="{FF2B5EF4-FFF2-40B4-BE49-F238E27FC236}">
                <a16:creationId xmlns:a16="http://schemas.microsoft.com/office/drawing/2014/main" id="{7F3DE781-92C8-A330-4C24-F643E9771C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3" name="Title 1">
            <a:extLst>
              <a:ext uri="{FF2B5EF4-FFF2-40B4-BE49-F238E27FC236}">
                <a16:creationId xmlns:a16="http://schemas.microsoft.com/office/drawing/2014/main" id="{4E665A25-A399-A9BA-4373-276991B57E72}"/>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Content Placeholder 11">
            <a:extLst>
              <a:ext uri="{FF2B5EF4-FFF2-40B4-BE49-F238E27FC236}">
                <a16:creationId xmlns:a16="http://schemas.microsoft.com/office/drawing/2014/main" id="{A298A82F-69FF-BC0F-90E4-E8E3538DEE0E}"/>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79501062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4BA933D-3D8D-FE37-9DF6-5A1FFD189391}"/>
              </a:ext>
            </a:extLst>
          </p:cNvPr>
          <p:cNvSpPr/>
          <p:nvPr userDrawn="1"/>
        </p:nvSpPr>
        <p:spPr>
          <a:xfrm>
            <a:off x="0" y="-2"/>
            <a:ext cx="5895975"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AB041240-ECAE-4494-9DAC-38E9F7D3A8CC}" type="slidenum">
              <a:rPr lang="en-US" smtClean="0"/>
              <a:pPr/>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1744193" y="6335485"/>
            <a:ext cx="4045900" cy="365125"/>
          </a:xfrm>
        </p:spPr>
        <p:txBody>
          <a:bodyPr anchor="ctr">
            <a:normAutofit/>
          </a:bodyPr>
          <a:lstStyle>
            <a:lvl1pPr marL="0" indent="0">
              <a:buNone/>
              <a:defRPr sz="1000">
                <a:solidFill>
                  <a:schemeClr val="bg1"/>
                </a:solidFill>
                <a:latin typeface="Arial" panose="020B0604020202020204" pitchFamily="34" charset="0"/>
                <a:cs typeface="Arial" panose="020B0604020202020204" pitchFamily="34" charset="0"/>
              </a:defRPr>
            </a:lvl1pPr>
          </a:lstStyle>
          <a:p>
            <a:pPr lvl="0"/>
            <a:r>
              <a:rPr lang="en-US" dirty="0"/>
              <a:t>Source</a:t>
            </a:r>
          </a:p>
        </p:txBody>
      </p:sp>
      <p:pic>
        <p:nvPicPr>
          <p:cNvPr id="5" name="Picture 4" descr="A black and white logo&#10;&#10;Description automatically generated">
            <a:extLst>
              <a:ext uri="{FF2B5EF4-FFF2-40B4-BE49-F238E27FC236}">
                <a16:creationId xmlns:a16="http://schemas.microsoft.com/office/drawing/2014/main" id="{856B3E12-DC09-1535-36F5-4467F8686F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6701" y="6230970"/>
            <a:ext cx="1371610" cy="587049"/>
          </a:xfrm>
          <a:prstGeom prst="rect">
            <a:avLst/>
          </a:prstGeom>
        </p:spPr>
      </p:pic>
      <p:sp>
        <p:nvSpPr>
          <p:cNvPr id="2" name="Title 1">
            <a:extLst>
              <a:ext uri="{FF2B5EF4-FFF2-40B4-BE49-F238E27FC236}">
                <a16:creationId xmlns:a16="http://schemas.microsoft.com/office/drawing/2014/main" id="{4BC28A1B-7C85-FA86-A83D-1ADEC69FE6D7}"/>
              </a:ext>
            </a:extLst>
          </p:cNvPr>
          <p:cNvSpPr>
            <a:spLocks noGrp="1"/>
          </p:cNvSpPr>
          <p:nvPr>
            <p:ph type="title"/>
          </p:nvPr>
        </p:nvSpPr>
        <p:spPr>
          <a:xfrm>
            <a:off x="840703" y="356993"/>
            <a:ext cx="4114800" cy="1806575"/>
          </a:xfrm>
        </p:spPr>
        <p:txBody>
          <a:bodyPr>
            <a:normAutofit/>
          </a:bodyPr>
          <a:lstStyle>
            <a:lvl1pPr>
              <a:defRPr sz="2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7">
            <a:extLst>
              <a:ext uri="{FF2B5EF4-FFF2-40B4-BE49-F238E27FC236}">
                <a16:creationId xmlns:a16="http://schemas.microsoft.com/office/drawing/2014/main" id="{95747FB3-B4F8-0A2D-098B-62D7B68BE3AB}"/>
              </a:ext>
            </a:extLst>
          </p:cNvPr>
          <p:cNvSpPr>
            <a:spLocks noGrp="1"/>
          </p:cNvSpPr>
          <p:nvPr>
            <p:ph sz="quarter" idx="13"/>
          </p:nvPr>
        </p:nvSpPr>
        <p:spPr>
          <a:xfrm>
            <a:off x="840703" y="2433443"/>
            <a:ext cx="4114800" cy="36401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4875345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5A46F-3409-40F2-B229-4659448F5036}"/>
              </a:ext>
            </a:extLst>
          </p:cNvPr>
          <p:cNvSpPr>
            <a:spLocks noGrp="1"/>
          </p:cNvSpPr>
          <p:nvPr>
            <p:ph type="title"/>
          </p:nvPr>
        </p:nvSpPr>
        <p:spPr/>
        <p:txBody>
          <a:bodyPr>
            <a:normAutofit/>
          </a:bodyPr>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0E031F0B-DCBF-412D-9CFA-A69776C174DC}"/>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F7506BC-84A2-419B-8D8B-8577D63B2CCA}"/>
              </a:ext>
            </a:extLst>
          </p:cNvPr>
          <p:cNvSpPr>
            <a:spLocks noGrp="1"/>
          </p:cNvSpPr>
          <p:nvPr>
            <p:ph type="dt" sz="half" idx="10"/>
          </p:nvPr>
        </p:nvSpPr>
        <p:spPr>
          <a:xfrm>
            <a:off x="183439" y="6311900"/>
            <a:ext cx="2743200" cy="365125"/>
          </a:xfrm>
        </p:spPr>
        <p:txBody>
          <a:bodyPr/>
          <a:lstStyle/>
          <a:p>
            <a:fld id="{2BA41D99-E1C2-45DE-9256-3313297A1320}" type="datetimeFigureOut">
              <a:rPr lang="en-US" smtClean="0"/>
              <a:t>4/6/2026</a:t>
            </a:fld>
            <a:endParaRPr lang="en-US"/>
          </a:p>
        </p:txBody>
      </p:sp>
      <p:sp>
        <p:nvSpPr>
          <p:cNvPr id="7" name="Rectangle 6">
            <a:extLst>
              <a:ext uri="{FF2B5EF4-FFF2-40B4-BE49-F238E27FC236}">
                <a16:creationId xmlns:a16="http://schemas.microsoft.com/office/drawing/2014/main" id="{D0944917-90E1-682B-680C-95080E1BB5F6}"/>
              </a:ext>
            </a:extLst>
          </p:cNvPr>
          <p:cNvSpPr/>
          <p:nvPr userDrawn="1"/>
        </p:nvSpPr>
        <p:spPr>
          <a:xfrm>
            <a:off x="0" y="6371574"/>
            <a:ext cx="183439" cy="276999"/>
          </a:xfrm>
          <a:prstGeom prst="rect">
            <a:avLst/>
          </a:prstGeom>
          <a:solidFill>
            <a:srgbClr val="3B62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845149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A626-C6C7-AE8B-DD87-6C5082407874}"/>
              </a:ext>
            </a:extLst>
          </p:cNvPr>
          <p:cNvSpPr>
            <a:spLocks noGrp="1"/>
          </p:cNvSpPr>
          <p:nvPr>
            <p:ph type="title"/>
          </p:nvPr>
        </p:nvSpPr>
        <p:spPr>
          <a:xfrm>
            <a:off x="507498" y="0"/>
            <a:ext cx="10515600" cy="1023890"/>
          </a:xfrm>
        </p:spPr>
        <p:txBody>
          <a:bodyPr>
            <a:normAutofit/>
          </a:bodyPr>
          <a:lstStyle>
            <a:lvl1pPr>
              <a:defRPr sz="3200" b="1">
                <a:solidFill>
                  <a:schemeClr val="accent1">
                    <a:lumMod val="50000"/>
                  </a:schemeClr>
                </a:solidFill>
                <a:latin typeface="+mn-lt"/>
                <a:cs typeface="Arial" panose="020B0604020202020204" pitchFamily="34" charset="0"/>
              </a:defRPr>
            </a:lvl1pPr>
          </a:lstStyle>
          <a:p>
            <a:r>
              <a:rPr lang="en-US" dirty="0"/>
              <a:t>Click to edit Master title style</a:t>
            </a:r>
          </a:p>
        </p:txBody>
      </p:sp>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8" name="Straight Connector 7">
            <a:extLst>
              <a:ext uri="{FF2B5EF4-FFF2-40B4-BE49-F238E27FC236}">
                <a16:creationId xmlns:a16="http://schemas.microsoft.com/office/drawing/2014/main" id="{DF024798-855C-7245-2334-52B66B626F8C}"/>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80040" y="122612"/>
            <a:ext cx="930175" cy="1042706"/>
          </a:xfrm>
          <a:prstGeom prst="rect">
            <a:avLst/>
          </a:prstGeom>
        </p:spPr>
      </p:pic>
      <p:cxnSp>
        <p:nvCxnSpPr>
          <p:cNvPr id="5" name="Straight Connector 4">
            <a:extLst>
              <a:ext uri="{FF2B5EF4-FFF2-40B4-BE49-F238E27FC236}">
                <a16:creationId xmlns:a16="http://schemas.microsoft.com/office/drawing/2014/main" id="{475C137B-895F-2ECF-A7BA-B7693C726873}"/>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6" name="Picture 5" descr="A logo of a person with a black background&#10;&#10;Description automatically generated">
            <a:extLst>
              <a:ext uri="{FF2B5EF4-FFF2-40B4-BE49-F238E27FC236}">
                <a16:creationId xmlns:a16="http://schemas.microsoft.com/office/drawing/2014/main" id="{221883F6-ABE2-D138-00FB-E6D695D68BB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80040" y="122612"/>
            <a:ext cx="930175" cy="1042706"/>
          </a:xfrm>
          <a:prstGeom prst="rect">
            <a:avLst/>
          </a:prstGeom>
        </p:spPr>
      </p:pic>
      <p:sp>
        <p:nvSpPr>
          <p:cNvPr id="14" name="Text Placeholder 13">
            <a:extLst>
              <a:ext uri="{FF2B5EF4-FFF2-40B4-BE49-F238E27FC236}">
                <a16:creationId xmlns:a16="http://schemas.microsoft.com/office/drawing/2014/main" id="{A7A87322-B63E-A906-C3DD-E6AF98349118}"/>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dirty="0"/>
              <a:t>Click to edit Master text styles</a:t>
            </a:r>
          </a:p>
        </p:txBody>
      </p:sp>
      <p:sp>
        <p:nvSpPr>
          <p:cNvPr id="13" name="Content Placeholder 13">
            <a:extLst>
              <a:ext uri="{FF2B5EF4-FFF2-40B4-BE49-F238E27FC236}">
                <a16:creationId xmlns:a16="http://schemas.microsoft.com/office/drawing/2014/main" id="{E6B85112-6B59-EF4E-9D8B-90882CDB9603}"/>
              </a:ext>
            </a:extLst>
          </p:cNvPr>
          <p:cNvSpPr>
            <a:spLocks noGrp="1"/>
          </p:cNvSpPr>
          <p:nvPr>
            <p:ph sz="quarter" idx="15" hasCustomPrompt="1"/>
          </p:nvPr>
        </p:nvSpPr>
        <p:spPr>
          <a:xfrm>
            <a:off x="218573" y="6297866"/>
            <a:ext cx="2874963" cy="365125"/>
          </a:xfrm>
        </p:spPr>
        <p:txBody>
          <a:bodyPr anchor="ctr">
            <a:noAutofit/>
          </a:bodyPr>
          <a:lstStyle>
            <a:lvl5pPr algn="l">
              <a:defRPr sz="1100"/>
            </a:lvl5pPr>
          </a:lstStyle>
          <a:p>
            <a:pPr lvl="4"/>
            <a:r>
              <a:rPr lang="en-US"/>
              <a:t>Source</a:t>
            </a:r>
          </a:p>
        </p:txBody>
      </p:sp>
    </p:spTree>
    <p:extLst>
      <p:ext uri="{BB962C8B-B14F-4D97-AF65-F5344CB8AC3E}">
        <p14:creationId xmlns:p14="http://schemas.microsoft.com/office/powerpoint/2010/main" val="228541325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2" name="Title 1"/>
          <p:cNvSpPr>
            <a:spLocks noGrp="1"/>
          </p:cNvSpPr>
          <p:nvPr>
            <p:ph type="ctrTitle"/>
          </p:nvPr>
        </p:nvSpPr>
        <p:spPr>
          <a:xfrm>
            <a:off x="840215" y="2187133"/>
            <a:ext cx="8320114" cy="1772295"/>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dirty="0"/>
              <a:t>Click to edit Master title style</a:t>
            </a:r>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userDrawn="1"/>
        </p:nvCxnSpPr>
        <p:spPr>
          <a:xfrm>
            <a:off x="840215" y="397383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82952" y="538478"/>
            <a:ext cx="2836447" cy="1213999"/>
          </a:xfrm>
          <a:prstGeom prst="rect">
            <a:avLst/>
          </a:prstGeom>
        </p:spPr>
      </p:pic>
      <p:sp>
        <p:nvSpPr>
          <p:cNvPr id="17" name="Content Placeholder 16">
            <a:extLst>
              <a:ext uri="{FF2B5EF4-FFF2-40B4-BE49-F238E27FC236}">
                <a16:creationId xmlns:a16="http://schemas.microsoft.com/office/drawing/2014/main" id="{3394438B-748A-80C7-E676-5A3A814BE840}"/>
              </a:ext>
            </a:extLst>
          </p:cNvPr>
          <p:cNvSpPr>
            <a:spLocks noGrp="1"/>
          </p:cNvSpPr>
          <p:nvPr>
            <p:ph sz="quarter" idx="10" hasCustomPrompt="1"/>
          </p:nvPr>
        </p:nvSpPr>
        <p:spPr>
          <a:xfrm>
            <a:off x="840215" y="4125175"/>
            <a:ext cx="2512585"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dirty="0"/>
              <a:t>Date</a:t>
            </a:r>
          </a:p>
        </p:txBody>
      </p:sp>
      <p:sp>
        <p:nvSpPr>
          <p:cNvPr id="19" name="Content Placeholder 18">
            <a:extLst>
              <a:ext uri="{FF2B5EF4-FFF2-40B4-BE49-F238E27FC236}">
                <a16:creationId xmlns:a16="http://schemas.microsoft.com/office/drawing/2014/main" id="{4D2EB25D-0B17-6144-8D28-672D81430177}"/>
              </a:ext>
            </a:extLst>
          </p:cNvPr>
          <p:cNvSpPr>
            <a:spLocks noGrp="1"/>
          </p:cNvSpPr>
          <p:nvPr>
            <p:ph sz="quarter" idx="11" hasCustomPrompt="1"/>
          </p:nvPr>
        </p:nvSpPr>
        <p:spPr>
          <a:xfrm>
            <a:off x="5233123" y="4125175"/>
            <a:ext cx="2802801"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dirty="0"/>
              <a:t>Location</a:t>
            </a:r>
          </a:p>
        </p:txBody>
      </p:sp>
      <p:sp>
        <p:nvSpPr>
          <p:cNvPr id="4" name="Content Placeholder 16">
            <a:extLst>
              <a:ext uri="{FF2B5EF4-FFF2-40B4-BE49-F238E27FC236}">
                <a16:creationId xmlns:a16="http://schemas.microsoft.com/office/drawing/2014/main" id="{C0D0753B-6866-136E-930F-1AA9FD3A9C72}"/>
              </a:ext>
            </a:extLst>
          </p:cNvPr>
          <p:cNvSpPr>
            <a:spLocks noGrp="1"/>
          </p:cNvSpPr>
          <p:nvPr>
            <p:ph sz="quarter" idx="12" hasCustomPrompt="1"/>
          </p:nvPr>
        </p:nvSpPr>
        <p:spPr>
          <a:xfrm>
            <a:off x="840214" y="5493285"/>
            <a:ext cx="2512585"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dirty="0"/>
              <a:t>Presented to</a:t>
            </a:r>
          </a:p>
        </p:txBody>
      </p:sp>
    </p:spTree>
    <p:extLst>
      <p:ext uri="{BB962C8B-B14F-4D97-AF65-F5344CB8AC3E}">
        <p14:creationId xmlns:p14="http://schemas.microsoft.com/office/powerpoint/2010/main" val="222304672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2" name="Title 1"/>
          <p:cNvSpPr>
            <a:spLocks noGrp="1"/>
          </p:cNvSpPr>
          <p:nvPr>
            <p:ph type="ctrTitle"/>
          </p:nvPr>
        </p:nvSpPr>
        <p:spPr>
          <a:xfrm>
            <a:off x="782952" y="3382740"/>
            <a:ext cx="8320114" cy="2236990"/>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dirty="0"/>
              <a:t>Click to edit Master title style</a:t>
            </a:r>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userDrawn="1"/>
        </p:nvCxnSpPr>
        <p:spPr>
          <a:xfrm>
            <a:off x="782952" y="577034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82952" y="844062"/>
            <a:ext cx="3554592" cy="1521365"/>
          </a:xfrm>
          <a:prstGeom prst="rect">
            <a:avLst/>
          </a:prstGeom>
        </p:spPr>
      </p:pic>
    </p:spTree>
    <p:extLst>
      <p:ext uri="{BB962C8B-B14F-4D97-AF65-F5344CB8AC3E}">
        <p14:creationId xmlns:p14="http://schemas.microsoft.com/office/powerpoint/2010/main" val="393215343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2" name="Title 1"/>
          <p:cNvSpPr>
            <a:spLocks noGrp="1"/>
          </p:cNvSpPr>
          <p:nvPr>
            <p:ph type="title"/>
          </p:nvPr>
        </p:nvSpPr>
        <p:spPr>
          <a:xfrm>
            <a:off x="838200" y="520360"/>
            <a:ext cx="10515600" cy="2852737"/>
          </a:xfrm>
        </p:spPr>
        <p:txBody>
          <a:bodyPr anchor="ctr">
            <a:normAutofit/>
          </a:bodyPr>
          <a:lstStyle>
            <a:lvl1pPr algn="ctr">
              <a:defRPr sz="4800" b="1">
                <a:latin typeface="Arial" panose="020B0604020202020204" pitchFamily="34" charset="0"/>
                <a:cs typeface="Arial" panose="020B0604020202020204" pitchFamily="34" charset="0"/>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74BFD455-12CE-EC73-CDEA-8613D67DDC22}"/>
              </a:ext>
            </a:extLst>
          </p:cNvPr>
          <p:cNvCxnSpPr>
            <a:cxnSpLocks/>
          </p:cNvCxnSpPr>
          <p:nvPr userDrawn="1"/>
        </p:nvCxnSpPr>
        <p:spPr>
          <a:xfrm>
            <a:off x="782952" y="6337640"/>
            <a:ext cx="10687869"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8" name="Picture 7" descr="A red and black screen&#10;&#10;Description automatically generated">
            <a:extLst>
              <a:ext uri="{FF2B5EF4-FFF2-40B4-BE49-F238E27FC236}">
                <a16:creationId xmlns:a16="http://schemas.microsoft.com/office/drawing/2014/main" id="{6C7EC2C4-9A1D-90CF-A221-861BD9CD874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38200" y="5123641"/>
            <a:ext cx="2836447" cy="1213999"/>
          </a:xfrm>
          <a:prstGeom prst="rect">
            <a:avLst/>
          </a:prstGeom>
        </p:spPr>
      </p:pic>
      <p:sp>
        <p:nvSpPr>
          <p:cNvPr id="10" name="Content Placeholder 16">
            <a:extLst>
              <a:ext uri="{FF2B5EF4-FFF2-40B4-BE49-F238E27FC236}">
                <a16:creationId xmlns:a16="http://schemas.microsoft.com/office/drawing/2014/main" id="{98098395-7B41-FE2F-139C-F374638DF934}"/>
              </a:ext>
            </a:extLst>
          </p:cNvPr>
          <p:cNvSpPr>
            <a:spLocks noGrp="1"/>
          </p:cNvSpPr>
          <p:nvPr>
            <p:ph sz="quarter" idx="12" hasCustomPrompt="1"/>
          </p:nvPr>
        </p:nvSpPr>
        <p:spPr>
          <a:xfrm>
            <a:off x="7590971" y="5217001"/>
            <a:ext cx="3879850" cy="398462"/>
          </a:xfrm>
        </p:spPr>
        <p:txBody>
          <a:bodyPr anchor="ctr"/>
          <a:lstStyle>
            <a:lvl1pPr marL="0" indent="0" algn="r">
              <a:buNone/>
              <a:defRPr sz="1600">
                <a:latin typeface="Arial" panose="020B0604020202020204" pitchFamily="34" charset="0"/>
                <a:cs typeface="Arial" panose="020B0604020202020204" pitchFamily="34" charset="0"/>
              </a:defRPr>
            </a:lvl1pPr>
          </a:lstStyle>
          <a:p>
            <a:pPr lvl="0"/>
            <a:r>
              <a:rPr lang="en-US" dirty="0"/>
              <a:t>Date</a:t>
            </a:r>
          </a:p>
        </p:txBody>
      </p:sp>
      <p:sp>
        <p:nvSpPr>
          <p:cNvPr id="11" name="Content Placeholder 18">
            <a:extLst>
              <a:ext uri="{FF2B5EF4-FFF2-40B4-BE49-F238E27FC236}">
                <a16:creationId xmlns:a16="http://schemas.microsoft.com/office/drawing/2014/main" id="{71D97847-9401-7A9B-61B7-26011AAA1095}"/>
              </a:ext>
            </a:extLst>
          </p:cNvPr>
          <p:cNvSpPr>
            <a:spLocks noGrp="1"/>
          </p:cNvSpPr>
          <p:nvPr>
            <p:ph sz="quarter" idx="13" hasCustomPrompt="1"/>
          </p:nvPr>
        </p:nvSpPr>
        <p:spPr>
          <a:xfrm>
            <a:off x="7590971" y="5780472"/>
            <a:ext cx="3879850"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dirty="0"/>
              <a:t>Location</a:t>
            </a:r>
          </a:p>
        </p:txBody>
      </p:sp>
    </p:spTree>
    <p:extLst>
      <p:ext uri="{BB962C8B-B14F-4D97-AF65-F5344CB8AC3E}">
        <p14:creationId xmlns:p14="http://schemas.microsoft.com/office/powerpoint/2010/main" val="350376714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 Content +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20096" y="6176963"/>
            <a:ext cx="1591208" cy="681037"/>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966199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wo Graphs + Footer">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343025"/>
            <a:ext cx="5181600" cy="458390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343025"/>
            <a:ext cx="5181600" cy="45839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8BC8E5A4-E344-9DAA-0FF2-E0C94B04BE07}"/>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D433B8C2-D23C-C480-7872-264EDF30786D}"/>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sp>
        <p:nvSpPr>
          <p:cNvPr id="14" name="Content Placeholder 11">
            <a:extLst>
              <a:ext uri="{FF2B5EF4-FFF2-40B4-BE49-F238E27FC236}">
                <a16:creationId xmlns:a16="http://schemas.microsoft.com/office/drawing/2014/main" id="{571DB394-7C17-9E3F-26DC-FD96C917E278}"/>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5" name="Title 1">
            <a:extLst>
              <a:ext uri="{FF2B5EF4-FFF2-40B4-BE49-F238E27FC236}">
                <a16:creationId xmlns:a16="http://schemas.microsoft.com/office/drawing/2014/main" id="{2901A731-E0FD-332B-FE41-19378A3B770A}"/>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2" name="Picture 1" descr="A red and black screen&#10;&#10;Description automatically generated">
            <a:extLst>
              <a:ext uri="{FF2B5EF4-FFF2-40B4-BE49-F238E27FC236}">
                <a16:creationId xmlns:a16="http://schemas.microsoft.com/office/drawing/2014/main" id="{680F365F-0595-561E-0402-AFD2471AAD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20096" y="6176963"/>
            <a:ext cx="1591208" cy="681037"/>
          </a:xfrm>
          <a:prstGeom prst="rect">
            <a:avLst/>
          </a:prstGeom>
        </p:spPr>
      </p:pic>
    </p:spTree>
    <p:extLst>
      <p:ext uri="{BB962C8B-B14F-4D97-AF65-F5344CB8AC3E}">
        <p14:creationId xmlns:p14="http://schemas.microsoft.com/office/powerpoint/2010/main" val="383012013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wo Graphs with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263667"/>
            <a:ext cx="5157787"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8200" y="2047875"/>
            <a:ext cx="5157787" cy="39621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0612" y="1263667"/>
            <a:ext cx="5183188"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2047875"/>
            <a:ext cx="5183188" cy="396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a:extLst>
              <a:ext uri="{FF2B5EF4-FFF2-40B4-BE49-F238E27FC236}">
                <a16:creationId xmlns:a16="http://schemas.microsoft.com/office/drawing/2014/main" id="{D8C02174-DDA2-89DE-22E7-A7D32797641E}"/>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33BAEC58-C607-1133-9390-10C4AD562301}"/>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sp>
        <p:nvSpPr>
          <p:cNvPr id="15" name="Content Placeholder 11">
            <a:extLst>
              <a:ext uri="{FF2B5EF4-FFF2-40B4-BE49-F238E27FC236}">
                <a16:creationId xmlns:a16="http://schemas.microsoft.com/office/drawing/2014/main" id="{4BF04886-7D38-52E9-ED5A-654EF4737A55}"/>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7" name="Title 1">
            <a:extLst>
              <a:ext uri="{FF2B5EF4-FFF2-40B4-BE49-F238E27FC236}">
                <a16:creationId xmlns:a16="http://schemas.microsoft.com/office/drawing/2014/main" id="{9389BB7D-C5C8-B076-111C-61C64E35AC76}"/>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2" name="Picture 1" descr="A red and black screen&#10;&#10;Description automatically generated">
            <a:extLst>
              <a:ext uri="{FF2B5EF4-FFF2-40B4-BE49-F238E27FC236}">
                <a16:creationId xmlns:a16="http://schemas.microsoft.com/office/drawing/2014/main" id="{F2B6604B-F647-6414-5624-9064072D07F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20096" y="6176963"/>
            <a:ext cx="1591208" cy="681037"/>
          </a:xfrm>
          <a:prstGeom prst="rect">
            <a:avLst/>
          </a:prstGeom>
        </p:spPr>
      </p:pic>
    </p:spTree>
    <p:extLst>
      <p:ext uri="{BB962C8B-B14F-4D97-AF65-F5344CB8AC3E}">
        <p14:creationId xmlns:p14="http://schemas.microsoft.com/office/powerpoint/2010/main" val="262567749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6" name="Rectangle 5">
            <a:extLst>
              <a:ext uri="{FF2B5EF4-FFF2-40B4-BE49-F238E27FC236}">
                <a16:creationId xmlns:a16="http://schemas.microsoft.com/office/drawing/2014/main" id="{F85505F4-CE14-3E25-C9E2-34C2188B0070}"/>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pic>
        <p:nvPicPr>
          <p:cNvPr id="3" name="Picture 2" descr="A red and black screen&#10;&#10;Description automatically generated">
            <a:extLst>
              <a:ext uri="{FF2B5EF4-FFF2-40B4-BE49-F238E27FC236}">
                <a16:creationId xmlns:a16="http://schemas.microsoft.com/office/drawing/2014/main" id="{83EBD9CC-482C-9E38-0801-9C4179BA5F4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20096" y="6176963"/>
            <a:ext cx="1591208" cy="681037"/>
          </a:xfrm>
          <a:prstGeom prst="rect">
            <a:avLst/>
          </a:prstGeom>
        </p:spPr>
      </p:pic>
    </p:spTree>
    <p:extLst>
      <p:ext uri="{BB962C8B-B14F-4D97-AF65-F5344CB8AC3E}">
        <p14:creationId xmlns:p14="http://schemas.microsoft.com/office/powerpoint/2010/main" val="397776495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Logo + Title _No Footer">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3" name="Title 1">
            <a:extLst>
              <a:ext uri="{FF2B5EF4-FFF2-40B4-BE49-F238E27FC236}">
                <a16:creationId xmlns:a16="http://schemas.microsoft.com/office/drawing/2014/main" id="{EF2302B3-F6F2-1511-D575-DBFA8A6DB20F}"/>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2" name="Picture 1" descr="A red and black screen&#10;&#10;Description automatically generated">
            <a:extLst>
              <a:ext uri="{FF2B5EF4-FFF2-40B4-BE49-F238E27FC236}">
                <a16:creationId xmlns:a16="http://schemas.microsoft.com/office/drawing/2014/main" id="{42F2F210-8167-F10E-3F62-CD53DAE47F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20096" y="6176963"/>
            <a:ext cx="1591208" cy="681037"/>
          </a:xfrm>
          <a:prstGeom prst="rect">
            <a:avLst/>
          </a:prstGeom>
        </p:spPr>
      </p:pic>
    </p:spTree>
    <p:extLst>
      <p:ext uri="{BB962C8B-B14F-4D97-AF65-F5344CB8AC3E}">
        <p14:creationId xmlns:p14="http://schemas.microsoft.com/office/powerpoint/2010/main" val="85900475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userDrawn="1"/>
        </p:nvSpPr>
        <p:spPr>
          <a:xfrm>
            <a:off x="4555671" y="0"/>
            <a:ext cx="7636329"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F7D0CE23-0773-0F75-28AB-48CB31F2D024}"/>
              </a:ext>
            </a:extLst>
          </p:cNvPr>
          <p:cNvSpPr>
            <a:spLocks noGrp="1"/>
          </p:cNvSpPr>
          <p:nvPr>
            <p:ph type="sldNum" sz="quarter" idx="12"/>
          </p:nvPr>
        </p:nvSpPr>
        <p:spPr>
          <a:xfrm>
            <a:off x="9941875" y="6344330"/>
            <a:ext cx="1969807" cy="365125"/>
          </a:xfrm>
        </p:spPr>
        <p:txBody>
          <a:bodyPr/>
          <a:lstStyle/>
          <a:p>
            <a:fld id="{AB041240-ECAE-4494-9DAC-38E9F7D3A8CC}" type="slidenum">
              <a:rPr lang="en-US" smtClean="0"/>
              <a:t>‹#›</a:t>
            </a:fld>
            <a:endParaRPr lang="en-US"/>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1">
            <a:extLst>
              <a:ext uri="{FF2B5EF4-FFF2-40B4-BE49-F238E27FC236}">
                <a16:creationId xmlns:a16="http://schemas.microsoft.com/office/drawing/2014/main" id="{2D9D78D9-8D71-F735-93F4-626F74757A46}"/>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pic>
        <p:nvPicPr>
          <p:cNvPr id="3" name="Picture 2" descr="A red and black screen&#10;&#10;Description automatically generated">
            <a:extLst>
              <a:ext uri="{FF2B5EF4-FFF2-40B4-BE49-F238E27FC236}">
                <a16:creationId xmlns:a16="http://schemas.microsoft.com/office/drawing/2014/main" id="{64EEF229-836F-90CA-5147-46423859D18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648" y="6176963"/>
            <a:ext cx="1591208" cy="681037"/>
          </a:xfrm>
          <a:prstGeom prst="rect">
            <a:avLst/>
          </a:prstGeom>
        </p:spPr>
      </p:pic>
    </p:spTree>
    <p:extLst>
      <p:ext uri="{BB962C8B-B14F-4D97-AF65-F5344CB8AC3E}">
        <p14:creationId xmlns:p14="http://schemas.microsoft.com/office/powerpoint/2010/main" val="388311678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4BA933D-3D8D-FE37-9DF6-5A1FFD189391}"/>
              </a:ext>
            </a:extLst>
          </p:cNvPr>
          <p:cNvSpPr/>
          <p:nvPr userDrawn="1"/>
        </p:nvSpPr>
        <p:spPr>
          <a:xfrm>
            <a:off x="4610100" y="-2"/>
            <a:ext cx="7581900"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AB041240-ECAE-4494-9DAC-38E9F7D3A8CC}" type="slidenum">
              <a:rPr lang="en-US" smtClean="0"/>
              <a:pPr/>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000">
                <a:solidFill>
                  <a:schemeClr val="bg1"/>
                </a:solidFill>
                <a:latin typeface="Arial" panose="020B0604020202020204" pitchFamily="34" charset="0"/>
                <a:cs typeface="Arial" panose="020B0604020202020204" pitchFamily="34" charset="0"/>
              </a:defRPr>
            </a:lvl1pPr>
          </a:lstStyle>
          <a:p>
            <a:pPr lvl="0"/>
            <a:r>
              <a:rPr lang="en-US" dirty="0"/>
              <a:t>Source</a:t>
            </a:r>
          </a:p>
        </p:txBody>
      </p:sp>
      <p:pic>
        <p:nvPicPr>
          <p:cNvPr id="4" name="Picture 3" descr="A red and black screen&#10;&#10;Description automatically generated">
            <a:extLst>
              <a:ext uri="{FF2B5EF4-FFF2-40B4-BE49-F238E27FC236}">
                <a16:creationId xmlns:a16="http://schemas.microsoft.com/office/drawing/2014/main" id="{E6E993DA-C657-23A0-C0A7-6A84CDF9D7A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648" y="6176963"/>
            <a:ext cx="1591208" cy="681037"/>
          </a:xfrm>
          <a:prstGeom prst="rect">
            <a:avLst/>
          </a:prstGeom>
        </p:spPr>
      </p:pic>
    </p:spTree>
    <p:extLst>
      <p:ext uri="{BB962C8B-B14F-4D97-AF65-F5344CB8AC3E}">
        <p14:creationId xmlns:p14="http://schemas.microsoft.com/office/powerpoint/2010/main" val="204630652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4BA933D-3D8D-FE37-9DF6-5A1FFD189391}"/>
              </a:ext>
            </a:extLst>
          </p:cNvPr>
          <p:cNvSpPr/>
          <p:nvPr userDrawn="1"/>
        </p:nvSpPr>
        <p:spPr>
          <a:xfrm>
            <a:off x="0" y="-2"/>
            <a:ext cx="5895975"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AB041240-ECAE-4494-9DAC-38E9F7D3A8CC}" type="slidenum">
              <a:rPr lang="en-US" smtClean="0"/>
              <a:pPr/>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1744193" y="6335485"/>
            <a:ext cx="4045900" cy="365125"/>
          </a:xfrm>
        </p:spPr>
        <p:txBody>
          <a:bodyPr anchor="ctr">
            <a:normAutofit/>
          </a:bodyPr>
          <a:lstStyle>
            <a:lvl1pPr marL="0" indent="0">
              <a:buNone/>
              <a:defRPr sz="1000">
                <a:solidFill>
                  <a:schemeClr val="bg1"/>
                </a:solidFill>
                <a:latin typeface="Arial" panose="020B0604020202020204" pitchFamily="34" charset="0"/>
                <a:cs typeface="Arial" panose="020B0604020202020204" pitchFamily="34" charset="0"/>
              </a:defRPr>
            </a:lvl1pPr>
          </a:lstStyle>
          <a:p>
            <a:pPr lvl="0"/>
            <a:r>
              <a:rPr lang="en-US" dirty="0"/>
              <a:t>Source</a:t>
            </a:r>
          </a:p>
        </p:txBody>
      </p:sp>
      <p:pic>
        <p:nvPicPr>
          <p:cNvPr id="5" name="Picture 4" descr="A black and white logo&#10;&#10;Description automatically generated">
            <a:extLst>
              <a:ext uri="{FF2B5EF4-FFF2-40B4-BE49-F238E27FC236}">
                <a16:creationId xmlns:a16="http://schemas.microsoft.com/office/drawing/2014/main" id="{856B3E12-DC09-1535-36F5-4467F8686F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9388" y="6172200"/>
            <a:ext cx="1508923" cy="645819"/>
          </a:xfrm>
          <a:prstGeom prst="rect">
            <a:avLst/>
          </a:prstGeom>
        </p:spPr>
      </p:pic>
      <p:sp>
        <p:nvSpPr>
          <p:cNvPr id="2" name="Title 1">
            <a:extLst>
              <a:ext uri="{FF2B5EF4-FFF2-40B4-BE49-F238E27FC236}">
                <a16:creationId xmlns:a16="http://schemas.microsoft.com/office/drawing/2014/main" id="{4BC28A1B-7C85-FA86-A83D-1ADEC69FE6D7}"/>
              </a:ext>
            </a:extLst>
          </p:cNvPr>
          <p:cNvSpPr>
            <a:spLocks noGrp="1"/>
          </p:cNvSpPr>
          <p:nvPr>
            <p:ph type="title"/>
          </p:nvPr>
        </p:nvSpPr>
        <p:spPr>
          <a:xfrm>
            <a:off x="840703" y="356993"/>
            <a:ext cx="4114800" cy="1806575"/>
          </a:xfrm>
        </p:spPr>
        <p:txBody>
          <a:bodyPr>
            <a:normAutofit/>
          </a:bodyPr>
          <a:lstStyle>
            <a:lvl1pPr>
              <a:defRPr sz="2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7">
            <a:extLst>
              <a:ext uri="{FF2B5EF4-FFF2-40B4-BE49-F238E27FC236}">
                <a16:creationId xmlns:a16="http://schemas.microsoft.com/office/drawing/2014/main" id="{95747FB3-B4F8-0A2D-098B-62D7B68BE3AB}"/>
              </a:ext>
            </a:extLst>
          </p:cNvPr>
          <p:cNvSpPr>
            <a:spLocks noGrp="1"/>
          </p:cNvSpPr>
          <p:nvPr>
            <p:ph sz="quarter" idx="13"/>
          </p:nvPr>
        </p:nvSpPr>
        <p:spPr>
          <a:xfrm>
            <a:off x="840703" y="2433443"/>
            <a:ext cx="4114800" cy="36401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684986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Logo + Title ">
    <p:spTree>
      <p:nvGrpSpPr>
        <p:cNvPr id="1" name=""/>
        <p:cNvGrpSpPr/>
        <p:nvPr/>
      </p:nvGrpSpPr>
      <p:grpSpPr>
        <a:xfrm>
          <a:off x="0" y="0"/>
          <a:ext cx="0" cy="0"/>
          <a:chOff x="0" y="0"/>
          <a:chExt cx="0" cy="0"/>
        </a:xfrm>
      </p:grpSpPr>
      <p:pic>
        <p:nvPicPr>
          <p:cNvPr id="6" name="Picture 5" descr="A red and black screen&#10;&#10;Description automatically generated">
            <a:extLst>
              <a:ext uri="{FF2B5EF4-FFF2-40B4-BE49-F238E27FC236}">
                <a16:creationId xmlns:a16="http://schemas.microsoft.com/office/drawing/2014/main" id="{7F3DE781-92C8-A330-4C24-F643E9771C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3" name="Title 1">
            <a:extLst>
              <a:ext uri="{FF2B5EF4-FFF2-40B4-BE49-F238E27FC236}">
                <a16:creationId xmlns:a16="http://schemas.microsoft.com/office/drawing/2014/main" id="{4E665A25-A399-A9BA-4373-276991B57E72}"/>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Content Placeholder 11">
            <a:extLst>
              <a:ext uri="{FF2B5EF4-FFF2-40B4-BE49-F238E27FC236}">
                <a16:creationId xmlns:a16="http://schemas.microsoft.com/office/drawing/2014/main" id="{A298A82F-69FF-BC0F-90E4-E8E3538DEE0E}"/>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58362144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userDrawn="1"/>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38986"/>
            <a:ext cx="560614" cy="365125"/>
          </a:xfrm>
        </p:spPr>
        <p:txBody>
          <a:bodyPr/>
          <a:lstStyle/>
          <a:p>
            <a:fld id="{AB041240-ECAE-4494-9DAC-38E9F7D3A8CC}" type="slidenum">
              <a:rPr lang="en-US" smtClean="0"/>
              <a:t>‹#›</a:t>
            </a:fld>
            <a:endParaRPr lang="en-US"/>
          </a:p>
        </p:txBody>
      </p:sp>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330445" y="383164"/>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dirty="0"/>
              <a:t>Click to edit Master title style</a:t>
            </a:r>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3000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pic>
        <p:nvPicPr>
          <p:cNvPr id="2" name="Picture 1" descr="A red and black screen&#10;&#10;Description automatically generated">
            <a:extLst>
              <a:ext uri="{FF2B5EF4-FFF2-40B4-BE49-F238E27FC236}">
                <a16:creationId xmlns:a16="http://schemas.microsoft.com/office/drawing/2014/main" id="{5EC74D36-7C92-E07F-C703-1479A2F8929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25912" y="6378548"/>
            <a:ext cx="1120216" cy="479452"/>
          </a:xfrm>
          <a:prstGeom prst="rect">
            <a:avLst/>
          </a:prstGeom>
        </p:spPr>
      </p:pic>
    </p:spTree>
    <p:extLst>
      <p:ext uri="{BB962C8B-B14F-4D97-AF65-F5344CB8AC3E}">
        <p14:creationId xmlns:p14="http://schemas.microsoft.com/office/powerpoint/2010/main" val="310178899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03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5183188" y="457201"/>
            <a:ext cx="6646862" cy="5403850"/>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55403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Rectangle 7">
            <a:extLst>
              <a:ext uri="{FF2B5EF4-FFF2-40B4-BE49-F238E27FC236}">
                <a16:creationId xmlns:a16="http://schemas.microsoft.com/office/drawing/2014/main" id="{80935520-79A1-69C1-3BEA-5B369ADB9C3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359A50C3-4F63-EF8E-54E9-F6148A274FA1}"/>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sp>
        <p:nvSpPr>
          <p:cNvPr id="13" name="Content Placeholder 11">
            <a:extLst>
              <a:ext uri="{FF2B5EF4-FFF2-40B4-BE49-F238E27FC236}">
                <a16:creationId xmlns:a16="http://schemas.microsoft.com/office/drawing/2014/main" id="{0EE4E234-E343-7B85-A51A-F699450EF5B2}"/>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pic>
        <p:nvPicPr>
          <p:cNvPr id="5" name="Picture 4" descr="A red and black screen&#10;&#10;Description automatically generated">
            <a:extLst>
              <a:ext uri="{FF2B5EF4-FFF2-40B4-BE49-F238E27FC236}">
                <a16:creationId xmlns:a16="http://schemas.microsoft.com/office/drawing/2014/main" id="{41D42ED0-698B-4AA1-E34C-E6617B5F4B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20096" y="6176963"/>
            <a:ext cx="1591208" cy="681037"/>
          </a:xfrm>
          <a:prstGeom prst="rect">
            <a:avLst/>
          </a:prstGeom>
        </p:spPr>
      </p:pic>
    </p:spTree>
    <p:extLst>
      <p:ext uri="{BB962C8B-B14F-4D97-AF65-F5344CB8AC3E}">
        <p14:creationId xmlns:p14="http://schemas.microsoft.com/office/powerpoint/2010/main" val="319495077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p:cNvSpPr>
            <a:spLocks noGrp="1"/>
          </p:cNvSpPr>
          <p:nvPr>
            <p:ph type="sldNum" sz="quarter" idx="12"/>
          </p:nvPr>
        </p:nvSpPr>
        <p:spPr>
          <a:xfrm>
            <a:off x="10744200" y="6356350"/>
            <a:ext cx="609600" cy="365125"/>
          </a:xfrm>
        </p:spPr>
        <p:txBody>
          <a:bodyPr/>
          <a:lstStyle/>
          <a:p>
            <a:fld id="{AB041240-ECAE-4494-9DAC-38E9F7D3A8CC}"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userDrawn="1"/>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79" y="6262434"/>
            <a:ext cx="463720" cy="459041"/>
          </a:xfrm>
          <a:prstGeom prst="rect">
            <a:avLst/>
          </a:prstGeom>
        </p:spPr>
      </p:pic>
      <p:sp>
        <p:nvSpPr>
          <p:cNvPr id="13" name="Content Placeholder 11">
            <a:extLst>
              <a:ext uri="{FF2B5EF4-FFF2-40B4-BE49-F238E27FC236}">
                <a16:creationId xmlns:a16="http://schemas.microsoft.com/office/drawing/2014/main" id="{F2527929-019A-1596-2A8C-8D1F60EF6B6D}"/>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249849823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AB041240-ECAE-4494-9DAC-38E9F7D3A8CC}"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userDrawn="1"/>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79" y="6262434"/>
            <a:ext cx="463720" cy="459041"/>
          </a:xfrm>
          <a:prstGeom prst="rect">
            <a:avLst/>
          </a:prstGeom>
        </p:spPr>
      </p:pic>
      <p:sp>
        <p:nvSpPr>
          <p:cNvPr id="5" name="Title 11">
            <a:extLst>
              <a:ext uri="{FF2B5EF4-FFF2-40B4-BE49-F238E27FC236}">
                <a16:creationId xmlns:a16="http://schemas.microsoft.com/office/drawing/2014/main" id="{5AB8A1DC-F078-2227-C29D-0291078E11C2}"/>
              </a:ext>
            </a:extLst>
          </p:cNvPr>
          <p:cNvSpPr>
            <a:spLocks noGrp="1"/>
          </p:cNvSpPr>
          <p:nvPr>
            <p:ph type="title"/>
          </p:nvPr>
        </p:nvSpPr>
        <p:spPr>
          <a:xfrm>
            <a:off x="838200"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dirty="0"/>
              <a:t>Click to edit Master title style</a:t>
            </a:r>
          </a:p>
        </p:txBody>
      </p:sp>
      <p:sp>
        <p:nvSpPr>
          <p:cNvPr id="9" name="Content Placeholder 11">
            <a:extLst>
              <a:ext uri="{FF2B5EF4-FFF2-40B4-BE49-F238E27FC236}">
                <a16:creationId xmlns:a16="http://schemas.microsoft.com/office/drawing/2014/main" id="{325A7D1F-39E9-331D-D2D0-F784552D5182}"/>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147616548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AB041240-ECAE-4494-9DAC-38E9F7D3A8CC}"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userDrawn="1"/>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779" y="6262434"/>
            <a:ext cx="463720" cy="459041"/>
          </a:xfrm>
          <a:prstGeom prst="rect">
            <a:avLst/>
          </a:prstGeom>
        </p:spPr>
      </p:pic>
      <p:sp>
        <p:nvSpPr>
          <p:cNvPr id="4" name="Content Placeholder 11">
            <a:extLst>
              <a:ext uri="{FF2B5EF4-FFF2-40B4-BE49-F238E27FC236}">
                <a16:creationId xmlns:a16="http://schemas.microsoft.com/office/drawing/2014/main" id="{FEBF9598-C2B1-FEAD-26CF-12F15B905DBF}"/>
              </a:ext>
            </a:extLst>
          </p:cNvPr>
          <p:cNvSpPr>
            <a:spLocks noGrp="1"/>
          </p:cNvSpPr>
          <p:nvPr>
            <p:ph sz="quarter" idx="14" hasCustomPrompt="1"/>
          </p:nvPr>
        </p:nvSpPr>
        <p:spPr>
          <a:xfrm>
            <a:off x="838198" y="6356350"/>
            <a:ext cx="8801101"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3" name="Title 1">
            <a:extLst>
              <a:ext uri="{FF2B5EF4-FFF2-40B4-BE49-F238E27FC236}">
                <a16:creationId xmlns:a16="http://schemas.microsoft.com/office/drawing/2014/main" id="{223B86E6-7C88-4EE6-9F20-83CAB56441DE}"/>
              </a:ext>
            </a:extLst>
          </p:cNvPr>
          <p:cNvSpPr>
            <a:spLocks noGrp="1"/>
          </p:cNvSpPr>
          <p:nvPr>
            <p:ph type="title"/>
          </p:nvPr>
        </p:nvSpPr>
        <p:spPr>
          <a:xfrm>
            <a:off x="681036" y="101600"/>
            <a:ext cx="11510963"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65252543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pic>
        <p:nvPicPr>
          <p:cNvPr id="3" name="Picture 2" descr="A white background with black and white clouds&#10;&#10;Description automatically generated">
            <a:extLst>
              <a:ext uri="{FF2B5EF4-FFF2-40B4-BE49-F238E27FC236}">
                <a16:creationId xmlns:a16="http://schemas.microsoft.com/office/drawing/2014/main" id="{D75C156D-F010-83D1-6FBC-93B636E4B6E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673388" y="0"/>
            <a:ext cx="2518611" cy="6858000"/>
          </a:xfrm>
          <a:prstGeom prst="rect">
            <a:avLst/>
          </a:prstGeom>
        </p:spPr>
      </p:pic>
      <p:pic>
        <p:nvPicPr>
          <p:cNvPr id="4" name="Picture 3" descr="A black and white globe with a cursor&#10;&#10;Description automatically generated with low confidence">
            <a:extLst>
              <a:ext uri="{FF2B5EF4-FFF2-40B4-BE49-F238E27FC236}">
                <a16:creationId xmlns:a16="http://schemas.microsoft.com/office/drawing/2014/main" id="{AD82B877-2B6A-11F3-2186-BF3CB53A78F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61351" y="3233228"/>
            <a:ext cx="419100" cy="419100"/>
          </a:xfrm>
          <a:prstGeom prst="rect">
            <a:avLst/>
          </a:prstGeom>
        </p:spPr>
      </p:pic>
      <p:pic>
        <p:nvPicPr>
          <p:cNvPr id="5" name="Picture 4" descr="A black and white envelope&#10;&#10;Description automatically generated">
            <a:extLst>
              <a:ext uri="{FF2B5EF4-FFF2-40B4-BE49-F238E27FC236}">
                <a16:creationId xmlns:a16="http://schemas.microsoft.com/office/drawing/2014/main" id="{557DB40C-0F27-46F1-4011-9AA0FD738BC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370114" y="2593974"/>
            <a:ext cx="596900" cy="596900"/>
          </a:xfrm>
          <a:prstGeom prst="rect">
            <a:avLst/>
          </a:prstGeom>
        </p:spPr>
      </p:pic>
      <p:pic>
        <p:nvPicPr>
          <p:cNvPr id="6" name="Picture 5" descr="A black telephone symbol&#10;&#10;Description automatically generated">
            <a:extLst>
              <a:ext uri="{FF2B5EF4-FFF2-40B4-BE49-F238E27FC236}">
                <a16:creationId xmlns:a16="http://schemas.microsoft.com/office/drawing/2014/main" id="{D5B65DF5-FF5A-39EA-AE15-3E3971A8A66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481239" y="2168709"/>
            <a:ext cx="374650" cy="374650"/>
          </a:xfrm>
          <a:prstGeom prst="rect">
            <a:avLst/>
          </a:prstGeom>
        </p:spPr>
      </p:pic>
      <p:sp>
        <p:nvSpPr>
          <p:cNvPr id="9" name="Content Placeholder 3">
            <a:extLst>
              <a:ext uri="{FF2B5EF4-FFF2-40B4-BE49-F238E27FC236}">
                <a16:creationId xmlns:a16="http://schemas.microsoft.com/office/drawing/2014/main" id="{EAE38295-8C89-D221-EB72-E92663C2E5C5}"/>
              </a:ext>
            </a:extLst>
          </p:cNvPr>
          <p:cNvSpPr>
            <a:spLocks noGrp="1"/>
          </p:cNvSpPr>
          <p:nvPr>
            <p:ph sz="half" idx="2"/>
          </p:nvPr>
        </p:nvSpPr>
        <p:spPr>
          <a:xfrm>
            <a:off x="1963234" y="2168710"/>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dirty="0"/>
              <a:t>Click to edit Master text styles</a:t>
            </a:r>
          </a:p>
        </p:txBody>
      </p:sp>
      <p:sp>
        <p:nvSpPr>
          <p:cNvPr id="12" name="Content Placeholder 3">
            <a:extLst>
              <a:ext uri="{FF2B5EF4-FFF2-40B4-BE49-F238E27FC236}">
                <a16:creationId xmlns:a16="http://schemas.microsoft.com/office/drawing/2014/main" id="{A64E67F4-8BE4-1B8F-675A-F20D8FB431FB}"/>
              </a:ext>
            </a:extLst>
          </p:cNvPr>
          <p:cNvSpPr>
            <a:spLocks noGrp="1"/>
          </p:cNvSpPr>
          <p:nvPr>
            <p:ph sz="half" idx="10"/>
          </p:nvPr>
        </p:nvSpPr>
        <p:spPr>
          <a:xfrm>
            <a:off x="1963234" y="2705099"/>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3" name="Content Placeholder 3">
            <a:extLst>
              <a:ext uri="{FF2B5EF4-FFF2-40B4-BE49-F238E27FC236}">
                <a16:creationId xmlns:a16="http://schemas.microsoft.com/office/drawing/2014/main" id="{7B9FAA3E-8D4C-ACD5-DB17-1DD5DCE5ED24}"/>
              </a:ext>
            </a:extLst>
          </p:cNvPr>
          <p:cNvSpPr>
            <a:spLocks noGrp="1"/>
          </p:cNvSpPr>
          <p:nvPr>
            <p:ph sz="half" idx="11"/>
          </p:nvPr>
        </p:nvSpPr>
        <p:spPr>
          <a:xfrm>
            <a:off x="1963234" y="3242274"/>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4" name="Text Placeholder 25">
            <a:extLst>
              <a:ext uri="{FF2B5EF4-FFF2-40B4-BE49-F238E27FC236}">
                <a16:creationId xmlns:a16="http://schemas.microsoft.com/office/drawing/2014/main" id="{DF46734D-AD62-AD5E-08C7-78B15A626C3D}"/>
              </a:ext>
            </a:extLst>
          </p:cNvPr>
          <p:cNvSpPr>
            <a:spLocks noGrp="1"/>
          </p:cNvSpPr>
          <p:nvPr>
            <p:ph type="body" sz="quarter" idx="13"/>
          </p:nvPr>
        </p:nvSpPr>
        <p:spPr>
          <a:xfrm>
            <a:off x="1481138" y="1355725"/>
            <a:ext cx="7385276" cy="596900"/>
          </a:xfrm>
        </p:spPr>
        <p:txBody>
          <a:bodyPr anchor="ctr"/>
          <a:lstStyle>
            <a:lvl1pPr marL="0" indent="0">
              <a:buNone/>
              <a:defRPr b="1">
                <a:latin typeface="Arial" panose="020B0604020202020204" pitchFamily="34" charset="0"/>
                <a:cs typeface="Arial" panose="020B0604020202020204" pitchFamily="34" charset="0"/>
              </a:defRPr>
            </a:lvl1pPr>
          </a:lstStyle>
          <a:p>
            <a:pPr lvl="0"/>
            <a:r>
              <a:rPr lang="en-US" dirty="0"/>
              <a:t>Click to edit Master text styles</a:t>
            </a:r>
          </a:p>
        </p:txBody>
      </p:sp>
      <p:pic>
        <p:nvPicPr>
          <p:cNvPr id="15" name="Picture 14" descr="A red and black screen&#10;&#10;Description automatically generated">
            <a:extLst>
              <a:ext uri="{FF2B5EF4-FFF2-40B4-BE49-F238E27FC236}">
                <a16:creationId xmlns:a16="http://schemas.microsoft.com/office/drawing/2014/main" id="{C6D746BF-81D3-D97B-FC0F-0C224178472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461351" y="4288276"/>
            <a:ext cx="2836447" cy="1213999"/>
          </a:xfrm>
          <a:prstGeom prst="rect">
            <a:avLst/>
          </a:prstGeom>
        </p:spPr>
      </p:pic>
    </p:spTree>
    <p:extLst>
      <p:ext uri="{BB962C8B-B14F-4D97-AF65-F5344CB8AC3E}">
        <p14:creationId xmlns:p14="http://schemas.microsoft.com/office/powerpoint/2010/main" val="19609109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6" name="Content Placeholder 13">
            <a:extLst>
              <a:ext uri="{FF2B5EF4-FFF2-40B4-BE49-F238E27FC236}">
                <a16:creationId xmlns:a16="http://schemas.microsoft.com/office/drawing/2014/main" id="{0C3EFB34-9902-9438-496E-AE03717414E0}"/>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pic>
        <p:nvPicPr>
          <p:cNvPr id="2" name="Picture 1" descr="A white background with black and white clouds&#10;&#10;Description automatically generated">
            <a:extLst>
              <a:ext uri="{FF2B5EF4-FFF2-40B4-BE49-F238E27FC236}">
                <a16:creationId xmlns:a16="http://schemas.microsoft.com/office/drawing/2014/main" id="{4AE5FBFD-95AC-63D7-C53B-861E173D14B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673388" y="0"/>
            <a:ext cx="2518611" cy="6858000"/>
          </a:xfrm>
          <a:prstGeom prst="rect">
            <a:avLst/>
          </a:prstGeom>
        </p:spPr>
      </p:pic>
    </p:spTree>
    <p:extLst>
      <p:ext uri="{BB962C8B-B14F-4D97-AF65-F5344CB8AC3E}">
        <p14:creationId xmlns:p14="http://schemas.microsoft.com/office/powerpoint/2010/main" val="206643497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5A46F-3409-40F2-B229-4659448F5036}"/>
              </a:ext>
            </a:extLst>
          </p:cNvPr>
          <p:cNvSpPr>
            <a:spLocks noGrp="1"/>
          </p:cNvSpPr>
          <p:nvPr>
            <p:ph type="title"/>
          </p:nvPr>
        </p:nvSpPr>
        <p:spPr/>
        <p:txBody>
          <a:bodyPr>
            <a:normAutofit/>
          </a:bodyPr>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0E031F0B-DCBF-412D-9CFA-A69776C174DC}"/>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F7506BC-84A2-419B-8D8B-8577D63B2CCA}"/>
              </a:ext>
            </a:extLst>
          </p:cNvPr>
          <p:cNvSpPr>
            <a:spLocks noGrp="1"/>
          </p:cNvSpPr>
          <p:nvPr>
            <p:ph type="dt" sz="half" idx="10"/>
          </p:nvPr>
        </p:nvSpPr>
        <p:spPr>
          <a:xfrm>
            <a:off x="183439" y="6311900"/>
            <a:ext cx="2743200" cy="365125"/>
          </a:xfrm>
        </p:spPr>
        <p:txBody>
          <a:bodyPr/>
          <a:lstStyle/>
          <a:p>
            <a:fld id="{2BA41D99-E1C2-45DE-9256-3313297A1320}" type="datetimeFigureOut">
              <a:rPr lang="en-US" smtClean="0"/>
              <a:t>4/6/2026</a:t>
            </a:fld>
            <a:endParaRPr lang="en-US"/>
          </a:p>
        </p:txBody>
      </p:sp>
    </p:spTree>
    <p:extLst>
      <p:ext uri="{BB962C8B-B14F-4D97-AF65-F5344CB8AC3E}">
        <p14:creationId xmlns:p14="http://schemas.microsoft.com/office/powerpoint/2010/main" val="138663446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0"/>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878786" y="6356350"/>
            <a:ext cx="560614" cy="365125"/>
          </a:xfrm>
        </p:spPr>
        <p:txBody>
          <a:bodyPr/>
          <a:lstStyle/>
          <a:p>
            <a:fld id="{01B9AD90-D8C5-42B1-AC8B-29A3D4B95D55}"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45542708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878786" y="6356350"/>
            <a:ext cx="560614" cy="365125"/>
          </a:xfrm>
        </p:spPr>
        <p:txBody>
          <a:bodyPr/>
          <a:lstStyle/>
          <a:p>
            <a:fld id="{ABF0F34F-14AB-484A-B782-112ACB3916DE}"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250010107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4" name="Picture 3">
            <a:extLst>
              <a:ext uri="{FF2B5EF4-FFF2-40B4-BE49-F238E27FC236}">
                <a16:creationId xmlns:a16="http://schemas.microsoft.com/office/drawing/2014/main" id="{7B105E05-3F1B-E11A-0475-EDCC04D3F9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19139" y="242663"/>
            <a:ext cx="786352" cy="778417"/>
          </a:xfrm>
          <a:prstGeom prst="rect">
            <a:avLst/>
          </a:prstGeom>
        </p:spPr>
      </p:pic>
    </p:spTree>
    <p:extLst>
      <p:ext uri="{BB962C8B-B14F-4D97-AF65-F5344CB8AC3E}">
        <p14:creationId xmlns:p14="http://schemas.microsoft.com/office/powerpoint/2010/main" val="77416451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7311315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14061"/>
            <a:ext cx="12192000" cy="132556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6" name="Rectangle 5">
            <a:extLst>
              <a:ext uri="{FF2B5EF4-FFF2-40B4-BE49-F238E27FC236}">
                <a16:creationId xmlns:a16="http://schemas.microsoft.com/office/drawing/2014/main" id="{F85505F4-CE14-3E25-C9E2-34C2188B0070}"/>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30459619-3A9F-4327-9166-FEE60246FD21}"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229825597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A626-C6C7-AE8B-DD87-6C5082407874}"/>
              </a:ext>
            </a:extLst>
          </p:cNvPr>
          <p:cNvSpPr>
            <a:spLocks noGrp="1"/>
          </p:cNvSpPr>
          <p:nvPr>
            <p:ph type="title"/>
          </p:nvPr>
        </p:nvSpPr>
        <p:spPr>
          <a:xfrm>
            <a:off x="507498" y="0"/>
            <a:ext cx="10515600" cy="1023890"/>
          </a:xfrm>
        </p:spPr>
        <p:txBody>
          <a:bodyPr>
            <a:normAutofit/>
          </a:bodyPr>
          <a:lstStyle>
            <a:lvl1pPr>
              <a:defRPr sz="3200" b="1">
                <a:solidFill>
                  <a:schemeClr val="tx1"/>
                </a:solidFill>
                <a:latin typeface="+mn-lt"/>
                <a:cs typeface="Arial" panose="020B0604020202020204" pitchFamily="34" charset="0"/>
              </a:defRPr>
            </a:lvl1pPr>
          </a:lstStyle>
          <a:p>
            <a:r>
              <a:rPr lang="en-US"/>
              <a:t>Click to edit Master title style</a:t>
            </a:r>
          </a:p>
        </p:txBody>
      </p:sp>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8" name="Straight Connector 7">
            <a:extLst>
              <a:ext uri="{FF2B5EF4-FFF2-40B4-BE49-F238E27FC236}">
                <a16:creationId xmlns:a16="http://schemas.microsoft.com/office/drawing/2014/main" id="{DF024798-855C-7245-2334-52B66B626F8C}"/>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80040" y="122612"/>
            <a:ext cx="930175" cy="1042706"/>
          </a:xfrm>
          <a:prstGeom prst="rect">
            <a:avLst/>
          </a:prstGeom>
        </p:spPr>
      </p:pic>
      <p:cxnSp>
        <p:nvCxnSpPr>
          <p:cNvPr id="5" name="Straight Connector 4">
            <a:extLst>
              <a:ext uri="{FF2B5EF4-FFF2-40B4-BE49-F238E27FC236}">
                <a16:creationId xmlns:a16="http://schemas.microsoft.com/office/drawing/2014/main" id="{475C137B-895F-2ECF-A7BA-B7693C726873}"/>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6" name="Picture 5" descr="A logo of a person with a black background&#10;&#10;Description automatically generated">
            <a:extLst>
              <a:ext uri="{FF2B5EF4-FFF2-40B4-BE49-F238E27FC236}">
                <a16:creationId xmlns:a16="http://schemas.microsoft.com/office/drawing/2014/main" id="{221883F6-ABE2-D138-00FB-E6D695D68BB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80040" y="122612"/>
            <a:ext cx="930175" cy="1042706"/>
          </a:xfrm>
          <a:prstGeom prst="rect">
            <a:avLst/>
          </a:prstGeom>
        </p:spPr>
      </p:pic>
      <p:sp>
        <p:nvSpPr>
          <p:cNvPr id="14" name="Text Placeholder 13">
            <a:extLst>
              <a:ext uri="{FF2B5EF4-FFF2-40B4-BE49-F238E27FC236}">
                <a16:creationId xmlns:a16="http://schemas.microsoft.com/office/drawing/2014/main" id="{A7A87322-B63E-A906-C3DD-E6AF98349118}"/>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Content Placeholder 13">
            <a:extLst>
              <a:ext uri="{FF2B5EF4-FFF2-40B4-BE49-F238E27FC236}">
                <a16:creationId xmlns:a16="http://schemas.microsoft.com/office/drawing/2014/main" id="{E6B85112-6B59-EF4E-9D8B-90882CDB9603}"/>
              </a:ext>
            </a:extLst>
          </p:cNvPr>
          <p:cNvSpPr>
            <a:spLocks noGrp="1"/>
          </p:cNvSpPr>
          <p:nvPr>
            <p:ph sz="quarter" idx="15" hasCustomPrompt="1"/>
          </p:nvPr>
        </p:nvSpPr>
        <p:spPr>
          <a:xfrm>
            <a:off x="218573" y="6297866"/>
            <a:ext cx="2874963" cy="365125"/>
          </a:xfrm>
        </p:spPr>
        <p:txBody>
          <a:bodyPr anchor="ctr">
            <a:noAutofit/>
          </a:bodyPr>
          <a:lstStyle>
            <a:lvl5pPr algn="l">
              <a:defRPr sz="1100"/>
            </a:lvl5pPr>
          </a:lstStyle>
          <a:p>
            <a:pPr lvl="4"/>
            <a:r>
              <a:rPr lang="en-US"/>
              <a:t>Source</a:t>
            </a:r>
          </a:p>
        </p:txBody>
      </p:sp>
    </p:spTree>
    <p:extLst>
      <p:ext uri="{BB962C8B-B14F-4D97-AF65-F5344CB8AC3E}">
        <p14:creationId xmlns:p14="http://schemas.microsoft.com/office/powerpoint/2010/main" val="3579287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26" Type="http://schemas.openxmlformats.org/officeDocument/2006/relationships/slideLayout" Target="../slideLayouts/slideLayout39.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5" Type="http://schemas.openxmlformats.org/officeDocument/2006/relationships/slideLayout" Target="../slideLayouts/slideLayout38.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24" Type="http://schemas.openxmlformats.org/officeDocument/2006/relationships/slideLayout" Target="../slideLayouts/slideLayout37.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slideLayout" Target="../slideLayouts/slideLayout36.xml"/><Relationship Id="rId28" Type="http://schemas.openxmlformats.org/officeDocument/2006/relationships/theme" Target="../theme/theme2.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 Id="rId27" Type="http://schemas.openxmlformats.org/officeDocument/2006/relationships/slideLayout" Target="../slideLayouts/slideLayout4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theme" Target="../theme/theme3.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theme" Target="../theme/theme4.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19" Type="http://schemas.openxmlformats.org/officeDocument/2006/relationships/slideLayout" Target="../slideLayouts/slideLayout77.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3" Type="http://schemas.openxmlformats.org/officeDocument/2006/relationships/slideLayout" Target="../slideLayouts/slideLayout80.xml"/><Relationship Id="rId21" Type="http://schemas.openxmlformats.org/officeDocument/2006/relationships/slideLayout" Target="../slideLayouts/slideLayout98.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slideLayout" Target="../slideLayouts/slideLayout97.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23" Type="http://schemas.openxmlformats.org/officeDocument/2006/relationships/theme" Target="../theme/theme5.xml"/><Relationship Id="rId10" Type="http://schemas.openxmlformats.org/officeDocument/2006/relationships/slideLayout" Target="../slideLayouts/slideLayout87.xml"/><Relationship Id="rId19" Type="http://schemas.openxmlformats.org/officeDocument/2006/relationships/slideLayout" Target="../slideLayouts/slideLayout96.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slideLayout" Target="../slideLayouts/slideLayout9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18" Type="http://schemas.openxmlformats.org/officeDocument/2006/relationships/slideLayout" Target="../slideLayouts/slideLayout117.xml"/><Relationship Id="rId26" Type="http://schemas.openxmlformats.org/officeDocument/2006/relationships/slideLayout" Target="../slideLayouts/slideLayout125.xml"/><Relationship Id="rId3" Type="http://schemas.openxmlformats.org/officeDocument/2006/relationships/slideLayout" Target="../slideLayouts/slideLayout102.xml"/><Relationship Id="rId21" Type="http://schemas.openxmlformats.org/officeDocument/2006/relationships/slideLayout" Target="../slideLayouts/slideLayout120.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17" Type="http://schemas.openxmlformats.org/officeDocument/2006/relationships/slideLayout" Target="../slideLayouts/slideLayout116.xml"/><Relationship Id="rId25" Type="http://schemas.openxmlformats.org/officeDocument/2006/relationships/slideLayout" Target="../slideLayouts/slideLayout124.xml"/><Relationship Id="rId2" Type="http://schemas.openxmlformats.org/officeDocument/2006/relationships/slideLayout" Target="../slideLayouts/slideLayout101.xml"/><Relationship Id="rId16" Type="http://schemas.openxmlformats.org/officeDocument/2006/relationships/slideLayout" Target="../slideLayouts/slideLayout115.xml"/><Relationship Id="rId20" Type="http://schemas.openxmlformats.org/officeDocument/2006/relationships/slideLayout" Target="../slideLayouts/slideLayout119.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24" Type="http://schemas.openxmlformats.org/officeDocument/2006/relationships/slideLayout" Target="../slideLayouts/slideLayout123.xml"/><Relationship Id="rId5" Type="http://schemas.openxmlformats.org/officeDocument/2006/relationships/slideLayout" Target="../slideLayouts/slideLayout104.xml"/><Relationship Id="rId15" Type="http://schemas.openxmlformats.org/officeDocument/2006/relationships/slideLayout" Target="../slideLayouts/slideLayout114.xml"/><Relationship Id="rId23" Type="http://schemas.openxmlformats.org/officeDocument/2006/relationships/slideLayout" Target="../slideLayouts/slideLayout122.xml"/><Relationship Id="rId10" Type="http://schemas.openxmlformats.org/officeDocument/2006/relationships/slideLayout" Target="../slideLayouts/slideLayout109.xml"/><Relationship Id="rId19" Type="http://schemas.openxmlformats.org/officeDocument/2006/relationships/slideLayout" Target="../slideLayouts/slideLayout118.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slideLayout" Target="../slideLayouts/slideLayout113.xml"/><Relationship Id="rId22" Type="http://schemas.openxmlformats.org/officeDocument/2006/relationships/slideLayout" Target="../slideLayouts/slideLayout121.xml"/><Relationship Id="rId27"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DAA947-41B6-858A-B49B-E2C9B64E61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73766-1105-9101-BA24-821DF7FFC2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AA2F65-678F-0BD3-2EA7-40F540EEAC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4E52170F-724D-B5C8-0326-544EFCD599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FFEA0FB-893F-E250-2156-489181C513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B9AD90-D8C5-42B1-AC8B-29A3D4B95D55}" type="slidenum">
              <a:rPr lang="en-US" smtClean="0"/>
              <a:t>‹#›</a:t>
            </a:fld>
            <a:endParaRPr lang="en-US"/>
          </a:p>
        </p:txBody>
      </p:sp>
    </p:spTree>
    <p:extLst>
      <p:ext uri="{BB962C8B-B14F-4D97-AF65-F5344CB8AC3E}">
        <p14:creationId xmlns:p14="http://schemas.microsoft.com/office/powerpoint/2010/main" val="135800941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708" r:id="rId10"/>
    <p:sldLayoutId id="2147483716" r:id="rId11"/>
    <p:sldLayoutId id="2147483744" r:id="rId12"/>
    <p:sldLayoutId id="2147483745" r:id="rId13"/>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041240-ECAE-4494-9DAC-38E9F7D3A8CC}" type="slidenum">
              <a:rPr lang="en-US" smtClean="0"/>
              <a:t>‹#›</a:t>
            </a:fld>
            <a:endParaRPr lang="en-US"/>
          </a:p>
        </p:txBody>
      </p:sp>
    </p:spTree>
    <p:extLst>
      <p:ext uri="{BB962C8B-B14F-4D97-AF65-F5344CB8AC3E}">
        <p14:creationId xmlns:p14="http://schemas.microsoft.com/office/powerpoint/2010/main" val="175374310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 id="2147483700" r:id="rId19"/>
    <p:sldLayoutId id="2147483702" r:id="rId20"/>
    <p:sldLayoutId id="2147483704" r:id="rId21"/>
    <p:sldLayoutId id="2147483715" r:id="rId22"/>
    <p:sldLayoutId id="2147483718" r:id="rId23"/>
    <p:sldLayoutId id="2147483719" r:id="rId24"/>
    <p:sldLayoutId id="2147483720" r:id="rId25"/>
    <p:sldLayoutId id="2147483746" r:id="rId26"/>
    <p:sldLayoutId id="2147483766"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BCCFE9B-24A6-4572-A9FE-620445A89CC0}" type="datetimeFigureOut">
              <a:rPr lang="en-US" smtClean="0"/>
              <a:t>4/6/2026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5F11700-01EC-4167-B7E9-6468E75C44D5}" type="slidenum">
              <a:rPr lang="en-US" smtClean="0"/>
              <a:t>‹#›</a:t>
            </a:fld>
            <a:endParaRPr lang="en-US"/>
          </a:p>
        </p:txBody>
      </p:sp>
    </p:spTree>
    <p:extLst>
      <p:ext uri="{BB962C8B-B14F-4D97-AF65-F5344CB8AC3E}">
        <p14:creationId xmlns:p14="http://schemas.microsoft.com/office/powerpoint/2010/main" val="3217103778"/>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A38243-2569-A2EA-9FCD-315767CCCF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51B546D-1A88-E82D-D22E-29FC2D253C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668F98-834E-A5B8-58C0-8B6A2EB242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2E77A5-4C49-406A-84A4-AABA0D8405EF}" type="datetimeFigureOut">
              <a:rPr lang="en-US" smtClean="0"/>
              <a:t>4/6/2026</a:t>
            </a:fld>
            <a:endParaRPr lang="en-US"/>
          </a:p>
        </p:txBody>
      </p:sp>
      <p:sp>
        <p:nvSpPr>
          <p:cNvPr id="5" name="Footer Placeholder 4">
            <a:extLst>
              <a:ext uri="{FF2B5EF4-FFF2-40B4-BE49-F238E27FC236}">
                <a16:creationId xmlns:a16="http://schemas.microsoft.com/office/drawing/2014/main" id="{F7A2E5A8-1AF8-F613-27D9-E37C3AC6EC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C736D8F-FD6A-3E94-9427-74F28EF46B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582106C-9AA8-496A-9BF4-37542F45DF87}" type="slidenum">
              <a:rPr lang="en-US" smtClean="0"/>
              <a:t>‹#›</a:t>
            </a:fld>
            <a:endParaRPr lang="en-US"/>
          </a:p>
        </p:txBody>
      </p:sp>
    </p:spTree>
    <p:extLst>
      <p:ext uri="{BB962C8B-B14F-4D97-AF65-F5344CB8AC3E}">
        <p14:creationId xmlns:p14="http://schemas.microsoft.com/office/powerpoint/2010/main" val="2955023844"/>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 id="2147483784" r:id="rId17"/>
    <p:sldLayoutId id="2147483785" r:id="rId18"/>
    <p:sldLayoutId id="2147483786"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2846BB6-9868-4AC4-AD35-8967CE3C6D49}" type="datetimeFigureOut">
              <a:rPr lang="en-US" smtClean="0"/>
              <a:t>4/6/2026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F0F34F-14AB-484A-B782-112ACB3916DE}" type="slidenum">
              <a:rPr lang="en-US" smtClean="0"/>
              <a:t>‹#›</a:t>
            </a:fld>
            <a:endParaRPr lang="en-US"/>
          </a:p>
        </p:txBody>
      </p:sp>
    </p:spTree>
    <p:extLst>
      <p:ext uri="{BB962C8B-B14F-4D97-AF65-F5344CB8AC3E}">
        <p14:creationId xmlns:p14="http://schemas.microsoft.com/office/powerpoint/2010/main" val="2702455998"/>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 id="2147483801" r:id="rId14"/>
    <p:sldLayoutId id="2147483802" r:id="rId15"/>
    <p:sldLayoutId id="2147483803" r:id="rId16"/>
    <p:sldLayoutId id="2147483804" r:id="rId17"/>
    <p:sldLayoutId id="2147483805" r:id="rId18"/>
    <p:sldLayoutId id="2147483806" r:id="rId19"/>
    <p:sldLayoutId id="2147483807" r:id="rId20"/>
    <p:sldLayoutId id="2147483808" r:id="rId21"/>
    <p:sldLayoutId id="2147483809"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D5BF84F-A870-4305-A202-D72B1BA4A1B2}" type="datetimeFigureOut">
              <a:rPr lang="en-US" smtClean="0"/>
              <a:t>4/6/2026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041240-ECAE-4494-9DAC-38E9F7D3A8CC}" type="slidenum">
              <a:rPr lang="en-US" smtClean="0"/>
              <a:t>‹#›</a:t>
            </a:fld>
            <a:endParaRPr lang="en-US"/>
          </a:p>
        </p:txBody>
      </p:sp>
    </p:spTree>
    <p:extLst>
      <p:ext uri="{BB962C8B-B14F-4D97-AF65-F5344CB8AC3E}">
        <p14:creationId xmlns:p14="http://schemas.microsoft.com/office/powerpoint/2010/main" val="2517901996"/>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 id="2147483826" r:id="rId16"/>
    <p:sldLayoutId id="2147483827" r:id="rId17"/>
    <p:sldLayoutId id="2147483828" r:id="rId18"/>
    <p:sldLayoutId id="2147483829" r:id="rId19"/>
    <p:sldLayoutId id="2147483830" r:id="rId20"/>
    <p:sldLayoutId id="2147483831" r:id="rId21"/>
    <p:sldLayoutId id="2147483832" r:id="rId22"/>
    <p:sldLayoutId id="2147483833" r:id="rId23"/>
    <p:sldLayoutId id="2147483834" r:id="rId24"/>
    <p:sldLayoutId id="2147483835" r:id="rId25"/>
    <p:sldLayoutId id="2147483836"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9.xml"/><Relationship Id="rId5" Type="http://schemas.openxmlformats.org/officeDocument/2006/relationships/image" Target="../media/image27.png"/><Relationship Id="rId4" Type="http://schemas.openxmlformats.org/officeDocument/2006/relationships/image" Target="../media/image2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70.xml"/></Relationships>
</file>

<file path=ppt/slides/_rels/slide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9.jpeg"/><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23.xml"/></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4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36.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38.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7.png"/></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7.xml"/></Relationships>
</file>

<file path=ppt/slides/_rels/slide2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0.xml"/><Relationship Id="rId1" Type="http://schemas.openxmlformats.org/officeDocument/2006/relationships/slideLayout" Target="../slideLayouts/slideLayout44.xml"/></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53.png"/><Relationship Id="rId2" Type="http://schemas.openxmlformats.org/officeDocument/2006/relationships/diagramData" Target="../diagrams/data1.xml"/><Relationship Id="rId1" Type="http://schemas.openxmlformats.org/officeDocument/2006/relationships/slideLayout" Target="../slideLayouts/slideLayout8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3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2.xml"/><Relationship Id="rId1" Type="http://schemas.openxmlformats.org/officeDocument/2006/relationships/slideLayout" Target="../slideLayouts/slideLayout58.xml"/></Relationships>
</file>

<file path=ppt/slides/_rels/slide3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9.xml"/><Relationship Id="rId5" Type="http://schemas.openxmlformats.org/officeDocument/2006/relationships/image" Target="../media/image57.png"/><Relationship Id="rId4" Type="http://schemas.openxmlformats.org/officeDocument/2006/relationships/image" Target="../media/image5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48A41-452A-048E-452A-71DD09D8E419}"/>
              </a:ext>
            </a:extLst>
          </p:cNvPr>
          <p:cNvSpPr>
            <a:spLocks noGrp="1"/>
          </p:cNvSpPr>
          <p:nvPr>
            <p:ph type="ctrTitle"/>
          </p:nvPr>
        </p:nvSpPr>
        <p:spPr>
          <a:xfrm>
            <a:off x="114300" y="2217189"/>
            <a:ext cx="9163742" cy="2164311"/>
          </a:xfrm>
        </p:spPr>
        <p:txBody>
          <a:bodyPr>
            <a:normAutofit fontScale="90000"/>
          </a:bodyPr>
          <a:lstStyle/>
          <a:p>
            <a:pPr algn="ctr">
              <a:lnSpc>
                <a:spcPct val="150000"/>
              </a:lnSpc>
              <a:spcBef>
                <a:spcPts val="0"/>
              </a:spcBef>
              <a:spcAft>
                <a:spcPts val="1200"/>
              </a:spcAft>
            </a:pPr>
            <a:br>
              <a:rPr lang="en-US" sz="3600" b="1" dirty="0">
                <a:effectLst/>
                <a:latin typeface="Besley ExtraBold" pitchFamily="2" charset="0"/>
                <a:ea typeface="Besley ExtraBold" pitchFamily="2" charset="0"/>
                <a:cs typeface="Tahoma" panose="020B0604030504040204" pitchFamily="34" charset="0"/>
              </a:rPr>
            </a:br>
            <a:r>
              <a:rPr lang="en-US" sz="4000" dirty="0">
                <a:ea typeface="Besley ExtraBold" pitchFamily="2" charset="0"/>
              </a:rPr>
              <a:t>From Growth to Change:</a:t>
            </a:r>
            <a:r>
              <a:rPr lang="en-US" sz="4000" dirty="0">
                <a:latin typeface="Besley ExtraBold" pitchFamily="2" charset="0"/>
                <a:ea typeface="Besley ExtraBold" pitchFamily="2" charset="0"/>
                <a:cs typeface="Tahoma" panose="020B0604030504040204" pitchFamily="34" charset="0"/>
              </a:rPr>
              <a:t> </a:t>
            </a:r>
            <a:br>
              <a:rPr lang="en-US" sz="4000" dirty="0">
                <a:latin typeface="Besley ExtraBold" pitchFamily="2" charset="0"/>
                <a:ea typeface="Besley ExtraBold" pitchFamily="2" charset="0"/>
                <a:cs typeface="Tahoma" panose="020B0604030504040204" pitchFamily="34" charset="0"/>
              </a:rPr>
            </a:br>
            <a:r>
              <a:rPr lang="en-US" sz="3600" i="1" dirty="0">
                <a:ea typeface="Besley ExtraBold" pitchFamily="2" charset="0"/>
              </a:rPr>
              <a:t>A Look at </a:t>
            </a:r>
            <a:r>
              <a:rPr lang="en-US" sz="3600" b="1" i="1" dirty="0">
                <a:latin typeface="Arial" panose="020B0604020202020204" pitchFamily="34" charset="0"/>
                <a:cs typeface="Arial" panose="020B0604020202020204" pitchFamily="34" charset="0"/>
              </a:rPr>
              <a:t>Demographic Trends in Texas</a:t>
            </a:r>
            <a:br>
              <a:rPr lang="en-US" sz="4400" b="1" dirty="0">
                <a:latin typeface="Arial" panose="020B0604020202020204" pitchFamily="34" charset="0"/>
                <a:cs typeface="Arial" panose="020B0604020202020204" pitchFamily="34" charset="0"/>
              </a:rPr>
            </a:br>
            <a:endParaRPr lang="en-US" sz="2200" b="0" dirty="0">
              <a:effectLst/>
              <a:latin typeface="Verdana" panose="020B0604030504040204" pitchFamily="34" charset="0"/>
              <a:ea typeface="DengXian" panose="02010600030101010101" pitchFamily="2" charset="-122"/>
              <a:cs typeface="Calibri" panose="020F0502020204030204" pitchFamily="34" charset="0"/>
            </a:endParaRPr>
          </a:p>
        </p:txBody>
      </p:sp>
      <p:sp>
        <p:nvSpPr>
          <p:cNvPr id="3" name="Content Placeholder 2">
            <a:extLst>
              <a:ext uri="{FF2B5EF4-FFF2-40B4-BE49-F238E27FC236}">
                <a16:creationId xmlns:a16="http://schemas.microsoft.com/office/drawing/2014/main" id="{1824BB1F-EC95-5FAF-B8AF-2A04A8FC8B14}"/>
              </a:ext>
            </a:extLst>
          </p:cNvPr>
          <p:cNvSpPr>
            <a:spLocks noGrp="1"/>
          </p:cNvSpPr>
          <p:nvPr>
            <p:ph sz="quarter" idx="4294967295"/>
          </p:nvPr>
        </p:nvSpPr>
        <p:spPr>
          <a:xfrm>
            <a:off x="598952" y="5979318"/>
            <a:ext cx="3879850" cy="398463"/>
          </a:xfrm>
        </p:spPr>
        <p:txBody>
          <a:bodyPr>
            <a:normAutofit/>
          </a:bodyPr>
          <a:lstStyle/>
          <a:p>
            <a:pPr marL="0" indent="0">
              <a:buNone/>
            </a:pPr>
            <a:r>
              <a:rPr lang="en-US" sz="1800" dirty="0"/>
              <a:t>March 24, 2026</a:t>
            </a:r>
            <a:endParaRPr lang="en-US" sz="18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F94DF7AF-1037-AAB2-4304-3539B390E7FB}"/>
              </a:ext>
            </a:extLst>
          </p:cNvPr>
          <p:cNvSpPr txBox="1"/>
          <p:nvPr/>
        </p:nvSpPr>
        <p:spPr>
          <a:xfrm>
            <a:off x="2995308" y="5985853"/>
            <a:ext cx="4095750" cy="369332"/>
          </a:xfrm>
          <a:prstGeom prst="rect">
            <a:avLst/>
          </a:prstGeom>
          <a:noFill/>
        </p:spPr>
        <p:txBody>
          <a:bodyPr wrap="square" rtlCol="0">
            <a:spAutoFit/>
          </a:bodyPr>
          <a:lstStyle/>
          <a:p>
            <a:r>
              <a:rPr lang="en-US" dirty="0"/>
              <a:t>Texas Automobile Dealers Association</a:t>
            </a:r>
          </a:p>
        </p:txBody>
      </p:sp>
      <p:sp>
        <p:nvSpPr>
          <p:cNvPr id="7" name="Content Placeholder 6">
            <a:extLst>
              <a:ext uri="{FF2B5EF4-FFF2-40B4-BE49-F238E27FC236}">
                <a16:creationId xmlns:a16="http://schemas.microsoft.com/office/drawing/2014/main" id="{4188FA7A-8985-CF7A-318D-B9B5080AA3BF}"/>
              </a:ext>
            </a:extLst>
          </p:cNvPr>
          <p:cNvSpPr>
            <a:spLocks noGrp="1"/>
          </p:cNvSpPr>
          <p:nvPr>
            <p:ph sz="quarter" idx="4294967295"/>
          </p:nvPr>
        </p:nvSpPr>
        <p:spPr>
          <a:xfrm>
            <a:off x="7338117" y="5979318"/>
            <a:ext cx="3879850" cy="427037"/>
          </a:xfrm>
        </p:spPr>
        <p:txBody>
          <a:bodyPr>
            <a:normAutofit/>
          </a:bodyPr>
          <a:lstStyle/>
          <a:p>
            <a:pPr marL="0" indent="0">
              <a:buNone/>
            </a:pPr>
            <a:r>
              <a:rPr lang="en-US" sz="1800" dirty="0"/>
              <a:t>Austin, Texas</a:t>
            </a:r>
          </a:p>
        </p:txBody>
      </p:sp>
    </p:spTree>
    <p:extLst>
      <p:ext uri="{BB962C8B-B14F-4D97-AF65-F5344CB8AC3E}">
        <p14:creationId xmlns:p14="http://schemas.microsoft.com/office/powerpoint/2010/main" val="3707019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B27E9-063E-26E0-BE37-6770E635A7AE}"/>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About our organization</a:t>
            </a:r>
          </a:p>
        </p:txBody>
      </p:sp>
      <p:sp>
        <p:nvSpPr>
          <p:cNvPr id="19" name="Rectangle 18">
            <a:extLst>
              <a:ext uri="{FF2B5EF4-FFF2-40B4-BE49-F238E27FC236}">
                <a16:creationId xmlns:a16="http://schemas.microsoft.com/office/drawing/2014/main" id="{3960BF66-C09E-9F6D-010C-2061646AD210}"/>
              </a:ext>
              <a:ext uri="{C183D7F6-B498-43B3-948B-1728B52AA6E4}">
                <adec:decorative xmlns:adec="http://schemas.microsoft.com/office/drawing/2017/decorative" val="1"/>
              </a:ext>
            </a:extLst>
          </p:cNvPr>
          <p:cNvSpPr/>
          <p:nvPr/>
        </p:nvSpPr>
        <p:spPr>
          <a:xfrm>
            <a:off x="4154400" y="0"/>
            <a:ext cx="8037600"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Texas Demographic Center logo">
            <a:extLst>
              <a:ext uri="{FF2B5EF4-FFF2-40B4-BE49-F238E27FC236}">
                <a16:creationId xmlns:a16="http://schemas.microsoft.com/office/drawing/2014/main" id="{A9DBB977-614A-7772-4D93-326C6C3ABF1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2950" y="974225"/>
            <a:ext cx="2940010" cy="1258324"/>
          </a:xfrm>
          <a:prstGeom prst="rect">
            <a:avLst/>
          </a:prstGeom>
        </p:spPr>
      </p:pic>
      <p:sp>
        <p:nvSpPr>
          <p:cNvPr id="11" name="Content Placeholder 2">
            <a:extLst>
              <a:ext uri="{FF2B5EF4-FFF2-40B4-BE49-F238E27FC236}">
                <a16:creationId xmlns:a16="http://schemas.microsoft.com/office/drawing/2014/main" id="{20F77F15-8052-4AC5-AC54-551ABC9B0AC5}"/>
              </a:ext>
            </a:extLst>
          </p:cNvPr>
          <p:cNvSpPr txBox="1">
            <a:spLocks/>
          </p:cNvSpPr>
          <p:nvPr/>
        </p:nvSpPr>
        <p:spPr>
          <a:xfrm>
            <a:off x="639136" y="2946311"/>
            <a:ext cx="2683824" cy="757167"/>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a:latin typeface="Arial" panose="020B0604020202020204" pitchFamily="34" charset="0"/>
                <a:cs typeface="Arial" panose="020B0604020202020204" pitchFamily="34" charset="0"/>
              </a:rPr>
              <a:t>State Demographer</a:t>
            </a:r>
          </a:p>
          <a:p>
            <a:pPr marL="0" indent="0">
              <a:buFont typeface="Arial" panose="020B0604020202020204" pitchFamily="34" charset="0"/>
              <a:buNone/>
            </a:pPr>
            <a:r>
              <a:rPr lang="en-US" sz="1600">
                <a:latin typeface="Arial" panose="020B0604020202020204" pitchFamily="34" charset="0"/>
                <a:cs typeface="Arial" panose="020B0604020202020204" pitchFamily="34" charset="0"/>
              </a:rPr>
              <a:t>Lloyd B. Potter, Ph.D.</a:t>
            </a:r>
          </a:p>
        </p:txBody>
      </p:sp>
      <p:sp>
        <p:nvSpPr>
          <p:cNvPr id="10" name="Content Placeholder 2">
            <a:extLst>
              <a:ext uri="{FF2B5EF4-FFF2-40B4-BE49-F238E27FC236}">
                <a16:creationId xmlns:a16="http://schemas.microsoft.com/office/drawing/2014/main" id="{701F363C-3883-7F6D-2FBD-944AC7C5295D}"/>
              </a:ext>
            </a:extLst>
          </p:cNvPr>
          <p:cNvSpPr txBox="1">
            <a:spLocks/>
          </p:cNvSpPr>
          <p:nvPr/>
        </p:nvSpPr>
        <p:spPr>
          <a:xfrm>
            <a:off x="639136" y="4338968"/>
            <a:ext cx="2450653" cy="889015"/>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a:latin typeface="Arial" panose="020B0604020202020204" pitchFamily="34" charset="0"/>
                <a:cs typeface="Arial" panose="020B0604020202020204" pitchFamily="34" charset="0"/>
              </a:rPr>
              <a:t>Affiliated with</a:t>
            </a:r>
          </a:p>
          <a:p>
            <a:pPr marL="0" indent="0">
              <a:buFont typeface="Arial" panose="020B0604020202020204" pitchFamily="34" charset="0"/>
              <a:buNone/>
            </a:pPr>
            <a:r>
              <a:rPr lang="en-US" sz="1600">
                <a:latin typeface="Arial" panose="020B0604020202020204" pitchFamily="34" charset="0"/>
                <a:cs typeface="Arial" panose="020B0604020202020204" pitchFamily="34" charset="0"/>
              </a:rPr>
              <a:t>The University of Texas at San Antonio</a:t>
            </a:r>
          </a:p>
          <a:p>
            <a:endParaRPr lang="en-US" sz="1600"/>
          </a:p>
        </p:txBody>
      </p:sp>
      <p:cxnSp>
        <p:nvCxnSpPr>
          <p:cNvPr id="13" name="Straight Connector 12">
            <a:extLst>
              <a:ext uri="{FF2B5EF4-FFF2-40B4-BE49-F238E27FC236}">
                <a16:creationId xmlns:a16="http://schemas.microsoft.com/office/drawing/2014/main" id="{A554E8C7-B1FB-1B76-96AA-20B9EE266D25}"/>
              </a:ext>
              <a:ext uri="{C183D7F6-B498-43B3-948B-1728B52AA6E4}">
                <adec:decorative xmlns:adec="http://schemas.microsoft.com/office/drawing/2017/decorative" val="1"/>
              </a:ext>
            </a:extLst>
          </p:cNvPr>
          <p:cNvCxnSpPr/>
          <p:nvPr/>
        </p:nvCxnSpPr>
        <p:spPr>
          <a:xfrm>
            <a:off x="639136" y="2889911"/>
            <a:ext cx="0" cy="757167"/>
          </a:xfrm>
          <a:prstGeom prst="line">
            <a:avLst/>
          </a:prstGeom>
          <a:ln w="38100">
            <a:solidFill>
              <a:srgbClr val="A3213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8DDCC75-81EB-6A11-AF13-BD3BF3F29F06}"/>
              </a:ext>
              <a:ext uri="{C183D7F6-B498-43B3-948B-1728B52AA6E4}">
                <adec:decorative xmlns:adec="http://schemas.microsoft.com/office/drawing/2017/decorative" val="1"/>
              </a:ext>
            </a:extLst>
          </p:cNvPr>
          <p:cNvCxnSpPr>
            <a:cxnSpLocks/>
          </p:cNvCxnSpPr>
          <p:nvPr/>
        </p:nvCxnSpPr>
        <p:spPr>
          <a:xfrm>
            <a:off x="622358" y="4282567"/>
            <a:ext cx="0" cy="945416"/>
          </a:xfrm>
          <a:prstGeom prst="line">
            <a:avLst/>
          </a:prstGeom>
          <a:ln w="38100">
            <a:solidFill>
              <a:srgbClr val="A32135"/>
            </a:solidFill>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57F2D814-5E05-BD63-6A31-A6675F1C60DA}"/>
              </a:ext>
            </a:extLst>
          </p:cNvPr>
          <p:cNvSpPr txBox="1"/>
          <p:nvPr/>
        </p:nvSpPr>
        <p:spPr>
          <a:xfrm>
            <a:off x="4860392" y="833153"/>
            <a:ext cx="2419198" cy="369332"/>
          </a:xfrm>
          <a:prstGeom prst="rect">
            <a:avLst/>
          </a:prstGeom>
          <a:noFill/>
        </p:spPr>
        <p:txBody>
          <a:bodyPr wrap="square" rtlCol="0" anchor="ctr">
            <a:spAutoFit/>
          </a:bodyPr>
          <a:lstStyle/>
          <a:p>
            <a:r>
              <a:rPr lang="en-US" b="1" dirty="0">
                <a:solidFill>
                  <a:srgbClr val="8B2233"/>
                </a:solidFill>
              </a:rPr>
              <a:t>Major Function</a:t>
            </a:r>
          </a:p>
        </p:txBody>
      </p:sp>
      <p:sp>
        <p:nvSpPr>
          <p:cNvPr id="16" name="TextBox 15">
            <a:extLst>
              <a:ext uri="{FF2B5EF4-FFF2-40B4-BE49-F238E27FC236}">
                <a16:creationId xmlns:a16="http://schemas.microsoft.com/office/drawing/2014/main" id="{616EAC64-618A-C49D-0C6E-BDDDC0AC8904}"/>
              </a:ext>
            </a:extLst>
          </p:cNvPr>
          <p:cNvSpPr txBox="1"/>
          <p:nvPr/>
        </p:nvSpPr>
        <p:spPr>
          <a:xfrm>
            <a:off x="4604802" y="1214518"/>
            <a:ext cx="7040640" cy="338554"/>
          </a:xfrm>
          <a:prstGeom prst="rect">
            <a:avLst/>
          </a:prstGeom>
          <a:noFill/>
        </p:spPr>
        <p:txBody>
          <a:bodyPr wrap="square" rtlCol="0">
            <a:spAutoFit/>
          </a:bodyPr>
          <a:lstStyle/>
          <a:p>
            <a:r>
              <a:rPr lang="en-US" sz="1600"/>
              <a:t>Produce annual population estimates and biennial population projections</a:t>
            </a:r>
          </a:p>
        </p:txBody>
      </p:sp>
      <p:sp>
        <p:nvSpPr>
          <p:cNvPr id="12" name="TextBox 11">
            <a:extLst>
              <a:ext uri="{FF2B5EF4-FFF2-40B4-BE49-F238E27FC236}">
                <a16:creationId xmlns:a16="http://schemas.microsoft.com/office/drawing/2014/main" id="{2E8C9A56-633A-474C-5096-20680D38F110}"/>
              </a:ext>
            </a:extLst>
          </p:cNvPr>
          <p:cNvSpPr txBox="1"/>
          <p:nvPr/>
        </p:nvSpPr>
        <p:spPr>
          <a:xfrm>
            <a:off x="4860392" y="2248334"/>
            <a:ext cx="2419198" cy="369332"/>
          </a:xfrm>
          <a:prstGeom prst="rect">
            <a:avLst/>
          </a:prstGeom>
          <a:noFill/>
        </p:spPr>
        <p:txBody>
          <a:bodyPr wrap="square" rtlCol="0" anchor="ctr">
            <a:spAutoFit/>
          </a:bodyPr>
          <a:lstStyle/>
          <a:p>
            <a:r>
              <a:rPr lang="en-US" b="1">
                <a:solidFill>
                  <a:srgbClr val="8B2233"/>
                </a:solidFill>
              </a:rPr>
              <a:t>Other Services</a:t>
            </a:r>
          </a:p>
        </p:txBody>
      </p:sp>
      <p:sp>
        <p:nvSpPr>
          <p:cNvPr id="17" name="TextBox 16">
            <a:extLst>
              <a:ext uri="{FF2B5EF4-FFF2-40B4-BE49-F238E27FC236}">
                <a16:creationId xmlns:a16="http://schemas.microsoft.com/office/drawing/2014/main" id="{4749E93A-34FD-C783-3B05-19362745E260}"/>
              </a:ext>
            </a:extLst>
          </p:cNvPr>
          <p:cNvSpPr txBox="1"/>
          <p:nvPr/>
        </p:nvSpPr>
        <p:spPr>
          <a:xfrm>
            <a:off x="4604802" y="2621273"/>
            <a:ext cx="7040640" cy="1815882"/>
          </a:xfrm>
          <a:prstGeom prst="rect">
            <a:avLst/>
          </a:prstGeom>
          <a:noFill/>
        </p:spPr>
        <p:txBody>
          <a:bodyPr wrap="square" rtlCol="0">
            <a:spAutoFit/>
          </a:bodyPr>
          <a:lstStyle/>
          <a:p>
            <a:pPr marL="285750" indent="-285750">
              <a:buFont typeface="Arial" panose="020B0604020202020204" pitchFamily="34" charset="0"/>
              <a:buChar char="•"/>
            </a:pPr>
            <a:r>
              <a:rPr lang="en-US" sz="1600" dirty="0"/>
              <a:t>Disseminate demographic and socioeconomic information from the Census Bureau and other reliable sources.</a:t>
            </a:r>
          </a:p>
          <a:p>
            <a:endParaRPr lang="en-US" sz="1600" dirty="0"/>
          </a:p>
          <a:p>
            <a:pPr marL="285750" indent="-285750">
              <a:buFont typeface="Arial" panose="020B0604020202020204" pitchFamily="34" charset="0"/>
              <a:buChar char="•"/>
            </a:pPr>
            <a:r>
              <a:rPr lang="en-US" sz="1600" dirty="0"/>
              <a:t>Provide training and technical expertise.</a:t>
            </a:r>
          </a:p>
          <a:p>
            <a:endParaRPr lang="en-US" sz="1600" dirty="0"/>
          </a:p>
          <a:p>
            <a:pPr marL="285750" indent="-285750">
              <a:buFont typeface="Arial" panose="020B0604020202020204" pitchFamily="34" charset="0"/>
              <a:buChar char="•"/>
            </a:pPr>
            <a:r>
              <a:rPr lang="en-US" sz="1600" dirty="0"/>
              <a:t>Custom data analyses.</a:t>
            </a:r>
          </a:p>
          <a:p>
            <a:pPr marL="285750" indent="-285750">
              <a:buFont typeface="Arial" panose="020B0604020202020204" pitchFamily="34" charset="0"/>
              <a:buChar char="•"/>
            </a:pPr>
            <a:endParaRPr lang="en-US" sz="1600" dirty="0"/>
          </a:p>
        </p:txBody>
      </p:sp>
      <p:sp>
        <p:nvSpPr>
          <p:cNvPr id="15" name="TextBox 14">
            <a:extLst>
              <a:ext uri="{FF2B5EF4-FFF2-40B4-BE49-F238E27FC236}">
                <a16:creationId xmlns:a16="http://schemas.microsoft.com/office/drawing/2014/main" id="{3C625269-F684-F67E-4A93-6450102DB69E}"/>
              </a:ext>
            </a:extLst>
          </p:cNvPr>
          <p:cNvSpPr txBox="1"/>
          <p:nvPr/>
        </p:nvSpPr>
        <p:spPr>
          <a:xfrm>
            <a:off x="4860392" y="4858651"/>
            <a:ext cx="1768022" cy="369332"/>
          </a:xfrm>
          <a:prstGeom prst="rect">
            <a:avLst/>
          </a:prstGeom>
          <a:noFill/>
        </p:spPr>
        <p:txBody>
          <a:bodyPr wrap="square" rtlCol="0" anchor="ctr">
            <a:spAutoFit/>
          </a:bodyPr>
          <a:lstStyle/>
          <a:p>
            <a:r>
              <a:rPr lang="en-US" b="1" dirty="0">
                <a:solidFill>
                  <a:srgbClr val="8B2233"/>
                </a:solidFill>
              </a:rPr>
              <a:t>Partnerships</a:t>
            </a:r>
          </a:p>
        </p:txBody>
      </p:sp>
      <p:sp>
        <p:nvSpPr>
          <p:cNvPr id="18" name="TextBox 17">
            <a:extLst>
              <a:ext uri="{FF2B5EF4-FFF2-40B4-BE49-F238E27FC236}">
                <a16:creationId xmlns:a16="http://schemas.microsoft.com/office/drawing/2014/main" id="{93C3A843-0D4C-4FA7-C0FC-2E73FFDAE9FF}"/>
              </a:ext>
            </a:extLst>
          </p:cNvPr>
          <p:cNvSpPr txBox="1"/>
          <p:nvPr/>
        </p:nvSpPr>
        <p:spPr>
          <a:xfrm>
            <a:off x="4604802" y="5227983"/>
            <a:ext cx="2718288" cy="830997"/>
          </a:xfrm>
          <a:prstGeom prst="rect">
            <a:avLst/>
          </a:prstGeom>
          <a:noFill/>
        </p:spPr>
        <p:txBody>
          <a:bodyPr wrap="square" rtlCol="0">
            <a:spAutoFit/>
          </a:bodyPr>
          <a:lstStyle/>
          <a:p>
            <a:pPr marL="285750" indent="-285750">
              <a:buFont typeface="Arial" panose="020B0604020202020204" pitchFamily="34" charset="0"/>
              <a:buChar char="•"/>
            </a:pPr>
            <a:r>
              <a:rPr lang="en-US" sz="1600"/>
              <a:t>U.S. Census Bureau</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TDC Affiliates</a:t>
            </a:r>
          </a:p>
        </p:txBody>
      </p:sp>
      <p:pic>
        <p:nvPicPr>
          <p:cNvPr id="4" name="Picture 3">
            <a:extLst>
              <a:ext uri="{FF2B5EF4-FFF2-40B4-BE49-F238E27FC236}">
                <a16:creationId xmlns:a16="http://schemas.microsoft.com/office/drawing/2014/main" id="{A8C94FB6-4D6A-D036-8B50-4E47EC4DE35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03038" y="4908337"/>
            <a:ext cx="255561" cy="269959"/>
          </a:xfrm>
          <a:prstGeom prst="rect">
            <a:avLst/>
          </a:prstGeom>
        </p:spPr>
      </p:pic>
      <p:pic>
        <p:nvPicPr>
          <p:cNvPr id="6" name="Picture 5">
            <a:extLst>
              <a:ext uri="{FF2B5EF4-FFF2-40B4-BE49-F238E27FC236}">
                <a16:creationId xmlns:a16="http://schemas.microsoft.com/office/drawing/2014/main" id="{F6EF3F45-9B17-57C3-DC2C-B57636BA62F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03038" y="898600"/>
            <a:ext cx="269959" cy="269959"/>
          </a:xfrm>
          <a:prstGeom prst="rect">
            <a:avLst/>
          </a:prstGeom>
        </p:spPr>
      </p:pic>
      <p:pic>
        <p:nvPicPr>
          <p:cNvPr id="8" name="Picture 7">
            <a:extLst>
              <a:ext uri="{FF2B5EF4-FFF2-40B4-BE49-F238E27FC236}">
                <a16:creationId xmlns:a16="http://schemas.microsoft.com/office/drawing/2014/main" id="{06FA96C7-EAA3-B96F-AE4E-9BAE0DF76510}"/>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04802" y="2301756"/>
            <a:ext cx="269959" cy="273558"/>
          </a:xfrm>
          <a:prstGeom prst="rect">
            <a:avLst/>
          </a:prstGeom>
        </p:spPr>
      </p:pic>
    </p:spTree>
    <p:extLst>
      <p:ext uri="{BB962C8B-B14F-4D97-AF65-F5344CB8AC3E}">
        <p14:creationId xmlns:p14="http://schemas.microsoft.com/office/powerpoint/2010/main" val="3833668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C2107-7FB2-4ACE-BC7E-6206A4F75D01}"/>
              </a:ext>
            </a:extLst>
          </p:cNvPr>
          <p:cNvSpPr>
            <a:spLocks noGrp="1"/>
          </p:cNvSpPr>
          <p:nvPr>
            <p:ph type="ctrTitle"/>
          </p:nvPr>
        </p:nvSpPr>
        <p:spPr/>
        <p:txBody>
          <a:bodyPr anchor="b">
            <a:normAutofit/>
          </a:bodyPr>
          <a:lstStyle/>
          <a:p>
            <a:pPr marL="0" indent="0"/>
            <a:r>
              <a:rPr lang="en-US" sz="5400" b="1"/>
              <a:t>Population Growth </a:t>
            </a:r>
            <a:br>
              <a:rPr lang="en-US" sz="5400" b="1"/>
            </a:br>
            <a:endParaRPr lang="en-US" sz="5400"/>
          </a:p>
        </p:txBody>
      </p:sp>
    </p:spTree>
    <p:extLst>
      <p:ext uri="{BB962C8B-B14F-4D97-AF65-F5344CB8AC3E}">
        <p14:creationId xmlns:p14="http://schemas.microsoft.com/office/powerpoint/2010/main" val="4127632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84EB0-373D-8ED4-BB36-0152DD8D4E1A}"/>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Texas Numeric Growth</a:t>
            </a:r>
          </a:p>
        </p:txBody>
      </p:sp>
      <p:pic>
        <p:nvPicPr>
          <p:cNvPr id="6" name="Picture 5" descr="A group of people raising their hands">
            <a:extLst>
              <a:ext uri="{FF2B5EF4-FFF2-40B4-BE49-F238E27FC236}">
                <a16:creationId xmlns:a16="http://schemas.microsoft.com/office/drawing/2014/main" id="{54FD768B-8FC2-B49A-4967-84345ACEFFB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27061" y="221409"/>
            <a:ext cx="3646199" cy="6415181"/>
          </a:xfrm>
          <a:prstGeom prst="rect">
            <a:avLst/>
          </a:prstGeom>
        </p:spPr>
      </p:pic>
      <p:sp>
        <p:nvSpPr>
          <p:cNvPr id="15" name="Content Placeholder 2">
            <a:extLst>
              <a:ext uri="{FF2B5EF4-FFF2-40B4-BE49-F238E27FC236}">
                <a16:creationId xmlns:a16="http://schemas.microsoft.com/office/drawing/2014/main" id="{CDC31A5A-BBD0-3A68-F54E-94EE954CAF4E}"/>
              </a:ext>
            </a:extLst>
          </p:cNvPr>
          <p:cNvSpPr txBox="1">
            <a:spLocks/>
          </p:cNvSpPr>
          <p:nvPr/>
        </p:nvSpPr>
        <p:spPr>
          <a:xfrm>
            <a:off x="4577367" y="2004067"/>
            <a:ext cx="6672942" cy="237217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Inter" panose="02000503000000020004" pitchFamily="2" charset="0"/>
                <a:ea typeface="Inter" panose="02000503000000020004" pitchFamily="2" charset="0"/>
                <a:cs typeface="+mn-cs"/>
              </a:rPr>
              <a:t>Texas’s population surpassed</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EC7C30"/>
                </a:solidFill>
                <a:effectLst/>
                <a:uLnTx/>
                <a:uFillTx/>
                <a:latin typeface="Unbounded" pitchFamily="2" charset="0"/>
                <a:ea typeface="Calibri" panose="020F0502020204030204" pitchFamily="34" charset="0"/>
                <a:cs typeface="+mn-cs"/>
              </a:rPr>
              <a:t>31.7 million</a:t>
            </a:r>
            <a:endParaRPr kumimoji="0" lang="en-US" sz="5400" b="0" i="0" u="none" strike="noStrike" kern="1200" cap="none" spc="0" normalizeH="0" baseline="0" noProof="0" dirty="0">
              <a:ln>
                <a:noFill/>
              </a:ln>
              <a:solidFill>
                <a:prstClr val="black"/>
              </a:solidFill>
              <a:effectLst/>
              <a:uLnTx/>
              <a:uFillTx/>
              <a:latin typeface="Unbounded" pitchFamily="2" charset="0"/>
              <a:ea typeface="Calibri" panose="020F0502020204030204" pitchFamily="34" charset="0"/>
              <a:cs typeface="+mn-cs"/>
            </a:endParaRP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Inter" panose="02000503000000020004" pitchFamily="2" charset="0"/>
                <a:ea typeface="Inter" panose="02000503000000020004" pitchFamily="2" charset="0"/>
                <a:cs typeface="+mn-cs"/>
              </a:rPr>
              <a:t>and </a:t>
            </a:r>
            <a:r>
              <a:rPr kumimoji="0" lang="en-US" sz="3600" b="1" i="0" u="none" strike="noStrike" kern="1200" cap="none" spc="0" normalizeH="0" baseline="0" noProof="0" dirty="0">
                <a:ln>
                  <a:noFill/>
                </a:ln>
                <a:solidFill>
                  <a:prstClr val="black"/>
                </a:solidFill>
                <a:effectLst/>
                <a:uLnTx/>
                <a:uFillTx/>
                <a:latin typeface="Inter" panose="02000503000000020004" pitchFamily="2" charset="0"/>
                <a:ea typeface="Inter" panose="02000503000000020004" pitchFamily="2" charset="0"/>
                <a:cs typeface="+mn-cs"/>
              </a:rPr>
              <a:t>ranked #1 </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3600" i="0" u="none" strike="noStrike" kern="1200" cap="none" spc="0" normalizeH="0" baseline="0" noProof="0" dirty="0">
                <a:ln>
                  <a:noFill/>
                </a:ln>
                <a:solidFill>
                  <a:prstClr val="black"/>
                </a:solidFill>
                <a:effectLst/>
                <a:uLnTx/>
                <a:uFillTx/>
                <a:latin typeface="Inter" panose="02000503000000020004" pitchFamily="2" charset="0"/>
                <a:ea typeface="Inter" panose="02000503000000020004" pitchFamily="2" charset="0"/>
                <a:cs typeface="+mn-cs"/>
              </a:rPr>
              <a:t>in the U.S. on numeric growth</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lang="en-US" sz="3600" dirty="0">
                <a:solidFill>
                  <a:prstClr val="black"/>
                </a:solidFill>
                <a:latin typeface="Inter" panose="02000503000000020004" pitchFamily="2" charset="0"/>
                <a:ea typeface="Inter" panose="02000503000000020004" pitchFamily="2" charset="0"/>
              </a:rPr>
              <a:t>between 2024-2025</a:t>
            </a:r>
            <a:r>
              <a:rPr kumimoji="0" lang="en-US" sz="3600" i="0" u="none" strike="noStrike" kern="1200" cap="none" spc="0" normalizeH="0" baseline="0" noProof="0" dirty="0">
                <a:ln>
                  <a:noFill/>
                </a:ln>
                <a:solidFill>
                  <a:prstClr val="black"/>
                </a:solidFill>
                <a:effectLst/>
                <a:uLnTx/>
                <a:uFillTx/>
                <a:latin typeface="Inter" panose="02000503000000020004" pitchFamily="2" charset="0"/>
                <a:ea typeface="Inter" panose="02000503000000020004" pitchFamily="2" charset="0"/>
                <a:cs typeface="+mn-cs"/>
              </a:rPr>
              <a:t>.</a:t>
            </a:r>
          </a:p>
        </p:txBody>
      </p:sp>
      <p:pic>
        <p:nvPicPr>
          <p:cNvPr id="4" name="Picture 3">
            <a:extLst>
              <a:ext uri="{FF2B5EF4-FFF2-40B4-BE49-F238E27FC236}">
                <a16:creationId xmlns:a16="http://schemas.microsoft.com/office/drawing/2014/main" id="{A4904260-DE15-8ADF-E4C2-33A0ECC3156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68246" y="577639"/>
            <a:ext cx="1091184" cy="1054608"/>
          </a:xfrm>
          <a:prstGeom prst="rect">
            <a:avLst/>
          </a:prstGeom>
        </p:spPr>
      </p:pic>
      <p:sp>
        <p:nvSpPr>
          <p:cNvPr id="11" name="TextBox 10">
            <a:extLst>
              <a:ext uri="{FF2B5EF4-FFF2-40B4-BE49-F238E27FC236}">
                <a16:creationId xmlns:a16="http://schemas.microsoft.com/office/drawing/2014/main" id="{316481AF-70A1-5A01-46FF-D8A418250F79}"/>
              </a:ext>
            </a:extLst>
          </p:cNvPr>
          <p:cNvSpPr txBox="1"/>
          <p:nvPr/>
        </p:nvSpPr>
        <p:spPr>
          <a:xfrm>
            <a:off x="4108458" y="6405758"/>
            <a:ext cx="4272172"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Source: </a:t>
            </a:r>
            <a:r>
              <a:rPr kumimoji="0" lang="fr-FR" sz="9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U.S. Census Bureau, Vintage 2024 Population Estimates</a:t>
            </a:r>
            <a:endParaRPr kumimoji="0" lang="en-US" sz="9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05100730"/>
      </p:ext>
    </p:extLst>
  </p:cSld>
  <p:clrMapOvr>
    <a:masterClrMapping/>
  </p:clrMapOvr>
  <mc:AlternateContent xmlns:mc="http://schemas.openxmlformats.org/markup-compatibility/2006" xmlns:p14="http://schemas.microsoft.com/office/powerpoint/2010/main">
    <mc:Choice Requires="p14">
      <p:transition spd="slow" p14:dur="2000" advClick="0" advTm="7622"/>
    </mc:Choice>
    <mc:Fallback xmlns="">
      <p:transition spd="slow" advClick="0" advTm="7622"/>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F9BC9263-E68B-BC8D-3C6F-5014284DED08}"/>
              </a:ext>
            </a:extLst>
          </p:cNvPr>
          <p:cNvSpPr>
            <a:spLocks noGrp="1"/>
          </p:cNvSpPr>
          <p:nvPr>
            <p:ph type="title" idx="4294967295"/>
          </p:nvPr>
        </p:nvSpPr>
        <p:spPr>
          <a:xfrm>
            <a:off x="838198" y="-1820542"/>
            <a:ext cx="10515600" cy="1325563"/>
          </a:xfrm>
        </p:spPr>
        <p:txBody>
          <a:bodyPr vert="horz" lIns="91440" tIns="45720" rIns="91440" bIns="45720" rtlCol="0" anchor="b">
            <a:normAutofit/>
          </a:bodyPr>
          <a:lstStyle/>
          <a:p>
            <a:r>
              <a:rPr lang="en-US"/>
              <a:t>New 2025 Estimates Show Texas Growth but at Slower Rate</a:t>
            </a:r>
          </a:p>
        </p:txBody>
      </p:sp>
      <p:pic>
        <p:nvPicPr>
          <p:cNvPr id="30" name="Picture 29" descr="A group of people walk along a sunlit pathway surrounded by green and yellow trees. ">
            <a:extLst>
              <a:ext uri="{FF2B5EF4-FFF2-40B4-BE49-F238E27FC236}">
                <a16:creationId xmlns:a16="http://schemas.microsoft.com/office/drawing/2014/main" id="{A29A9137-7EEB-88B2-8FC8-784C5A7D5C5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0"/>
            <a:ext cx="4187320" cy="6859697"/>
          </a:xfrm>
          <a:prstGeom prst="rect">
            <a:avLst/>
          </a:prstGeom>
        </p:spPr>
      </p:pic>
      <p:sp>
        <p:nvSpPr>
          <p:cNvPr id="18" name="Rectangle: Rounded Corners 17">
            <a:extLst>
              <a:ext uri="{FF2B5EF4-FFF2-40B4-BE49-F238E27FC236}">
                <a16:creationId xmlns:a16="http://schemas.microsoft.com/office/drawing/2014/main" id="{3ADD914E-06FD-9C14-2E00-A2C866E1A2A1}"/>
              </a:ext>
              <a:ext uri="{C183D7F6-B498-43B3-948B-1728B52AA6E4}">
                <adec:decorative xmlns:adec="http://schemas.microsoft.com/office/drawing/2017/decorative" val="1"/>
              </a:ext>
            </a:extLst>
          </p:cNvPr>
          <p:cNvSpPr/>
          <p:nvPr/>
        </p:nvSpPr>
        <p:spPr>
          <a:xfrm>
            <a:off x="5462760" y="821992"/>
            <a:ext cx="5891038" cy="2111373"/>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670B7C9-A630-F7CC-58F9-32D46EE26C6E}"/>
              </a:ext>
            </a:extLst>
          </p:cNvPr>
          <p:cNvSpPr txBox="1"/>
          <p:nvPr/>
        </p:nvSpPr>
        <p:spPr>
          <a:xfrm>
            <a:off x="7468561" y="1034732"/>
            <a:ext cx="1832553" cy="307777"/>
          </a:xfrm>
          <a:prstGeom prst="rect">
            <a:avLst/>
          </a:prstGeom>
          <a:solidFill>
            <a:srgbClr val="011689"/>
          </a:solidFill>
        </p:spPr>
        <p:txBody>
          <a:bodyPr wrap="none" rtlCol="0" anchor="ctr">
            <a:spAutoFit/>
          </a:bodyPr>
          <a:lstStyle/>
          <a:p>
            <a:pPr algn="ctr"/>
            <a:r>
              <a:rPr lang="en-US" sz="1400">
                <a:solidFill>
                  <a:schemeClr val="bg1"/>
                </a:solidFill>
              </a:rPr>
              <a:t>Newly Released Data</a:t>
            </a:r>
          </a:p>
        </p:txBody>
      </p:sp>
      <p:sp>
        <p:nvSpPr>
          <p:cNvPr id="3" name="TextBox 2">
            <a:extLst>
              <a:ext uri="{FF2B5EF4-FFF2-40B4-BE49-F238E27FC236}">
                <a16:creationId xmlns:a16="http://schemas.microsoft.com/office/drawing/2014/main" id="{61E951B3-096D-67D6-D2F3-82AF129AF0E3}"/>
              </a:ext>
            </a:extLst>
          </p:cNvPr>
          <p:cNvSpPr txBox="1"/>
          <p:nvPr/>
        </p:nvSpPr>
        <p:spPr>
          <a:xfrm>
            <a:off x="6355815" y="1501865"/>
            <a:ext cx="4073590" cy="512167"/>
          </a:xfrm>
          <a:prstGeom prst="rect">
            <a:avLst/>
          </a:prstGeom>
          <a:noFill/>
        </p:spPr>
        <p:txBody>
          <a:bodyPr wrap="square" rtlCol="0">
            <a:spAutoFit/>
          </a:bodyPr>
          <a:lstStyle/>
          <a:p>
            <a:pPr algn="ctr"/>
            <a:r>
              <a:rPr lang="en-US" sz="2000" b="1" dirty="0">
                <a:latin typeface="+mj-lt"/>
              </a:rPr>
              <a:t>Texas Total Population 2025</a:t>
            </a:r>
          </a:p>
        </p:txBody>
      </p:sp>
      <p:sp>
        <p:nvSpPr>
          <p:cNvPr id="4" name="TextBox 3">
            <a:extLst>
              <a:ext uri="{FF2B5EF4-FFF2-40B4-BE49-F238E27FC236}">
                <a16:creationId xmlns:a16="http://schemas.microsoft.com/office/drawing/2014/main" id="{50D3D9A9-4A6E-8E7B-CD76-300FE73429E0}"/>
              </a:ext>
            </a:extLst>
          </p:cNvPr>
          <p:cNvSpPr txBox="1"/>
          <p:nvPr/>
        </p:nvSpPr>
        <p:spPr>
          <a:xfrm>
            <a:off x="6371486" y="1820862"/>
            <a:ext cx="4073590" cy="1300116"/>
          </a:xfrm>
          <a:prstGeom prst="rect">
            <a:avLst/>
          </a:prstGeom>
          <a:noFill/>
        </p:spPr>
        <p:txBody>
          <a:bodyPr wrap="square" rtlCol="0">
            <a:spAutoFit/>
          </a:bodyPr>
          <a:lstStyle/>
          <a:p>
            <a:pPr algn="ctr"/>
            <a:r>
              <a:rPr lang="en-US" sz="6000" b="1" dirty="0" err="1">
                <a:latin typeface="+mj-lt"/>
              </a:rPr>
              <a:t>31.7M</a:t>
            </a:r>
            <a:endParaRPr lang="en-US" sz="6000" b="1" dirty="0">
              <a:latin typeface="+mj-lt"/>
            </a:endParaRPr>
          </a:p>
        </p:txBody>
      </p:sp>
      <p:sp>
        <p:nvSpPr>
          <p:cNvPr id="5" name="TextBox 4">
            <a:extLst>
              <a:ext uri="{FF2B5EF4-FFF2-40B4-BE49-F238E27FC236}">
                <a16:creationId xmlns:a16="http://schemas.microsoft.com/office/drawing/2014/main" id="{63669DD2-C305-2771-3143-9C63B25FF777}"/>
              </a:ext>
            </a:extLst>
          </p:cNvPr>
          <p:cNvSpPr txBox="1"/>
          <p:nvPr/>
        </p:nvSpPr>
        <p:spPr>
          <a:xfrm>
            <a:off x="5381417" y="3066491"/>
            <a:ext cx="2607683" cy="1063731"/>
          </a:xfrm>
          <a:prstGeom prst="rect">
            <a:avLst/>
          </a:prstGeom>
          <a:noFill/>
        </p:spPr>
        <p:txBody>
          <a:bodyPr wrap="square" rtlCol="0">
            <a:spAutoFit/>
          </a:bodyPr>
          <a:lstStyle/>
          <a:p>
            <a:pPr algn="ctr"/>
            <a:r>
              <a:rPr lang="en-US" sz="4800" b="1" dirty="0" err="1">
                <a:latin typeface="+mj-lt"/>
              </a:rPr>
              <a:t>391K</a:t>
            </a:r>
            <a:endParaRPr lang="en-US" sz="4800" b="1" dirty="0">
              <a:latin typeface="+mj-lt"/>
            </a:endParaRPr>
          </a:p>
        </p:txBody>
      </p:sp>
      <p:sp>
        <p:nvSpPr>
          <p:cNvPr id="15" name="TextBox 14">
            <a:extLst>
              <a:ext uri="{FF2B5EF4-FFF2-40B4-BE49-F238E27FC236}">
                <a16:creationId xmlns:a16="http://schemas.microsoft.com/office/drawing/2014/main" id="{8DE82E8E-6388-8436-DD3C-ACAC9D57E231}"/>
              </a:ext>
            </a:extLst>
          </p:cNvPr>
          <p:cNvSpPr txBox="1"/>
          <p:nvPr/>
        </p:nvSpPr>
        <p:spPr>
          <a:xfrm>
            <a:off x="6129035" y="3738813"/>
            <a:ext cx="1465784" cy="334878"/>
          </a:xfrm>
          <a:prstGeom prst="rect">
            <a:avLst/>
          </a:prstGeom>
          <a:noFill/>
        </p:spPr>
        <p:txBody>
          <a:bodyPr wrap="none" rtlCol="0">
            <a:spAutoFit/>
          </a:bodyPr>
          <a:lstStyle/>
          <a:p>
            <a:r>
              <a:rPr lang="en-US" sz="1100" dirty="0">
                <a:latin typeface="+mj-lt"/>
              </a:rPr>
              <a:t>Numeric increase</a:t>
            </a:r>
          </a:p>
        </p:txBody>
      </p:sp>
      <p:grpSp>
        <p:nvGrpSpPr>
          <p:cNvPr id="10" name="Group 9" descr="Green arrrow pointing up">
            <a:extLst>
              <a:ext uri="{FF2B5EF4-FFF2-40B4-BE49-F238E27FC236}">
                <a16:creationId xmlns:a16="http://schemas.microsoft.com/office/drawing/2014/main" id="{0BE4ADD1-6A4E-997A-CF2C-F3165F6EC8AD}"/>
              </a:ext>
            </a:extLst>
          </p:cNvPr>
          <p:cNvGrpSpPr/>
          <p:nvPr/>
        </p:nvGrpSpPr>
        <p:grpSpPr>
          <a:xfrm>
            <a:off x="7515295" y="3244262"/>
            <a:ext cx="543110" cy="481018"/>
            <a:chOff x="5200708" y="3111500"/>
            <a:chExt cx="440238" cy="375776"/>
          </a:xfrm>
        </p:grpSpPr>
        <p:sp>
          <p:nvSpPr>
            <p:cNvPr id="7" name="Rectangle 6">
              <a:extLst>
                <a:ext uri="{FF2B5EF4-FFF2-40B4-BE49-F238E27FC236}">
                  <a16:creationId xmlns:a16="http://schemas.microsoft.com/office/drawing/2014/main" id="{C12325EC-10D7-1CCE-BC54-7C6FFCE372DC}"/>
                </a:ext>
              </a:extLst>
            </p:cNvPr>
            <p:cNvSpPr/>
            <p:nvPr/>
          </p:nvSpPr>
          <p:spPr>
            <a:xfrm>
              <a:off x="5265170" y="3111500"/>
              <a:ext cx="375776" cy="889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147E33E-DFE2-A886-9DDA-43D57E146509}"/>
                </a:ext>
              </a:extLst>
            </p:cNvPr>
            <p:cNvSpPr/>
            <p:nvPr/>
          </p:nvSpPr>
          <p:spPr>
            <a:xfrm rot="5400000">
              <a:off x="5408608" y="3254938"/>
              <a:ext cx="375776" cy="889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37D9BA0-C987-C06A-662E-01ADBB5F4405}"/>
                </a:ext>
              </a:extLst>
            </p:cNvPr>
            <p:cNvSpPr/>
            <p:nvPr/>
          </p:nvSpPr>
          <p:spPr>
            <a:xfrm rot="8130178">
              <a:off x="5200708" y="3290974"/>
              <a:ext cx="421668" cy="889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4BF11005-1431-D042-2AFF-BEA5561BDFDE}"/>
              </a:ext>
            </a:extLst>
          </p:cNvPr>
          <p:cNvSpPr txBox="1"/>
          <p:nvPr/>
        </p:nvSpPr>
        <p:spPr>
          <a:xfrm>
            <a:off x="8167747" y="3060244"/>
            <a:ext cx="2607683" cy="1063731"/>
          </a:xfrm>
          <a:prstGeom prst="rect">
            <a:avLst/>
          </a:prstGeom>
          <a:noFill/>
        </p:spPr>
        <p:txBody>
          <a:bodyPr wrap="square" rtlCol="0">
            <a:spAutoFit/>
          </a:bodyPr>
          <a:lstStyle/>
          <a:p>
            <a:pPr algn="ctr"/>
            <a:r>
              <a:rPr lang="en-US" sz="4800" b="1" dirty="0">
                <a:latin typeface="+mj-lt"/>
              </a:rPr>
              <a:t>1.2%</a:t>
            </a:r>
          </a:p>
        </p:txBody>
      </p:sp>
      <p:sp>
        <p:nvSpPr>
          <p:cNvPr id="16" name="TextBox 15">
            <a:extLst>
              <a:ext uri="{FF2B5EF4-FFF2-40B4-BE49-F238E27FC236}">
                <a16:creationId xmlns:a16="http://schemas.microsoft.com/office/drawing/2014/main" id="{842CFF86-0826-B196-C93B-66D7E637DC77}"/>
              </a:ext>
            </a:extLst>
          </p:cNvPr>
          <p:cNvSpPr txBox="1"/>
          <p:nvPr/>
        </p:nvSpPr>
        <p:spPr>
          <a:xfrm>
            <a:off x="9014889" y="3738813"/>
            <a:ext cx="1410412" cy="334878"/>
          </a:xfrm>
          <a:prstGeom prst="rect">
            <a:avLst/>
          </a:prstGeom>
          <a:noFill/>
        </p:spPr>
        <p:txBody>
          <a:bodyPr wrap="none" rtlCol="0">
            <a:spAutoFit/>
          </a:bodyPr>
          <a:lstStyle/>
          <a:p>
            <a:r>
              <a:rPr lang="en-US" sz="1100" dirty="0">
                <a:latin typeface="+mj-lt"/>
              </a:rPr>
              <a:t>Percent increase</a:t>
            </a:r>
          </a:p>
        </p:txBody>
      </p:sp>
      <p:grpSp>
        <p:nvGrpSpPr>
          <p:cNvPr id="11" name="Group 10" descr="Green arrrow pointing up">
            <a:extLst>
              <a:ext uri="{FF2B5EF4-FFF2-40B4-BE49-F238E27FC236}">
                <a16:creationId xmlns:a16="http://schemas.microsoft.com/office/drawing/2014/main" id="{AFA64901-C367-70E2-4DC4-74E674286956}"/>
              </a:ext>
            </a:extLst>
          </p:cNvPr>
          <p:cNvGrpSpPr/>
          <p:nvPr/>
        </p:nvGrpSpPr>
        <p:grpSpPr>
          <a:xfrm>
            <a:off x="10289925" y="3244262"/>
            <a:ext cx="543110" cy="481018"/>
            <a:chOff x="5200708" y="3111500"/>
            <a:chExt cx="440238" cy="375776"/>
          </a:xfrm>
        </p:grpSpPr>
        <p:sp>
          <p:nvSpPr>
            <p:cNvPr id="12" name="Rectangle 11">
              <a:extLst>
                <a:ext uri="{FF2B5EF4-FFF2-40B4-BE49-F238E27FC236}">
                  <a16:creationId xmlns:a16="http://schemas.microsoft.com/office/drawing/2014/main" id="{7C343B20-F958-A9F9-5EC6-2A63AAA8D82A}"/>
                </a:ext>
              </a:extLst>
            </p:cNvPr>
            <p:cNvSpPr/>
            <p:nvPr/>
          </p:nvSpPr>
          <p:spPr>
            <a:xfrm>
              <a:off x="5265170" y="3111500"/>
              <a:ext cx="375776" cy="889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9BD59F0-63B5-C0FA-789E-E35EADCF5CB2}"/>
                </a:ext>
              </a:extLst>
            </p:cNvPr>
            <p:cNvSpPr/>
            <p:nvPr/>
          </p:nvSpPr>
          <p:spPr>
            <a:xfrm rot="5400000">
              <a:off x="5408608" y="3254938"/>
              <a:ext cx="375776" cy="889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625D461-9E93-3A58-BBFA-9E158C5A317B}"/>
                </a:ext>
              </a:extLst>
            </p:cNvPr>
            <p:cNvSpPr/>
            <p:nvPr/>
          </p:nvSpPr>
          <p:spPr>
            <a:xfrm rot="8130178">
              <a:off x="5200708" y="3290974"/>
              <a:ext cx="421668" cy="889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id="{42A5E5E2-8156-29E5-0739-7B1307F0A270}"/>
              </a:ext>
            </a:extLst>
          </p:cNvPr>
          <p:cNvSpPr txBox="1"/>
          <p:nvPr/>
        </p:nvSpPr>
        <p:spPr>
          <a:xfrm>
            <a:off x="6999531" y="4075892"/>
            <a:ext cx="2674087" cy="512167"/>
          </a:xfrm>
          <a:prstGeom prst="rect">
            <a:avLst/>
          </a:prstGeom>
          <a:noFill/>
        </p:spPr>
        <p:txBody>
          <a:bodyPr wrap="none" rtlCol="0">
            <a:spAutoFit/>
          </a:bodyPr>
          <a:lstStyle/>
          <a:p>
            <a:pPr algn="ctr"/>
            <a:r>
              <a:rPr lang="en-US" sz="2000" b="1">
                <a:latin typeface="+mj-lt"/>
              </a:rPr>
              <a:t>Growth from 2024</a:t>
            </a:r>
          </a:p>
        </p:txBody>
      </p:sp>
      <p:sp>
        <p:nvSpPr>
          <p:cNvPr id="19" name="Rectangle 18">
            <a:extLst>
              <a:ext uri="{FF2B5EF4-FFF2-40B4-BE49-F238E27FC236}">
                <a16:creationId xmlns:a16="http://schemas.microsoft.com/office/drawing/2014/main" id="{3698F311-7E58-1538-1DD8-0B73A157A857}"/>
              </a:ext>
              <a:ext uri="{C183D7F6-B498-43B3-948B-1728B52AA6E4}">
                <adec:decorative xmlns:adec="http://schemas.microsoft.com/office/drawing/2017/decorative" val="1"/>
              </a:ext>
            </a:extLst>
          </p:cNvPr>
          <p:cNvSpPr/>
          <p:nvPr/>
        </p:nvSpPr>
        <p:spPr>
          <a:xfrm>
            <a:off x="5462760" y="3065438"/>
            <a:ext cx="2929851" cy="932710"/>
          </a:xfrm>
          <a:prstGeom prst="rect">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244D8AA-7916-778B-4D0A-AB56EE3F9320}"/>
              </a:ext>
              <a:ext uri="{C183D7F6-B498-43B3-948B-1728B52AA6E4}">
                <adec:decorative xmlns:adec="http://schemas.microsoft.com/office/drawing/2017/decorative" val="1"/>
              </a:ext>
            </a:extLst>
          </p:cNvPr>
          <p:cNvSpPr/>
          <p:nvPr/>
        </p:nvSpPr>
        <p:spPr>
          <a:xfrm>
            <a:off x="8384838" y="3065438"/>
            <a:ext cx="2929851" cy="932710"/>
          </a:xfrm>
          <a:prstGeom prst="rect">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902A151-6C55-ACF6-C9ED-B7476EC3BBA6}"/>
              </a:ext>
              <a:ext uri="{C183D7F6-B498-43B3-948B-1728B52AA6E4}">
                <adec:decorative xmlns:adec="http://schemas.microsoft.com/office/drawing/2017/decorative" val="1"/>
              </a:ext>
            </a:extLst>
          </p:cNvPr>
          <p:cNvSpPr/>
          <p:nvPr/>
        </p:nvSpPr>
        <p:spPr>
          <a:xfrm>
            <a:off x="5462760" y="3997097"/>
            <a:ext cx="5851929" cy="512167"/>
          </a:xfrm>
          <a:prstGeom prst="rect">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9A24C4E0-7B0A-E6E1-94F9-26F5B0CA0AEC}"/>
              </a:ext>
            </a:extLst>
          </p:cNvPr>
          <p:cNvSpPr txBox="1"/>
          <p:nvPr/>
        </p:nvSpPr>
        <p:spPr>
          <a:xfrm>
            <a:off x="5193973" y="4872174"/>
            <a:ext cx="6347266" cy="1077218"/>
          </a:xfrm>
          <a:prstGeom prst="rect">
            <a:avLst/>
          </a:prstGeom>
          <a:noFill/>
        </p:spPr>
        <p:txBody>
          <a:bodyPr wrap="square" rtlCol="0">
            <a:spAutoFit/>
          </a:bodyPr>
          <a:lstStyle/>
          <a:p>
            <a:pPr algn="ctr"/>
            <a:r>
              <a:rPr lang="en-US" sz="1600">
                <a:latin typeface="+mj-lt"/>
              </a:rPr>
              <a:t>New Census Bureau data shows Texas’ population reached 31.7 million in July 2025 — a 1.2% increase from 2024 to 2025, more than </a:t>
            </a:r>
            <a:r>
              <a:rPr lang="en-US" sz="1600" err="1">
                <a:latin typeface="+mj-lt"/>
              </a:rPr>
              <a:t>2X</a:t>
            </a:r>
            <a:r>
              <a:rPr lang="en-US" sz="1600">
                <a:latin typeface="+mj-lt"/>
              </a:rPr>
              <a:t> the 0.5% national growth rate. Though growth slowed compared to recent years, TX still led the nation in numeric gains, adding over </a:t>
            </a:r>
            <a:r>
              <a:rPr lang="en-US" sz="1600" err="1">
                <a:latin typeface="+mj-lt"/>
              </a:rPr>
              <a:t>391K</a:t>
            </a:r>
            <a:r>
              <a:rPr lang="en-US" sz="1600">
                <a:latin typeface="+mj-lt"/>
              </a:rPr>
              <a:t> residents.</a:t>
            </a:r>
          </a:p>
        </p:txBody>
      </p:sp>
    </p:spTree>
    <p:extLst>
      <p:ext uri="{BB962C8B-B14F-4D97-AF65-F5344CB8AC3E}">
        <p14:creationId xmlns:p14="http://schemas.microsoft.com/office/powerpoint/2010/main" val="2149605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181EE-6AAB-8B32-1861-DF0A8221D46C}"/>
              </a:ext>
            </a:extLst>
          </p:cNvPr>
          <p:cNvSpPr>
            <a:spLocks noGrp="1"/>
          </p:cNvSpPr>
          <p:nvPr>
            <p:ph type="title"/>
          </p:nvPr>
        </p:nvSpPr>
        <p:spPr>
          <a:xfrm>
            <a:off x="0" y="1145943"/>
            <a:ext cx="12192000" cy="486358"/>
          </a:xfrm>
        </p:spPr>
        <p:txBody>
          <a:bodyPr>
            <a:normAutofit/>
          </a:bodyPr>
          <a:lstStyle/>
          <a:p>
            <a:r>
              <a:rPr lang="en-US" sz="2400" dirty="0">
                <a:latin typeface="Arial"/>
                <a:cs typeface="Arial"/>
              </a:rPr>
              <a:t>Texas Daily Population Growth and Components of Change 2020-2025</a:t>
            </a:r>
            <a:endParaRPr lang="en-US" sz="2400" dirty="0"/>
          </a:p>
        </p:txBody>
      </p:sp>
      <p:sp>
        <p:nvSpPr>
          <p:cNvPr id="5" name="TextBox 4">
            <a:extLst>
              <a:ext uri="{FF2B5EF4-FFF2-40B4-BE49-F238E27FC236}">
                <a16:creationId xmlns:a16="http://schemas.microsoft.com/office/drawing/2014/main" id="{651F20E3-32EE-59CB-2C87-B9EBB57B2137}"/>
              </a:ext>
            </a:extLst>
          </p:cNvPr>
          <p:cNvSpPr txBox="1"/>
          <p:nvPr/>
        </p:nvSpPr>
        <p:spPr>
          <a:xfrm>
            <a:off x="71350" y="248021"/>
            <a:ext cx="1219199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Aptos" panose="02110004020202020204"/>
                <a:ea typeface="+mn-ea"/>
                <a:cs typeface="+mn-cs"/>
              </a:rPr>
              <a:t>Drop in Net Migration Slows Texas Population Growth</a:t>
            </a:r>
          </a:p>
        </p:txBody>
      </p:sp>
      <p:sp>
        <p:nvSpPr>
          <p:cNvPr id="10" name="TextBox 9">
            <a:extLst>
              <a:ext uri="{FF2B5EF4-FFF2-40B4-BE49-F238E27FC236}">
                <a16:creationId xmlns:a16="http://schemas.microsoft.com/office/drawing/2014/main" id="{4E2DAD2D-7546-EB4B-CE2E-F85EFADC29E7}"/>
              </a:ext>
            </a:extLst>
          </p:cNvPr>
          <p:cNvSpPr txBox="1"/>
          <p:nvPr/>
        </p:nvSpPr>
        <p:spPr>
          <a:xfrm>
            <a:off x="1084851" y="1643551"/>
            <a:ext cx="1499348" cy="369332"/>
          </a:xfrm>
          <a:prstGeom prst="rect">
            <a:avLst/>
          </a:prstGeom>
          <a:noFill/>
          <a:ln>
            <a:solidFill>
              <a:schemeClr val="tx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917</a:t>
            </a:r>
          </a:p>
        </p:txBody>
      </p:sp>
      <p:sp>
        <p:nvSpPr>
          <p:cNvPr id="9" name="TextBox 8">
            <a:extLst>
              <a:ext uri="{FF2B5EF4-FFF2-40B4-BE49-F238E27FC236}">
                <a16:creationId xmlns:a16="http://schemas.microsoft.com/office/drawing/2014/main" id="{2302DFCA-7A2C-D9B9-6DDD-96F1CCEC2D2E}"/>
              </a:ext>
            </a:extLst>
          </p:cNvPr>
          <p:cNvSpPr txBox="1"/>
          <p:nvPr/>
        </p:nvSpPr>
        <p:spPr>
          <a:xfrm>
            <a:off x="2584199" y="1636051"/>
            <a:ext cx="1499348" cy="369332"/>
          </a:xfrm>
          <a:prstGeom prst="rect">
            <a:avLst/>
          </a:prstGeom>
          <a:noFill/>
          <a:ln>
            <a:solidFill>
              <a:schemeClr val="tx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1,494</a:t>
            </a:r>
          </a:p>
        </p:txBody>
      </p:sp>
      <p:sp>
        <p:nvSpPr>
          <p:cNvPr id="3" name="TextBox 2">
            <a:extLst>
              <a:ext uri="{FF2B5EF4-FFF2-40B4-BE49-F238E27FC236}">
                <a16:creationId xmlns:a16="http://schemas.microsoft.com/office/drawing/2014/main" id="{A53F93B2-7176-22DD-7EE8-937875631804}"/>
              </a:ext>
            </a:extLst>
          </p:cNvPr>
          <p:cNvSpPr txBox="1"/>
          <p:nvPr/>
        </p:nvSpPr>
        <p:spPr>
          <a:xfrm>
            <a:off x="4083547" y="1636051"/>
            <a:ext cx="1499348" cy="369332"/>
          </a:xfrm>
          <a:prstGeom prst="rect">
            <a:avLst/>
          </a:prstGeom>
          <a:noFill/>
          <a:ln>
            <a:solidFill>
              <a:schemeClr val="tx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1,647</a:t>
            </a:r>
          </a:p>
        </p:txBody>
      </p:sp>
      <p:sp>
        <p:nvSpPr>
          <p:cNvPr id="8" name="TextBox 7">
            <a:extLst>
              <a:ext uri="{FF2B5EF4-FFF2-40B4-BE49-F238E27FC236}">
                <a16:creationId xmlns:a16="http://schemas.microsoft.com/office/drawing/2014/main" id="{5B238006-B0D0-AA61-54A3-53F0586E1B46}"/>
              </a:ext>
            </a:extLst>
          </p:cNvPr>
          <p:cNvSpPr txBox="1"/>
          <p:nvPr/>
        </p:nvSpPr>
        <p:spPr>
          <a:xfrm>
            <a:off x="5582895" y="1636051"/>
            <a:ext cx="1499348" cy="369332"/>
          </a:xfrm>
          <a:prstGeom prst="rect">
            <a:avLst/>
          </a:prstGeom>
          <a:noFill/>
          <a:ln>
            <a:solidFill>
              <a:schemeClr val="tx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1,642</a:t>
            </a:r>
          </a:p>
        </p:txBody>
      </p:sp>
      <p:sp>
        <p:nvSpPr>
          <p:cNvPr id="12" name="TextBox 11">
            <a:extLst>
              <a:ext uri="{FF2B5EF4-FFF2-40B4-BE49-F238E27FC236}">
                <a16:creationId xmlns:a16="http://schemas.microsoft.com/office/drawing/2014/main" id="{49560BB4-5956-63A9-7DC3-3551602EA53D}"/>
              </a:ext>
            </a:extLst>
          </p:cNvPr>
          <p:cNvSpPr txBox="1"/>
          <p:nvPr/>
        </p:nvSpPr>
        <p:spPr>
          <a:xfrm>
            <a:off x="7082243" y="1636051"/>
            <a:ext cx="1499348" cy="369332"/>
          </a:xfrm>
          <a:prstGeom prst="rect">
            <a:avLst/>
          </a:prstGeom>
          <a:noFill/>
          <a:ln>
            <a:solidFill>
              <a:schemeClr val="tx1"/>
            </a:solidFill>
          </a:ln>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1,072</a:t>
            </a:r>
          </a:p>
        </p:txBody>
      </p:sp>
      <p:sp>
        <p:nvSpPr>
          <p:cNvPr id="14" name="TextBox 13">
            <a:extLst>
              <a:ext uri="{FF2B5EF4-FFF2-40B4-BE49-F238E27FC236}">
                <a16:creationId xmlns:a16="http://schemas.microsoft.com/office/drawing/2014/main" id="{DDAE729A-5BAE-4178-DF9C-750B0352DF01}"/>
              </a:ext>
            </a:extLst>
          </p:cNvPr>
          <p:cNvSpPr txBox="1"/>
          <p:nvPr/>
        </p:nvSpPr>
        <p:spPr>
          <a:xfrm>
            <a:off x="8581591" y="1643551"/>
            <a:ext cx="349039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Daily Average Population Change</a:t>
            </a:r>
          </a:p>
        </p:txBody>
      </p:sp>
      <p:graphicFrame>
        <p:nvGraphicFramePr>
          <p:cNvPr id="7" name="Content Placeholder 6" descr="Graph showing Texas Daily Population Growth and Components of Change from 2020 to 2024">
            <a:extLst>
              <a:ext uri="{FF2B5EF4-FFF2-40B4-BE49-F238E27FC236}">
                <a16:creationId xmlns:a16="http://schemas.microsoft.com/office/drawing/2014/main" id="{6CBC18DE-28E5-F062-EB63-8F2F895865EB}"/>
              </a:ext>
            </a:extLst>
          </p:cNvPr>
          <p:cNvGraphicFramePr>
            <a:graphicFrameLocks noGrp="1"/>
          </p:cNvGraphicFramePr>
          <p:nvPr>
            <p:ph idx="1"/>
          </p:nvPr>
        </p:nvGraphicFramePr>
        <p:xfrm>
          <a:off x="1014152" y="1883892"/>
          <a:ext cx="10306396" cy="4048929"/>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a:extLst>
              <a:ext uri="{FF2B5EF4-FFF2-40B4-BE49-F238E27FC236}">
                <a16:creationId xmlns:a16="http://schemas.microsoft.com/office/drawing/2014/main" id="{304AE90A-B415-FC08-7157-EDEF8332BB2E}"/>
              </a:ext>
              <a:ext uri="{C183D7F6-B498-43B3-948B-1728B52AA6E4}">
                <adec:decorative xmlns:adec="http://schemas.microsoft.com/office/drawing/2017/decorative" val="1"/>
              </a:ext>
            </a:extLst>
          </p:cNvPr>
          <p:cNvSpPr/>
          <p:nvPr/>
        </p:nvSpPr>
        <p:spPr>
          <a:xfrm>
            <a:off x="8581591" y="1636051"/>
            <a:ext cx="3043391" cy="376832"/>
          </a:xfrm>
          <a:prstGeom prst="rect">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Content Placeholder 3">
            <a:extLst>
              <a:ext uri="{FF2B5EF4-FFF2-40B4-BE49-F238E27FC236}">
                <a16:creationId xmlns:a16="http://schemas.microsoft.com/office/drawing/2014/main" id="{E7BD4764-2554-FCCF-2DF8-F35EDBEC42DC}"/>
              </a:ext>
            </a:extLst>
          </p:cNvPr>
          <p:cNvSpPr>
            <a:spLocks noGrp="1"/>
          </p:cNvSpPr>
          <p:nvPr>
            <p:ph sz="quarter" idx="13"/>
          </p:nvPr>
        </p:nvSpPr>
        <p:spPr/>
        <p:txBody>
          <a:bodyPr>
            <a:normAutofit/>
          </a:bodyPr>
          <a:lstStyle/>
          <a:p>
            <a:r>
              <a:rPr lang="en-US" sz="1100" b="1">
                <a:latin typeface="Arial"/>
                <a:cs typeface="Arial"/>
              </a:rPr>
              <a:t>Source: </a:t>
            </a:r>
            <a:r>
              <a:rPr lang="en-US" sz="1100">
                <a:latin typeface="Arial"/>
                <a:cs typeface="Arial"/>
              </a:rPr>
              <a:t>U.S. Census Bureau, Vintage </a:t>
            </a:r>
            <a:r>
              <a:rPr lang="en-US">
                <a:latin typeface="Arial"/>
                <a:cs typeface="Arial"/>
              </a:rPr>
              <a:t>2025</a:t>
            </a:r>
            <a:r>
              <a:rPr lang="en-US" sz="1100">
                <a:latin typeface="Arial"/>
                <a:cs typeface="Arial"/>
              </a:rPr>
              <a:t> Population Estimates</a:t>
            </a:r>
            <a:endParaRPr lang="en-US" sz="1100" b="1">
              <a:latin typeface="Arial"/>
              <a:cs typeface="Arial"/>
            </a:endParaRPr>
          </a:p>
        </p:txBody>
      </p:sp>
    </p:spTree>
    <p:extLst>
      <p:ext uri="{BB962C8B-B14F-4D97-AF65-F5344CB8AC3E}">
        <p14:creationId xmlns:p14="http://schemas.microsoft.com/office/powerpoint/2010/main" val="1825650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FD229CE-1392-746C-A983-C084E13FD9B9}"/>
              </a:ext>
            </a:extLst>
          </p:cNvPr>
          <p:cNvSpPr txBox="1">
            <a:spLocks noGrp="1"/>
          </p:cNvSpPr>
          <p:nvPr>
            <p:ph type="title" idx="4294967295"/>
          </p:nvPr>
        </p:nvSpPr>
        <p:spPr>
          <a:xfrm>
            <a:off x="793978" y="1882999"/>
            <a:ext cx="562667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Population increased by</a:t>
            </a:r>
          </a:p>
        </p:txBody>
      </p:sp>
      <p:sp>
        <p:nvSpPr>
          <p:cNvPr id="13" name="TextBox 12">
            <a:extLst>
              <a:ext uri="{FF2B5EF4-FFF2-40B4-BE49-F238E27FC236}">
                <a16:creationId xmlns:a16="http://schemas.microsoft.com/office/drawing/2014/main" id="{69096A5B-C8FF-2668-F323-1F922CF3CA1C}"/>
              </a:ext>
            </a:extLst>
          </p:cNvPr>
          <p:cNvSpPr txBox="1"/>
          <p:nvPr/>
        </p:nvSpPr>
        <p:spPr>
          <a:xfrm>
            <a:off x="359289" y="2556026"/>
            <a:ext cx="6496050"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28E2B"/>
                </a:solidFill>
                <a:effectLst/>
                <a:uLnTx/>
                <a:uFillTx/>
                <a:latin typeface="Unbounded" pitchFamily="2" charset="0"/>
                <a:ea typeface="+mn-ea"/>
                <a:cs typeface="+mn-cs"/>
              </a:rPr>
              <a:t>1,072 new Texans daily</a:t>
            </a:r>
          </a:p>
        </p:txBody>
      </p:sp>
      <p:sp>
        <p:nvSpPr>
          <p:cNvPr id="5" name="TextBox 4">
            <a:extLst>
              <a:ext uri="{FF2B5EF4-FFF2-40B4-BE49-F238E27FC236}">
                <a16:creationId xmlns:a16="http://schemas.microsoft.com/office/drawing/2014/main" id="{27825925-01BD-6453-7A71-668880E6753E}"/>
              </a:ext>
            </a:extLst>
          </p:cNvPr>
          <p:cNvSpPr txBox="1"/>
          <p:nvPr/>
        </p:nvSpPr>
        <p:spPr>
          <a:xfrm>
            <a:off x="793978" y="4310352"/>
            <a:ext cx="562667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between 2024 and 2025.</a:t>
            </a:r>
          </a:p>
        </p:txBody>
      </p:sp>
      <p:sp>
        <p:nvSpPr>
          <p:cNvPr id="2" name="TextBox 1">
            <a:extLst>
              <a:ext uri="{FF2B5EF4-FFF2-40B4-BE49-F238E27FC236}">
                <a16:creationId xmlns:a16="http://schemas.microsoft.com/office/drawing/2014/main" id="{A956EF79-2691-B422-2927-56BAACF380EA}"/>
              </a:ext>
            </a:extLst>
          </p:cNvPr>
          <p:cNvSpPr txBox="1"/>
          <p:nvPr/>
        </p:nvSpPr>
        <p:spPr>
          <a:xfrm>
            <a:off x="179388" y="6409312"/>
            <a:ext cx="4595725"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Source: </a:t>
            </a:r>
            <a:r>
              <a:rPr kumimoji="0" lang="en-US" sz="11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t>U.S. Census Bureau, Population Estimates, 2022 and 2023</a:t>
            </a:r>
          </a:p>
        </p:txBody>
      </p:sp>
      <p:pic>
        <p:nvPicPr>
          <p:cNvPr id="8" name="Picture 7">
            <a:extLst>
              <a:ext uri="{FF2B5EF4-FFF2-40B4-BE49-F238E27FC236}">
                <a16:creationId xmlns:a16="http://schemas.microsoft.com/office/drawing/2014/main" id="{F68D6C68-7AFA-82D9-0396-05E76C1C4BA8}"/>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61721" y="738669"/>
            <a:ext cx="1091184" cy="1054608"/>
          </a:xfrm>
          <a:prstGeom prst="rect">
            <a:avLst/>
          </a:prstGeom>
        </p:spPr>
      </p:pic>
      <p:pic>
        <p:nvPicPr>
          <p:cNvPr id="6" name="Picture 5">
            <a:extLst>
              <a:ext uri="{FF2B5EF4-FFF2-40B4-BE49-F238E27FC236}">
                <a16:creationId xmlns:a16="http://schemas.microsoft.com/office/drawing/2014/main" id="{94F089F2-A8CC-0CE8-387D-57AEAE884853}"/>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533001" y="0"/>
            <a:ext cx="5643983" cy="6202496"/>
          </a:xfrm>
          <a:prstGeom prst="rect">
            <a:avLst/>
          </a:prstGeom>
        </p:spPr>
      </p:pic>
    </p:spTree>
    <p:extLst>
      <p:ext uri="{BB962C8B-B14F-4D97-AF65-F5344CB8AC3E}">
        <p14:creationId xmlns:p14="http://schemas.microsoft.com/office/powerpoint/2010/main" val="2150908212"/>
      </p:ext>
    </p:extLst>
  </p:cSld>
  <p:clrMapOvr>
    <a:masterClrMapping/>
  </p:clrMapOvr>
  <mc:AlternateContent xmlns:mc="http://schemas.openxmlformats.org/markup-compatibility/2006" xmlns:p14="http://schemas.microsoft.com/office/powerpoint/2010/main">
    <mc:Choice Requires="p14">
      <p:transition spd="slow" p14:dur="2000" advClick="0" advTm="6975"/>
    </mc:Choice>
    <mc:Fallback xmlns="">
      <p:transition spd="slow" advClick="0" advTm="6975"/>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ADD98-043A-5F87-B639-7B86A959553E}"/>
              </a:ext>
            </a:extLst>
          </p:cNvPr>
          <p:cNvSpPr>
            <a:spLocks noGrp="1"/>
          </p:cNvSpPr>
          <p:nvPr>
            <p:ph type="title"/>
          </p:nvPr>
        </p:nvSpPr>
        <p:spPr/>
        <p:txBody>
          <a:bodyPr/>
          <a:lstStyle/>
          <a:p>
            <a:r>
              <a:rPr lang="en-US" dirty="0"/>
              <a:t>Texas Components of Population Change 2024-2025</a:t>
            </a:r>
          </a:p>
        </p:txBody>
      </p:sp>
      <p:sp>
        <p:nvSpPr>
          <p:cNvPr id="10" name="TextBox 9">
            <a:extLst>
              <a:ext uri="{FF2B5EF4-FFF2-40B4-BE49-F238E27FC236}">
                <a16:creationId xmlns:a16="http://schemas.microsoft.com/office/drawing/2014/main" id="{7FDA7AB5-EB65-9B37-D5BE-2D6B4FA91D03}"/>
              </a:ext>
            </a:extLst>
          </p:cNvPr>
          <p:cNvSpPr txBox="1"/>
          <p:nvPr/>
        </p:nvSpPr>
        <p:spPr>
          <a:xfrm>
            <a:off x="3680786" y="951779"/>
            <a:ext cx="483042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Aptos Display" panose="02110004020202020204"/>
                <a:ea typeface="+mn-ea"/>
                <a:cs typeface="+mn-cs"/>
              </a:rPr>
              <a:t>1,072 New Texans Daily</a:t>
            </a:r>
          </a:p>
        </p:txBody>
      </p:sp>
      <p:graphicFrame>
        <p:nvGraphicFramePr>
          <p:cNvPr id="7" name="Content Placeholder 6" descr="Pie chart titled &quot;Texas Components of Population Change 2024-2025&quot; shows 1,072 new Texans daily: 432 from natural increase, 459 from international migration, 184 from domestic migration.">
            <a:extLst>
              <a:ext uri="{FF2B5EF4-FFF2-40B4-BE49-F238E27FC236}">
                <a16:creationId xmlns:a16="http://schemas.microsoft.com/office/drawing/2014/main" id="{C9455980-D7D9-0CAA-4631-D913F3A9FE60}"/>
              </a:ext>
            </a:extLst>
          </p:cNvPr>
          <p:cNvGraphicFramePr>
            <a:graphicFrameLocks noGrp="1"/>
          </p:cNvGraphicFramePr>
          <p:nvPr>
            <p:ph idx="1"/>
            <p:extLst>
              <p:ext uri="{D42A27DB-BD31-4B8C-83A1-F6EECF244321}">
                <p14:modId xmlns:p14="http://schemas.microsoft.com/office/powerpoint/2010/main" val="849225726"/>
              </p:ext>
            </p:extLst>
          </p:nvPr>
        </p:nvGraphicFramePr>
        <p:xfrm>
          <a:off x="838199" y="1598110"/>
          <a:ext cx="10515600" cy="4351337"/>
        </p:xfrm>
        <a:graphic>
          <a:graphicData uri="http://schemas.openxmlformats.org/drawingml/2006/chart">
            <c:chart xmlns:c="http://schemas.openxmlformats.org/drawingml/2006/chart" xmlns:r="http://schemas.openxmlformats.org/officeDocument/2006/relationships" r:id="rId2"/>
          </a:graphicData>
        </a:graphic>
      </p:graphicFrame>
      <p:sp>
        <p:nvSpPr>
          <p:cNvPr id="4" name="Content Placeholder 3">
            <a:extLst>
              <a:ext uri="{FF2B5EF4-FFF2-40B4-BE49-F238E27FC236}">
                <a16:creationId xmlns:a16="http://schemas.microsoft.com/office/drawing/2014/main" id="{E8118D3F-160D-2C92-ACEC-0C4C876D1C2A}"/>
              </a:ext>
            </a:extLst>
          </p:cNvPr>
          <p:cNvSpPr>
            <a:spLocks noGrp="1"/>
          </p:cNvSpPr>
          <p:nvPr>
            <p:ph sz="quarter" idx="13"/>
          </p:nvPr>
        </p:nvSpPr>
        <p:spPr/>
        <p:txBody>
          <a:bodyPr/>
          <a:lstStyle/>
          <a:p>
            <a:r>
              <a:rPr lang="en-US" b="1" dirty="0"/>
              <a:t>Source: </a:t>
            </a:r>
            <a:r>
              <a:rPr lang="en-US" dirty="0"/>
              <a:t>U.S. Census Bureau, Vintage 2025 Population Estimates</a:t>
            </a:r>
          </a:p>
        </p:txBody>
      </p:sp>
    </p:spTree>
    <p:extLst>
      <p:ext uri="{BB962C8B-B14F-4D97-AF65-F5344CB8AC3E}">
        <p14:creationId xmlns:p14="http://schemas.microsoft.com/office/powerpoint/2010/main" val="1505042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816BF-C49E-6DC3-38F2-006CC018805A}"/>
              </a:ext>
            </a:extLst>
          </p:cNvPr>
          <p:cNvSpPr>
            <a:spLocks noGrp="1"/>
          </p:cNvSpPr>
          <p:nvPr>
            <p:ph type="title"/>
          </p:nvPr>
        </p:nvSpPr>
        <p:spPr>
          <a:xfrm>
            <a:off x="372649" y="376919"/>
            <a:ext cx="3722099" cy="1928690"/>
          </a:xfrm>
        </p:spPr>
        <p:txBody>
          <a:bodyPr>
            <a:normAutofit/>
          </a:bodyPr>
          <a:lstStyle/>
          <a:p>
            <a:r>
              <a:rPr lang="en-US"/>
              <a:t>Estimated Numeric Change, Texas Counties, 2023-2024 </a:t>
            </a:r>
          </a:p>
        </p:txBody>
      </p:sp>
      <p:sp>
        <p:nvSpPr>
          <p:cNvPr id="7" name="TextBox 6">
            <a:extLst>
              <a:ext uri="{FF2B5EF4-FFF2-40B4-BE49-F238E27FC236}">
                <a16:creationId xmlns:a16="http://schemas.microsoft.com/office/drawing/2014/main" id="{17C47967-3694-DEDE-B6E3-15EFBB268258}"/>
              </a:ext>
            </a:extLst>
          </p:cNvPr>
          <p:cNvSpPr txBox="1"/>
          <p:nvPr/>
        </p:nvSpPr>
        <p:spPr>
          <a:xfrm>
            <a:off x="509848" y="2388271"/>
            <a:ext cx="3447702" cy="892552"/>
          </a:xfrm>
          <a:prstGeom prst="rect">
            <a:avLst/>
          </a:prstGeom>
          <a:noFill/>
        </p:spPr>
        <p:txBody>
          <a:bodyPr wrap="square" rtlCol="0">
            <a:spAutoFit/>
          </a:bodyPr>
          <a:lstStyle/>
          <a:p>
            <a:r>
              <a:rPr lang="en-US" sz="2800" b="1" dirty="0"/>
              <a:t>65</a:t>
            </a:r>
            <a:r>
              <a:rPr lang="en-US" sz="2400" dirty="0"/>
              <a:t> (26.5%) of Texas counties lost population</a:t>
            </a:r>
          </a:p>
        </p:txBody>
      </p:sp>
      <p:sp>
        <p:nvSpPr>
          <p:cNvPr id="6" name="Rectangle 5">
            <a:extLst>
              <a:ext uri="{FF2B5EF4-FFF2-40B4-BE49-F238E27FC236}">
                <a16:creationId xmlns:a16="http://schemas.microsoft.com/office/drawing/2014/main" id="{5AD4C6D1-C3EB-BAC2-B227-C34ABB37155A}"/>
              </a:ext>
              <a:ext uri="{C183D7F6-B498-43B3-948B-1728B52AA6E4}">
                <adec:decorative xmlns:adec="http://schemas.microsoft.com/office/drawing/2017/decorative" val="1"/>
              </a:ext>
            </a:extLst>
          </p:cNvPr>
          <p:cNvSpPr/>
          <p:nvPr/>
        </p:nvSpPr>
        <p:spPr>
          <a:xfrm>
            <a:off x="9919102" y="4654480"/>
            <a:ext cx="1719438" cy="17064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Map of Texas shows estimated population change by county from 2023 to 2024. Most counties are light to dark orange, indicating population growth, with some in dark red representing the highest increases. Sixty-five counties show a population decrease.">
            <a:extLst>
              <a:ext uri="{FF2B5EF4-FFF2-40B4-BE49-F238E27FC236}">
                <a16:creationId xmlns:a16="http://schemas.microsoft.com/office/drawing/2014/main" id="{208B9A57-C297-E1A6-C7D5-9CF6BEEDCD9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534576" y="153517"/>
            <a:ext cx="7399751" cy="6254612"/>
          </a:xfrm>
          <a:prstGeom prst="rect">
            <a:avLst/>
          </a:prstGeom>
        </p:spPr>
      </p:pic>
      <p:sp>
        <p:nvSpPr>
          <p:cNvPr id="25" name="Rectangle 24">
            <a:extLst>
              <a:ext uri="{FF2B5EF4-FFF2-40B4-BE49-F238E27FC236}">
                <a16:creationId xmlns:a16="http://schemas.microsoft.com/office/drawing/2014/main" id="{A16592C3-2421-F2C5-F2A1-6BB9583637BF}"/>
              </a:ext>
              <a:ext uri="{C183D7F6-B498-43B3-948B-1728B52AA6E4}">
                <adec:decorative xmlns:adec="http://schemas.microsoft.com/office/drawing/2017/decorative" val="1"/>
              </a:ext>
            </a:extLst>
          </p:cNvPr>
          <p:cNvSpPr/>
          <p:nvPr/>
        </p:nvSpPr>
        <p:spPr>
          <a:xfrm>
            <a:off x="1619725" y="4304569"/>
            <a:ext cx="1327150" cy="15050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063363F-E1EA-D830-0590-1A89E67833BA}"/>
              </a:ext>
            </a:extLst>
          </p:cNvPr>
          <p:cNvSpPr>
            <a:spLocks noGrp="1"/>
          </p:cNvSpPr>
          <p:nvPr>
            <p:ph sz="quarter" idx="13"/>
          </p:nvPr>
        </p:nvSpPr>
        <p:spPr>
          <a:xfrm>
            <a:off x="209437" y="6436631"/>
            <a:ext cx="9459912" cy="365125"/>
          </a:xfrm>
        </p:spPr>
        <p:txBody>
          <a:bodyPr/>
          <a:lstStyle/>
          <a:p>
            <a:r>
              <a:rPr lang="fr-FR" b="1"/>
              <a:t>Source: </a:t>
            </a:r>
            <a:r>
              <a:rPr lang="fr-FR"/>
              <a:t>U.S. </a:t>
            </a:r>
            <a:r>
              <a:rPr lang="fr-FR" err="1"/>
              <a:t>Census</a:t>
            </a:r>
            <a:r>
              <a:rPr lang="fr-FR"/>
              <a:t> Bureau, Vintage 2023 and 2024 Population </a:t>
            </a:r>
            <a:r>
              <a:rPr lang="fr-FR" err="1"/>
              <a:t>Estimates</a:t>
            </a:r>
            <a:endParaRPr lang="fr-FR"/>
          </a:p>
        </p:txBody>
      </p:sp>
      <p:sp>
        <p:nvSpPr>
          <p:cNvPr id="8" name="Slide Number Placeholder 7">
            <a:extLst>
              <a:ext uri="{FF2B5EF4-FFF2-40B4-BE49-F238E27FC236}">
                <a16:creationId xmlns:a16="http://schemas.microsoft.com/office/drawing/2014/main" id="{2567A018-2C42-46A1-83A3-B161FE3FB1E4}"/>
              </a:ext>
            </a:extLst>
          </p:cNvPr>
          <p:cNvSpPr>
            <a:spLocks noGrp="1"/>
          </p:cNvSpPr>
          <p:nvPr>
            <p:ph type="sldNum" sz="quarter" idx="12"/>
          </p:nvPr>
        </p:nvSpPr>
        <p:spPr/>
        <p:txBody>
          <a:bodyPr/>
          <a:lstStyle/>
          <a:p>
            <a:fld id="{ABF0F34F-14AB-484A-B782-112ACB3916DE}" type="slidenum">
              <a:rPr lang="en-US" smtClean="0"/>
              <a:t>9</a:t>
            </a:fld>
            <a:endParaRPr lang="en-US"/>
          </a:p>
        </p:txBody>
      </p:sp>
    </p:spTree>
    <p:extLst>
      <p:ext uri="{BB962C8B-B14F-4D97-AF65-F5344CB8AC3E}">
        <p14:creationId xmlns:p14="http://schemas.microsoft.com/office/powerpoint/2010/main" val="2906496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38CA1-63B6-4882-129C-4E7C3DC34189}"/>
            </a:ext>
          </a:extLst>
        </p:cNvPr>
        <p:cNvGrpSpPr/>
        <p:nvPr/>
      </p:nvGrpSpPr>
      <p:grpSpPr>
        <a:xfrm>
          <a:off x="0" y="0"/>
          <a:ext cx="0" cy="0"/>
          <a:chOff x="0" y="0"/>
          <a:chExt cx="0" cy="0"/>
        </a:xfrm>
      </p:grpSpPr>
      <p:sp>
        <p:nvSpPr>
          <p:cNvPr id="41" name="Title 1">
            <a:extLst>
              <a:ext uri="{FF2B5EF4-FFF2-40B4-BE49-F238E27FC236}">
                <a16:creationId xmlns:a16="http://schemas.microsoft.com/office/drawing/2014/main" id="{78863DFD-46B9-5122-0759-AC8FD18B0C1E}"/>
              </a:ext>
            </a:extLst>
          </p:cNvPr>
          <p:cNvSpPr txBox="1">
            <a:spLocks noGrp="1"/>
          </p:cNvSpPr>
          <p:nvPr>
            <p:ph type="title" idx="4294967295"/>
          </p:nvPr>
        </p:nvSpPr>
        <p:spPr>
          <a:xfrm>
            <a:off x="0" y="367907"/>
            <a:ext cx="12191999" cy="84454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Texas </a:t>
            </a:r>
            <a:r>
              <a:rPr kumimoji="0" lang="en-US" sz="2800" b="1"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Counties</a:t>
            </a:r>
            <a: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 With the Largest Numeric Growth</a:t>
            </a:r>
            <a:b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br>
            <a:r>
              <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From 2023 to 2024 and Ranks in the U.S.</a:t>
            </a:r>
          </a:p>
        </p:txBody>
      </p:sp>
      <p:sp>
        <p:nvSpPr>
          <p:cNvPr id="45" name="TextBox 44">
            <a:extLst>
              <a:ext uri="{FF2B5EF4-FFF2-40B4-BE49-F238E27FC236}">
                <a16:creationId xmlns:a16="http://schemas.microsoft.com/office/drawing/2014/main" id="{0B691987-1D2A-4425-6D7A-7FC318F6B12B}"/>
              </a:ext>
            </a:extLst>
          </p:cNvPr>
          <p:cNvSpPr txBox="1"/>
          <p:nvPr/>
        </p:nvSpPr>
        <p:spPr>
          <a:xfrm>
            <a:off x="863109" y="1388310"/>
            <a:ext cx="1004198" cy="430887"/>
          </a:xfrm>
          <a:prstGeom prst="rect">
            <a:avLst/>
          </a:prstGeom>
          <a:noFill/>
        </p:spPr>
        <p:txBody>
          <a:bodyPr wrap="square" rtlCol="0">
            <a:spAutoFit/>
          </a:bodyPr>
          <a:lstStyle/>
          <a:p>
            <a:pPr algn="ctr"/>
            <a:r>
              <a:rPr lang="en-US" sz="1100" b="1" dirty="0">
                <a:latin typeface="Arial" panose="020B0604020202020204" pitchFamily="34" charset="0"/>
                <a:cs typeface="Arial" panose="020B0604020202020204" pitchFamily="34" charset="0"/>
              </a:rPr>
              <a:t>National</a:t>
            </a:r>
          </a:p>
          <a:p>
            <a:pPr algn="ctr"/>
            <a:r>
              <a:rPr lang="en-US" sz="1100" b="1" dirty="0">
                <a:latin typeface="Arial" panose="020B0604020202020204" pitchFamily="34" charset="0"/>
                <a:cs typeface="Arial" panose="020B0604020202020204" pitchFamily="34" charset="0"/>
              </a:rPr>
              <a:t>Ranking</a:t>
            </a:r>
          </a:p>
        </p:txBody>
      </p:sp>
      <p:sp>
        <p:nvSpPr>
          <p:cNvPr id="44" name="TextBox 43">
            <a:extLst>
              <a:ext uri="{FF2B5EF4-FFF2-40B4-BE49-F238E27FC236}">
                <a16:creationId xmlns:a16="http://schemas.microsoft.com/office/drawing/2014/main" id="{E5269747-DB6D-0FFB-F4CF-CB78F9243263}"/>
              </a:ext>
            </a:extLst>
          </p:cNvPr>
          <p:cNvSpPr txBox="1"/>
          <p:nvPr/>
        </p:nvSpPr>
        <p:spPr>
          <a:xfrm>
            <a:off x="1997251" y="1574632"/>
            <a:ext cx="835647" cy="261610"/>
          </a:xfrm>
          <a:prstGeom prst="rect">
            <a:avLst/>
          </a:prstGeom>
          <a:noFill/>
        </p:spPr>
        <p:txBody>
          <a:bodyPr wrap="square" rtlCol="0">
            <a:spAutoFit/>
          </a:bodyPr>
          <a:lstStyle/>
          <a:p>
            <a:pPr algn="ctr"/>
            <a:r>
              <a:rPr lang="en-US" sz="1100" b="1" dirty="0">
                <a:latin typeface="Arial" panose="020B0604020202020204" pitchFamily="34" charset="0"/>
                <a:cs typeface="Arial" panose="020B0604020202020204" pitchFamily="34" charset="0"/>
              </a:rPr>
              <a:t>County</a:t>
            </a:r>
          </a:p>
        </p:txBody>
      </p:sp>
      <p:graphicFrame>
        <p:nvGraphicFramePr>
          <p:cNvPr id="2" name="Table 1">
            <a:extLst>
              <a:ext uri="{FF2B5EF4-FFF2-40B4-BE49-F238E27FC236}">
                <a16:creationId xmlns:a16="http://schemas.microsoft.com/office/drawing/2014/main" id="{100F14AF-F72F-9B04-6A38-D110D1F37D62}"/>
              </a:ext>
            </a:extLst>
          </p:cNvPr>
          <p:cNvGraphicFramePr>
            <a:graphicFrameLocks noGrp="1"/>
          </p:cNvGraphicFramePr>
          <p:nvPr/>
        </p:nvGraphicFramePr>
        <p:xfrm>
          <a:off x="1001020" y="1790358"/>
          <a:ext cx="8767669" cy="4126410"/>
        </p:xfrm>
        <a:graphic>
          <a:graphicData uri="http://schemas.openxmlformats.org/drawingml/2006/table">
            <a:tbl>
              <a:tblPr firstRow="1" bandRow="1">
                <a:tableStyleId>{5940675A-B579-460E-94D1-54222C63F5DA}</a:tableStyleId>
              </a:tblPr>
              <a:tblGrid>
                <a:gridCol w="724510">
                  <a:extLst>
                    <a:ext uri="{9D8B030D-6E8A-4147-A177-3AD203B41FA5}">
                      <a16:colId xmlns:a16="http://schemas.microsoft.com/office/drawing/2014/main" val="661003171"/>
                    </a:ext>
                  </a:extLst>
                </a:gridCol>
                <a:gridCol w="1309204">
                  <a:extLst>
                    <a:ext uri="{9D8B030D-6E8A-4147-A177-3AD203B41FA5}">
                      <a16:colId xmlns:a16="http://schemas.microsoft.com/office/drawing/2014/main" val="3487275615"/>
                    </a:ext>
                  </a:extLst>
                </a:gridCol>
                <a:gridCol w="6733955">
                  <a:extLst>
                    <a:ext uri="{9D8B030D-6E8A-4147-A177-3AD203B41FA5}">
                      <a16:colId xmlns:a16="http://schemas.microsoft.com/office/drawing/2014/main" val="991890667"/>
                    </a:ext>
                  </a:extLst>
                </a:gridCol>
              </a:tblGrid>
              <a:tr h="412641">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630936704"/>
                  </a:ext>
                </a:extLst>
              </a:tr>
              <a:tr h="412641">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652400777"/>
                  </a:ext>
                </a:extLst>
              </a:tr>
              <a:tr h="412641">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4034541447"/>
                  </a:ext>
                </a:extLst>
              </a:tr>
              <a:tr h="412641">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980663530"/>
                  </a:ext>
                </a:extLst>
              </a:tr>
              <a:tr h="412641">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540090325"/>
                  </a:ext>
                </a:extLst>
              </a:tr>
              <a:tr h="412641">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54797117"/>
                  </a:ext>
                </a:extLst>
              </a:tr>
              <a:tr h="412641">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685759311"/>
                  </a:ext>
                </a:extLst>
              </a:tr>
              <a:tr h="412641">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3077211077"/>
                  </a:ext>
                </a:extLst>
              </a:tr>
              <a:tr h="412641">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3831946620"/>
                  </a:ext>
                </a:extLst>
              </a:tr>
              <a:tr h="412641">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2607504807"/>
                  </a:ext>
                </a:extLst>
              </a:tr>
            </a:tbl>
          </a:graphicData>
        </a:graphic>
      </p:graphicFrame>
      <p:sp>
        <p:nvSpPr>
          <p:cNvPr id="58" name="TextBox 57">
            <a:extLst>
              <a:ext uri="{FF2B5EF4-FFF2-40B4-BE49-F238E27FC236}">
                <a16:creationId xmlns:a16="http://schemas.microsoft.com/office/drawing/2014/main" id="{E6C86A33-EAF9-9304-0262-099274CE5879}"/>
              </a:ext>
            </a:extLst>
          </p:cNvPr>
          <p:cNvSpPr txBox="1"/>
          <p:nvPr/>
        </p:nvSpPr>
        <p:spPr>
          <a:xfrm>
            <a:off x="1134956" y="1785733"/>
            <a:ext cx="460503" cy="375552"/>
          </a:xfrm>
          <a:prstGeom prst="rect">
            <a:avLst/>
          </a:prstGeom>
          <a:noFill/>
        </p:spPr>
        <p:txBody>
          <a:bodyPr wrap="square" rtlCol="0">
            <a:spAutoFit/>
          </a:bodyPr>
          <a:lstStyle/>
          <a:p>
            <a:pPr algn="ctr">
              <a:lnSpc>
                <a:spcPct val="150000"/>
              </a:lnSpc>
              <a:spcBef>
                <a:spcPts val="650"/>
              </a:spcBef>
            </a:pPr>
            <a:r>
              <a:rPr lang="en-US" sz="1400" dirty="0">
                <a:latin typeface="Arial" panose="020B0604020202020204" pitchFamily="34" charset="0"/>
                <a:cs typeface="Arial" panose="020B0604020202020204" pitchFamily="34" charset="0"/>
              </a:rPr>
              <a:t>1</a:t>
            </a:r>
          </a:p>
        </p:txBody>
      </p:sp>
      <p:sp>
        <p:nvSpPr>
          <p:cNvPr id="59" name="TextBox 58">
            <a:extLst>
              <a:ext uri="{FF2B5EF4-FFF2-40B4-BE49-F238E27FC236}">
                <a16:creationId xmlns:a16="http://schemas.microsoft.com/office/drawing/2014/main" id="{01FF2D86-6272-04CA-31F0-C3E6C07E865F}"/>
              </a:ext>
            </a:extLst>
          </p:cNvPr>
          <p:cNvSpPr txBox="1"/>
          <p:nvPr/>
        </p:nvSpPr>
        <p:spPr>
          <a:xfrm>
            <a:off x="1131042" y="2208906"/>
            <a:ext cx="460503" cy="375552"/>
          </a:xfrm>
          <a:prstGeom prst="rect">
            <a:avLst/>
          </a:prstGeom>
          <a:noFill/>
        </p:spPr>
        <p:txBody>
          <a:bodyPr wrap="square" rtlCol="0">
            <a:spAutoFit/>
          </a:bodyPr>
          <a:lstStyle/>
          <a:p>
            <a:pPr algn="ctr">
              <a:lnSpc>
                <a:spcPct val="150000"/>
              </a:lnSpc>
              <a:spcBef>
                <a:spcPts val="650"/>
              </a:spcBef>
            </a:pPr>
            <a:r>
              <a:rPr lang="en-US" sz="1400">
                <a:latin typeface="Arial" panose="020B0604020202020204" pitchFamily="34" charset="0"/>
                <a:cs typeface="Arial" panose="020B0604020202020204" pitchFamily="34" charset="0"/>
              </a:rPr>
              <a:t>4</a:t>
            </a:r>
          </a:p>
        </p:txBody>
      </p:sp>
      <p:sp>
        <p:nvSpPr>
          <p:cNvPr id="60" name="TextBox 59">
            <a:extLst>
              <a:ext uri="{FF2B5EF4-FFF2-40B4-BE49-F238E27FC236}">
                <a16:creationId xmlns:a16="http://schemas.microsoft.com/office/drawing/2014/main" id="{2C987103-1B5F-D97C-21F9-E7A1934926AC}"/>
              </a:ext>
            </a:extLst>
          </p:cNvPr>
          <p:cNvSpPr txBox="1"/>
          <p:nvPr/>
        </p:nvSpPr>
        <p:spPr>
          <a:xfrm>
            <a:off x="1131042" y="2602278"/>
            <a:ext cx="460503" cy="375552"/>
          </a:xfrm>
          <a:prstGeom prst="rect">
            <a:avLst/>
          </a:prstGeom>
          <a:noFill/>
        </p:spPr>
        <p:txBody>
          <a:bodyPr wrap="square" rtlCol="0">
            <a:spAutoFit/>
          </a:bodyPr>
          <a:lstStyle/>
          <a:p>
            <a:pPr algn="ctr">
              <a:lnSpc>
                <a:spcPct val="150000"/>
              </a:lnSpc>
              <a:spcBef>
                <a:spcPts val="650"/>
              </a:spcBef>
            </a:pPr>
            <a:r>
              <a:rPr lang="en-US" sz="1400">
                <a:latin typeface="Arial" panose="020B0604020202020204" pitchFamily="34" charset="0"/>
                <a:cs typeface="Arial" panose="020B0604020202020204" pitchFamily="34" charset="0"/>
              </a:rPr>
              <a:t>9</a:t>
            </a:r>
          </a:p>
        </p:txBody>
      </p:sp>
      <p:sp>
        <p:nvSpPr>
          <p:cNvPr id="61" name="TextBox 60">
            <a:extLst>
              <a:ext uri="{FF2B5EF4-FFF2-40B4-BE49-F238E27FC236}">
                <a16:creationId xmlns:a16="http://schemas.microsoft.com/office/drawing/2014/main" id="{0DCC3D1E-C4B9-64A3-B15C-B1C0936B256D}"/>
              </a:ext>
            </a:extLst>
          </p:cNvPr>
          <p:cNvSpPr txBox="1"/>
          <p:nvPr/>
        </p:nvSpPr>
        <p:spPr>
          <a:xfrm>
            <a:off x="1115013" y="3016292"/>
            <a:ext cx="460503" cy="375552"/>
          </a:xfrm>
          <a:prstGeom prst="rect">
            <a:avLst/>
          </a:prstGeom>
          <a:noFill/>
        </p:spPr>
        <p:txBody>
          <a:bodyPr wrap="square" rtlCol="0">
            <a:spAutoFit/>
          </a:bodyPr>
          <a:lstStyle/>
          <a:p>
            <a:pPr algn="ctr">
              <a:lnSpc>
                <a:spcPct val="150000"/>
              </a:lnSpc>
              <a:spcBef>
                <a:spcPts val="650"/>
              </a:spcBef>
            </a:pPr>
            <a:r>
              <a:rPr lang="en-US" sz="1400">
                <a:latin typeface="Arial" panose="020B0604020202020204" pitchFamily="34" charset="0"/>
                <a:cs typeface="Arial" panose="020B0604020202020204" pitchFamily="34" charset="0"/>
              </a:rPr>
              <a:t>10</a:t>
            </a:r>
          </a:p>
        </p:txBody>
      </p:sp>
      <p:sp>
        <p:nvSpPr>
          <p:cNvPr id="62" name="TextBox 61">
            <a:extLst>
              <a:ext uri="{FF2B5EF4-FFF2-40B4-BE49-F238E27FC236}">
                <a16:creationId xmlns:a16="http://schemas.microsoft.com/office/drawing/2014/main" id="{E20ADF59-A8FE-41EE-D78B-DC2329FBEF26}"/>
              </a:ext>
            </a:extLst>
          </p:cNvPr>
          <p:cNvSpPr txBox="1"/>
          <p:nvPr/>
        </p:nvSpPr>
        <p:spPr>
          <a:xfrm>
            <a:off x="1128481" y="3425159"/>
            <a:ext cx="460503" cy="375552"/>
          </a:xfrm>
          <a:prstGeom prst="rect">
            <a:avLst/>
          </a:prstGeom>
          <a:noFill/>
        </p:spPr>
        <p:txBody>
          <a:bodyPr wrap="square" rtlCol="0">
            <a:spAutoFit/>
          </a:bodyPr>
          <a:lstStyle/>
          <a:p>
            <a:pPr algn="ctr">
              <a:lnSpc>
                <a:spcPct val="150000"/>
              </a:lnSpc>
              <a:spcBef>
                <a:spcPts val="650"/>
              </a:spcBef>
            </a:pPr>
            <a:r>
              <a:rPr lang="en-US" sz="1400">
                <a:latin typeface="Arial" panose="020B0604020202020204" pitchFamily="34" charset="0"/>
                <a:cs typeface="Arial" panose="020B0604020202020204" pitchFamily="34" charset="0"/>
              </a:rPr>
              <a:t>12</a:t>
            </a:r>
          </a:p>
        </p:txBody>
      </p:sp>
      <p:sp>
        <p:nvSpPr>
          <p:cNvPr id="63" name="TextBox 62">
            <a:extLst>
              <a:ext uri="{FF2B5EF4-FFF2-40B4-BE49-F238E27FC236}">
                <a16:creationId xmlns:a16="http://schemas.microsoft.com/office/drawing/2014/main" id="{F6E3E1BC-65E9-2301-A8FE-78DCAF1D31B9}"/>
              </a:ext>
            </a:extLst>
          </p:cNvPr>
          <p:cNvSpPr txBox="1"/>
          <p:nvPr/>
        </p:nvSpPr>
        <p:spPr>
          <a:xfrm>
            <a:off x="1128480" y="3849844"/>
            <a:ext cx="460503" cy="375552"/>
          </a:xfrm>
          <a:prstGeom prst="rect">
            <a:avLst/>
          </a:prstGeom>
          <a:noFill/>
        </p:spPr>
        <p:txBody>
          <a:bodyPr wrap="square" rtlCol="0">
            <a:spAutoFit/>
          </a:bodyPr>
          <a:lstStyle/>
          <a:p>
            <a:pPr algn="ctr">
              <a:lnSpc>
                <a:spcPct val="150000"/>
              </a:lnSpc>
              <a:spcBef>
                <a:spcPts val="650"/>
              </a:spcBef>
            </a:pPr>
            <a:r>
              <a:rPr lang="en-US" sz="1400">
                <a:latin typeface="Arial" panose="020B0604020202020204" pitchFamily="34" charset="0"/>
                <a:cs typeface="Arial" panose="020B0604020202020204" pitchFamily="34" charset="0"/>
              </a:rPr>
              <a:t>13</a:t>
            </a:r>
          </a:p>
        </p:txBody>
      </p:sp>
      <p:sp>
        <p:nvSpPr>
          <p:cNvPr id="64" name="TextBox 63">
            <a:extLst>
              <a:ext uri="{FF2B5EF4-FFF2-40B4-BE49-F238E27FC236}">
                <a16:creationId xmlns:a16="http://schemas.microsoft.com/office/drawing/2014/main" id="{A29F75BD-7791-1004-A0B7-6BA10BFAB155}"/>
              </a:ext>
            </a:extLst>
          </p:cNvPr>
          <p:cNvSpPr txBox="1"/>
          <p:nvPr/>
        </p:nvSpPr>
        <p:spPr>
          <a:xfrm>
            <a:off x="1134956" y="4253137"/>
            <a:ext cx="460503" cy="375552"/>
          </a:xfrm>
          <a:prstGeom prst="rect">
            <a:avLst/>
          </a:prstGeom>
          <a:noFill/>
        </p:spPr>
        <p:txBody>
          <a:bodyPr wrap="square" rtlCol="0">
            <a:spAutoFit/>
          </a:bodyPr>
          <a:lstStyle/>
          <a:p>
            <a:pPr algn="ctr">
              <a:lnSpc>
                <a:spcPct val="150000"/>
              </a:lnSpc>
              <a:spcBef>
                <a:spcPts val="650"/>
              </a:spcBef>
            </a:pPr>
            <a:r>
              <a:rPr lang="en-US" sz="1400">
                <a:latin typeface="Arial" panose="020B0604020202020204" pitchFamily="34" charset="0"/>
                <a:cs typeface="Arial" panose="020B0604020202020204" pitchFamily="34" charset="0"/>
              </a:rPr>
              <a:t>15</a:t>
            </a:r>
          </a:p>
        </p:txBody>
      </p:sp>
      <p:sp>
        <p:nvSpPr>
          <p:cNvPr id="46" name="TextBox 45">
            <a:extLst>
              <a:ext uri="{FF2B5EF4-FFF2-40B4-BE49-F238E27FC236}">
                <a16:creationId xmlns:a16="http://schemas.microsoft.com/office/drawing/2014/main" id="{FB61F992-1558-46E5-A2A8-77644F7E8C26}"/>
              </a:ext>
            </a:extLst>
          </p:cNvPr>
          <p:cNvSpPr txBox="1"/>
          <p:nvPr/>
        </p:nvSpPr>
        <p:spPr>
          <a:xfrm>
            <a:off x="1134955" y="4672163"/>
            <a:ext cx="460503" cy="375552"/>
          </a:xfrm>
          <a:prstGeom prst="rect">
            <a:avLst/>
          </a:prstGeom>
          <a:noFill/>
        </p:spPr>
        <p:txBody>
          <a:bodyPr wrap="square" rtlCol="0">
            <a:spAutoFit/>
          </a:bodyPr>
          <a:lstStyle/>
          <a:p>
            <a:pPr algn="ctr">
              <a:lnSpc>
                <a:spcPct val="150000"/>
              </a:lnSpc>
              <a:spcBef>
                <a:spcPts val="650"/>
              </a:spcBef>
            </a:pPr>
            <a:r>
              <a:rPr lang="en-US" sz="1400">
                <a:latin typeface="Arial" panose="020B0604020202020204" pitchFamily="34" charset="0"/>
                <a:cs typeface="Arial" panose="020B0604020202020204" pitchFamily="34" charset="0"/>
              </a:rPr>
              <a:t>22</a:t>
            </a:r>
          </a:p>
        </p:txBody>
      </p:sp>
      <p:sp>
        <p:nvSpPr>
          <p:cNvPr id="3" name="TextBox 2">
            <a:extLst>
              <a:ext uri="{FF2B5EF4-FFF2-40B4-BE49-F238E27FC236}">
                <a16:creationId xmlns:a16="http://schemas.microsoft.com/office/drawing/2014/main" id="{A3F8EB2B-5237-6C44-45DD-65767954745C}"/>
              </a:ext>
            </a:extLst>
          </p:cNvPr>
          <p:cNvSpPr txBox="1"/>
          <p:nvPr/>
        </p:nvSpPr>
        <p:spPr>
          <a:xfrm>
            <a:off x="1134954" y="5081931"/>
            <a:ext cx="460503" cy="375552"/>
          </a:xfrm>
          <a:prstGeom prst="rect">
            <a:avLst/>
          </a:prstGeom>
          <a:noFill/>
        </p:spPr>
        <p:txBody>
          <a:bodyPr wrap="square" rtlCol="0">
            <a:spAutoFit/>
          </a:bodyPr>
          <a:lstStyle/>
          <a:p>
            <a:pPr algn="ctr">
              <a:lnSpc>
                <a:spcPct val="150000"/>
              </a:lnSpc>
              <a:spcBef>
                <a:spcPts val="650"/>
              </a:spcBef>
            </a:pPr>
            <a:r>
              <a:rPr lang="en-US" sz="1400">
                <a:latin typeface="Arial" panose="020B0604020202020204" pitchFamily="34" charset="0"/>
                <a:cs typeface="Arial" panose="020B0604020202020204" pitchFamily="34" charset="0"/>
              </a:rPr>
              <a:t>32</a:t>
            </a:r>
          </a:p>
        </p:txBody>
      </p:sp>
      <p:sp>
        <p:nvSpPr>
          <p:cNvPr id="5" name="TextBox 4">
            <a:extLst>
              <a:ext uri="{FF2B5EF4-FFF2-40B4-BE49-F238E27FC236}">
                <a16:creationId xmlns:a16="http://schemas.microsoft.com/office/drawing/2014/main" id="{44AEC863-B2C4-A947-D745-C151A8AB0077}"/>
              </a:ext>
            </a:extLst>
          </p:cNvPr>
          <p:cNvSpPr txBox="1"/>
          <p:nvPr/>
        </p:nvSpPr>
        <p:spPr>
          <a:xfrm>
            <a:off x="1128479" y="5485530"/>
            <a:ext cx="460503" cy="375552"/>
          </a:xfrm>
          <a:prstGeom prst="rect">
            <a:avLst/>
          </a:prstGeom>
          <a:noFill/>
        </p:spPr>
        <p:txBody>
          <a:bodyPr wrap="square" rtlCol="0">
            <a:spAutoFit/>
          </a:bodyPr>
          <a:lstStyle/>
          <a:p>
            <a:pPr algn="ctr">
              <a:lnSpc>
                <a:spcPct val="150000"/>
              </a:lnSpc>
              <a:spcBef>
                <a:spcPts val="650"/>
              </a:spcBef>
            </a:pPr>
            <a:r>
              <a:rPr lang="en-US" sz="1400">
                <a:latin typeface="Arial" panose="020B0604020202020204" pitchFamily="34" charset="0"/>
                <a:cs typeface="Arial" panose="020B0604020202020204" pitchFamily="34" charset="0"/>
              </a:rPr>
              <a:t>42</a:t>
            </a:r>
          </a:p>
        </p:txBody>
      </p:sp>
      <p:graphicFrame>
        <p:nvGraphicFramePr>
          <p:cNvPr id="43" name="Chart 42" descr="Bar chart showing Texas counties with the largest numeric growth from 2023 to 2024. Harris leads with 105,852, followed by Collin and Montgomery.">
            <a:extLst>
              <a:ext uri="{FF2B5EF4-FFF2-40B4-BE49-F238E27FC236}">
                <a16:creationId xmlns:a16="http://schemas.microsoft.com/office/drawing/2014/main" id="{A46B2458-24AF-2E4B-4CC9-55863217D6C7}"/>
              </a:ext>
            </a:extLst>
          </p:cNvPr>
          <p:cNvGraphicFramePr/>
          <p:nvPr>
            <p:extLst>
              <p:ext uri="{D42A27DB-BD31-4B8C-83A1-F6EECF244321}">
                <p14:modId xmlns:p14="http://schemas.microsoft.com/office/powerpoint/2010/main" val="1421576681"/>
              </p:ext>
            </p:extLst>
          </p:nvPr>
        </p:nvGraphicFramePr>
        <p:xfrm>
          <a:off x="1847363" y="1696986"/>
          <a:ext cx="9760376" cy="4359038"/>
        </p:xfrm>
        <a:graphic>
          <a:graphicData uri="http://schemas.openxmlformats.org/drawingml/2006/chart">
            <c:chart xmlns:c="http://schemas.openxmlformats.org/drawingml/2006/chart" xmlns:r="http://schemas.openxmlformats.org/officeDocument/2006/relationships" r:id="rId3"/>
          </a:graphicData>
        </a:graphic>
      </p:graphicFrame>
      <p:sp>
        <p:nvSpPr>
          <p:cNvPr id="4" name="Content Placeholder 3">
            <a:extLst>
              <a:ext uri="{FF2B5EF4-FFF2-40B4-BE49-F238E27FC236}">
                <a16:creationId xmlns:a16="http://schemas.microsoft.com/office/drawing/2014/main" id="{A3F73A03-ADBE-FF31-7FCA-9525E30EF840}"/>
              </a:ext>
            </a:extLst>
          </p:cNvPr>
          <p:cNvSpPr>
            <a:spLocks noGrp="1"/>
          </p:cNvSpPr>
          <p:nvPr>
            <p:ph sz="quarter" idx="13"/>
          </p:nvPr>
        </p:nvSpPr>
        <p:spPr>
          <a:xfrm>
            <a:off x="179388" y="6347724"/>
            <a:ext cx="10137804" cy="365125"/>
          </a:xfrm>
        </p:spPr>
        <p:txBody>
          <a:bodyPr>
            <a:noAutofit/>
          </a:bodyPr>
          <a:lstStyle/>
          <a:p>
            <a:r>
              <a:rPr lang="en-US" sz="1200" b="1"/>
              <a:t>Source: </a:t>
            </a:r>
            <a:r>
              <a:rPr lang="en-US" sz="1200">
                <a:solidFill>
                  <a:schemeClr val="bg1">
                    <a:lumMod val="50000"/>
                  </a:schemeClr>
                </a:solidFill>
                <a:latin typeface="Arial" panose="020B0604020202020204" pitchFamily="34" charset="0"/>
                <a:cs typeface="Arial" panose="020B0604020202020204" pitchFamily="34" charset="0"/>
              </a:rPr>
              <a:t>U.S. Census Bureau, Vintage 2024 Population Estimates</a:t>
            </a:r>
          </a:p>
        </p:txBody>
      </p:sp>
    </p:spTree>
    <p:extLst>
      <p:ext uri="{BB962C8B-B14F-4D97-AF65-F5344CB8AC3E}">
        <p14:creationId xmlns:p14="http://schemas.microsoft.com/office/powerpoint/2010/main" val="3296279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437C3-79B0-D211-BAAA-89DBCE67E730}"/>
            </a:ext>
          </a:extLst>
        </p:cNvPr>
        <p:cNvGrpSpPr/>
        <p:nvPr/>
      </p:nvGrpSpPr>
      <p:grpSpPr>
        <a:xfrm>
          <a:off x="0" y="0"/>
          <a:ext cx="0" cy="0"/>
          <a:chOff x="0" y="0"/>
          <a:chExt cx="0" cy="0"/>
        </a:xfrm>
      </p:grpSpPr>
      <p:sp>
        <p:nvSpPr>
          <p:cNvPr id="41" name="Title 1">
            <a:extLst>
              <a:ext uri="{FF2B5EF4-FFF2-40B4-BE49-F238E27FC236}">
                <a16:creationId xmlns:a16="http://schemas.microsoft.com/office/drawing/2014/main" id="{9D02C1F8-D8BB-1740-10D3-6E2CC1F8F95F}"/>
              </a:ext>
            </a:extLst>
          </p:cNvPr>
          <p:cNvSpPr txBox="1">
            <a:spLocks noGrp="1"/>
          </p:cNvSpPr>
          <p:nvPr>
            <p:ph type="title" idx="4294967295"/>
          </p:nvPr>
        </p:nvSpPr>
        <p:spPr>
          <a:xfrm>
            <a:off x="0" y="367907"/>
            <a:ext cx="12191999" cy="84454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Texas </a:t>
            </a:r>
            <a:r>
              <a:rPr kumimoji="0" lang="en-US" sz="2800" b="0" i="0" u="none" strike="noStrike" kern="1200" cap="none"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Counties</a:t>
            </a: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With the </a:t>
            </a:r>
            <a:r>
              <a:rPr kumimoji="0" lang="en-US" sz="28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Fastest Growth Rate </a:t>
            </a: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From</a:t>
            </a:r>
            <a:b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2023 to 2024 and Their Ranks in the U.S.</a:t>
            </a:r>
          </a:p>
        </p:txBody>
      </p:sp>
      <p:sp>
        <p:nvSpPr>
          <p:cNvPr id="21" name="TextBox 20">
            <a:extLst>
              <a:ext uri="{FF2B5EF4-FFF2-40B4-BE49-F238E27FC236}">
                <a16:creationId xmlns:a16="http://schemas.microsoft.com/office/drawing/2014/main" id="{190CF105-87E1-0511-9FED-D2E93B489B28}"/>
              </a:ext>
            </a:extLst>
          </p:cNvPr>
          <p:cNvSpPr txBox="1"/>
          <p:nvPr/>
        </p:nvSpPr>
        <p:spPr>
          <a:xfrm>
            <a:off x="893133" y="1324367"/>
            <a:ext cx="986545"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National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Ranking</a:t>
            </a:r>
          </a:p>
        </p:txBody>
      </p:sp>
      <p:sp>
        <p:nvSpPr>
          <p:cNvPr id="20" name="TextBox 19">
            <a:extLst>
              <a:ext uri="{FF2B5EF4-FFF2-40B4-BE49-F238E27FC236}">
                <a16:creationId xmlns:a16="http://schemas.microsoft.com/office/drawing/2014/main" id="{A21AAB66-0B96-E68E-7788-1CAE999395F0}"/>
              </a:ext>
            </a:extLst>
          </p:cNvPr>
          <p:cNvSpPr txBox="1"/>
          <p:nvPr/>
        </p:nvSpPr>
        <p:spPr>
          <a:xfrm>
            <a:off x="2002342" y="1508521"/>
            <a:ext cx="820957" cy="261610"/>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County</a:t>
            </a:r>
          </a:p>
        </p:txBody>
      </p:sp>
      <p:graphicFrame>
        <p:nvGraphicFramePr>
          <p:cNvPr id="7" name="Table 6">
            <a:extLst>
              <a:ext uri="{FF2B5EF4-FFF2-40B4-BE49-F238E27FC236}">
                <a16:creationId xmlns:a16="http://schemas.microsoft.com/office/drawing/2014/main" id="{A935B43E-A59C-89EA-27DD-C5CA9257F5E1}"/>
              </a:ext>
            </a:extLst>
          </p:cNvPr>
          <p:cNvGraphicFramePr>
            <a:graphicFrameLocks noGrp="1"/>
          </p:cNvGraphicFramePr>
          <p:nvPr/>
        </p:nvGraphicFramePr>
        <p:xfrm>
          <a:off x="1039717" y="1768235"/>
          <a:ext cx="8613540" cy="4126410"/>
        </p:xfrm>
        <a:graphic>
          <a:graphicData uri="http://schemas.openxmlformats.org/drawingml/2006/table">
            <a:tbl>
              <a:tblPr firstRow="1" bandRow="1">
                <a:tableStyleId>{5940675A-B579-460E-94D1-54222C63F5DA}</a:tableStyleId>
              </a:tblPr>
              <a:tblGrid>
                <a:gridCol w="711774">
                  <a:extLst>
                    <a:ext uri="{9D8B030D-6E8A-4147-A177-3AD203B41FA5}">
                      <a16:colId xmlns:a16="http://schemas.microsoft.com/office/drawing/2014/main" val="661003171"/>
                    </a:ext>
                  </a:extLst>
                </a:gridCol>
                <a:gridCol w="1286189">
                  <a:extLst>
                    <a:ext uri="{9D8B030D-6E8A-4147-A177-3AD203B41FA5}">
                      <a16:colId xmlns:a16="http://schemas.microsoft.com/office/drawing/2014/main" val="3487275615"/>
                    </a:ext>
                  </a:extLst>
                </a:gridCol>
                <a:gridCol w="6615577">
                  <a:extLst>
                    <a:ext uri="{9D8B030D-6E8A-4147-A177-3AD203B41FA5}">
                      <a16:colId xmlns:a16="http://schemas.microsoft.com/office/drawing/2014/main" val="991890667"/>
                    </a:ext>
                  </a:extLst>
                </a:gridCol>
              </a:tblGrid>
              <a:tr h="412641">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630936704"/>
                  </a:ext>
                </a:extLst>
              </a:tr>
              <a:tr h="412641">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652400777"/>
                  </a:ext>
                </a:extLst>
              </a:tr>
              <a:tr h="412641">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4034541447"/>
                  </a:ext>
                </a:extLst>
              </a:tr>
              <a:tr h="412641">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980663530"/>
                  </a:ext>
                </a:extLst>
              </a:tr>
              <a:tr h="412641">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540090325"/>
                  </a:ext>
                </a:extLst>
              </a:tr>
              <a:tr h="412641">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54797117"/>
                  </a:ext>
                </a:extLst>
              </a:tr>
              <a:tr h="412641">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685759311"/>
                  </a:ext>
                </a:extLst>
              </a:tr>
              <a:tr h="412641">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3077211077"/>
                  </a:ext>
                </a:extLst>
              </a:tr>
              <a:tr h="412641">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3831946620"/>
                  </a:ext>
                </a:extLst>
              </a:tr>
              <a:tr h="412641">
                <a:tc>
                  <a:txBody>
                    <a:bodyPr/>
                    <a:lstStyle/>
                    <a:p>
                      <a:endParaRPr lang="en-US"/>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tc>
                  <a:txBody>
                    <a:bodyPr/>
                    <a:lstStyle/>
                    <a:p>
                      <a:endParaRPr lang="en-US" dirty="0"/>
                    </a:p>
                  </a:txBody>
                  <a:tcPr>
                    <a:lnL w="9525" cap="flat" cmpd="sng" algn="ctr">
                      <a:solidFill>
                        <a:schemeClr val="bg2">
                          <a:lumMod val="90000"/>
                        </a:schemeClr>
                      </a:solidFill>
                      <a:prstDash val="solid"/>
                      <a:round/>
                      <a:headEnd type="none" w="med" len="med"/>
                      <a:tailEnd type="none" w="med" len="med"/>
                    </a:lnL>
                    <a:lnR w="9525" cap="flat" cmpd="sng" algn="ctr">
                      <a:solidFill>
                        <a:schemeClr val="bg2">
                          <a:lumMod val="90000"/>
                        </a:schemeClr>
                      </a:solidFill>
                      <a:prstDash val="solid"/>
                      <a:round/>
                      <a:headEnd type="none" w="med" len="med"/>
                      <a:tailEnd type="none" w="med" len="med"/>
                    </a:lnR>
                    <a:lnT w="9525" cap="flat" cmpd="sng" algn="ctr">
                      <a:solidFill>
                        <a:schemeClr val="bg2">
                          <a:lumMod val="90000"/>
                        </a:schemeClr>
                      </a:solidFill>
                      <a:prstDash val="solid"/>
                      <a:round/>
                      <a:headEnd type="none" w="med" len="med"/>
                      <a:tailEnd type="none" w="med" len="med"/>
                    </a:lnT>
                    <a:lnB w="9525"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2607504807"/>
                  </a:ext>
                </a:extLst>
              </a:tr>
            </a:tbl>
          </a:graphicData>
        </a:graphic>
      </p:graphicFrame>
      <p:sp>
        <p:nvSpPr>
          <p:cNvPr id="33" name="TextBox 32">
            <a:extLst>
              <a:ext uri="{FF2B5EF4-FFF2-40B4-BE49-F238E27FC236}">
                <a16:creationId xmlns:a16="http://schemas.microsoft.com/office/drawing/2014/main" id="{BA4384B5-1656-5BB4-6D7D-A791C8679289}"/>
              </a:ext>
            </a:extLst>
          </p:cNvPr>
          <p:cNvSpPr txBox="1"/>
          <p:nvPr/>
        </p:nvSpPr>
        <p:spPr>
          <a:xfrm>
            <a:off x="1180221" y="1676767"/>
            <a:ext cx="406339" cy="456343"/>
          </a:xfrm>
          <a:prstGeom prst="rect">
            <a:avLst/>
          </a:prstGeom>
          <a:noFill/>
        </p:spPr>
        <p:txBody>
          <a:bodyPr wrap="square" rtlCol="0" anchor="t">
            <a:spAutoFit/>
          </a:bodyPr>
          <a:lstStyle/>
          <a:p>
            <a:pPr marL="0" marR="0" lvl="0" indent="0" algn="ctr" defTabSz="457200" rtl="0" eaLnBrk="1" fontAlgn="auto" latinLnBrk="0" hangingPunct="1">
              <a:lnSpc>
                <a:spcPct val="20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a:t>
            </a:r>
          </a:p>
        </p:txBody>
      </p:sp>
      <p:sp>
        <p:nvSpPr>
          <p:cNvPr id="34" name="TextBox 33">
            <a:extLst>
              <a:ext uri="{FF2B5EF4-FFF2-40B4-BE49-F238E27FC236}">
                <a16:creationId xmlns:a16="http://schemas.microsoft.com/office/drawing/2014/main" id="{332A7FB1-7D34-EC84-F73A-4C9F481BC73E}"/>
              </a:ext>
            </a:extLst>
          </p:cNvPr>
          <p:cNvSpPr txBox="1"/>
          <p:nvPr/>
        </p:nvSpPr>
        <p:spPr>
          <a:xfrm>
            <a:off x="1180221" y="2092038"/>
            <a:ext cx="406339" cy="456343"/>
          </a:xfrm>
          <a:prstGeom prst="rect">
            <a:avLst/>
          </a:prstGeom>
          <a:noFill/>
        </p:spPr>
        <p:txBody>
          <a:bodyPr wrap="square" rtlCol="0" anchor="ctr">
            <a:spAutoFit/>
          </a:bodyPr>
          <a:lstStyle/>
          <a:p>
            <a:pPr marL="0" marR="0" lvl="0" indent="0" algn="ctr" defTabSz="457200" rtl="0" eaLnBrk="1" fontAlgn="auto" latinLnBrk="0" hangingPunct="1">
              <a:lnSpc>
                <a:spcPct val="20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6</a:t>
            </a:r>
          </a:p>
        </p:txBody>
      </p:sp>
      <p:sp>
        <p:nvSpPr>
          <p:cNvPr id="35" name="TextBox 34">
            <a:extLst>
              <a:ext uri="{FF2B5EF4-FFF2-40B4-BE49-F238E27FC236}">
                <a16:creationId xmlns:a16="http://schemas.microsoft.com/office/drawing/2014/main" id="{029ECAB5-ECB4-D78A-448C-DFA66C24058D}"/>
              </a:ext>
            </a:extLst>
          </p:cNvPr>
          <p:cNvSpPr txBox="1"/>
          <p:nvPr/>
        </p:nvSpPr>
        <p:spPr>
          <a:xfrm>
            <a:off x="1180221" y="2498267"/>
            <a:ext cx="406339" cy="456343"/>
          </a:xfrm>
          <a:prstGeom prst="rect">
            <a:avLst/>
          </a:prstGeom>
          <a:noFill/>
        </p:spPr>
        <p:txBody>
          <a:bodyPr wrap="square" rtlCol="0" anchor="ctr">
            <a:spAutoFit/>
          </a:bodyPr>
          <a:lstStyle/>
          <a:p>
            <a:pPr marL="0" marR="0" lvl="0" indent="0" algn="ctr" defTabSz="457200" rtl="0" eaLnBrk="1" fontAlgn="auto" latinLnBrk="0" hangingPunct="1">
              <a:lnSpc>
                <a:spcPct val="20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7</a:t>
            </a:r>
          </a:p>
        </p:txBody>
      </p:sp>
      <p:sp>
        <p:nvSpPr>
          <p:cNvPr id="36" name="TextBox 35">
            <a:extLst>
              <a:ext uri="{FF2B5EF4-FFF2-40B4-BE49-F238E27FC236}">
                <a16:creationId xmlns:a16="http://schemas.microsoft.com/office/drawing/2014/main" id="{BD7E3134-B615-C8C1-4997-59C7D50565AC}"/>
              </a:ext>
            </a:extLst>
          </p:cNvPr>
          <p:cNvSpPr txBox="1"/>
          <p:nvPr/>
        </p:nvSpPr>
        <p:spPr>
          <a:xfrm>
            <a:off x="1180221" y="2914287"/>
            <a:ext cx="406339" cy="456343"/>
          </a:xfrm>
          <a:prstGeom prst="rect">
            <a:avLst/>
          </a:prstGeom>
          <a:noFill/>
        </p:spPr>
        <p:txBody>
          <a:bodyPr wrap="square" rtlCol="0" anchor="ctr">
            <a:spAutoFit/>
          </a:bodyPr>
          <a:lstStyle/>
          <a:p>
            <a:pPr marL="0" marR="0" lvl="0" indent="0" algn="ctr" defTabSz="457200" rtl="0" eaLnBrk="1" fontAlgn="auto" latinLnBrk="0" hangingPunct="1">
              <a:lnSpc>
                <a:spcPct val="20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9</a:t>
            </a:r>
          </a:p>
        </p:txBody>
      </p:sp>
      <p:sp>
        <p:nvSpPr>
          <p:cNvPr id="37" name="TextBox 36">
            <a:extLst>
              <a:ext uri="{FF2B5EF4-FFF2-40B4-BE49-F238E27FC236}">
                <a16:creationId xmlns:a16="http://schemas.microsoft.com/office/drawing/2014/main" id="{CFA80ECD-B713-CDAF-2EAB-671AB69643E3}"/>
              </a:ext>
            </a:extLst>
          </p:cNvPr>
          <p:cNvSpPr txBox="1"/>
          <p:nvPr/>
        </p:nvSpPr>
        <p:spPr>
          <a:xfrm>
            <a:off x="1180221" y="3337314"/>
            <a:ext cx="406339" cy="456343"/>
          </a:xfrm>
          <a:prstGeom prst="rect">
            <a:avLst/>
          </a:prstGeom>
          <a:noFill/>
        </p:spPr>
        <p:txBody>
          <a:bodyPr wrap="square" rtlCol="0" anchor="ctr">
            <a:spAutoFit/>
          </a:bodyPr>
          <a:lstStyle/>
          <a:p>
            <a:pPr marL="0" marR="0" lvl="0" indent="0" algn="ctr" defTabSz="457200" rtl="0" eaLnBrk="1" fontAlgn="auto" latinLnBrk="0" hangingPunct="1">
              <a:lnSpc>
                <a:spcPct val="20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12</a:t>
            </a:r>
          </a:p>
        </p:txBody>
      </p:sp>
      <p:sp>
        <p:nvSpPr>
          <p:cNvPr id="38" name="TextBox 37">
            <a:extLst>
              <a:ext uri="{FF2B5EF4-FFF2-40B4-BE49-F238E27FC236}">
                <a16:creationId xmlns:a16="http://schemas.microsoft.com/office/drawing/2014/main" id="{4FB5F996-9DCD-D0F3-7D2A-9AC4294B39AE}"/>
              </a:ext>
            </a:extLst>
          </p:cNvPr>
          <p:cNvSpPr txBox="1"/>
          <p:nvPr/>
        </p:nvSpPr>
        <p:spPr>
          <a:xfrm>
            <a:off x="1180221" y="3750821"/>
            <a:ext cx="406339" cy="456343"/>
          </a:xfrm>
          <a:prstGeom prst="rect">
            <a:avLst/>
          </a:prstGeom>
          <a:noFill/>
        </p:spPr>
        <p:txBody>
          <a:bodyPr wrap="square" rtlCol="0" anchor="ctr">
            <a:spAutoFit/>
          </a:bodyPr>
          <a:lstStyle/>
          <a:p>
            <a:pPr marL="0" marR="0" lvl="0" indent="0" algn="ctr" defTabSz="457200" rtl="0" eaLnBrk="1" fontAlgn="auto" latinLnBrk="0" hangingPunct="1">
              <a:lnSpc>
                <a:spcPct val="20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14</a:t>
            </a:r>
          </a:p>
        </p:txBody>
      </p:sp>
      <p:sp>
        <p:nvSpPr>
          <p:cNvPr id="2" name="TextBox 1">
            <a:extLst>
              <a:ext uri="{FF2B5EF4-FFF2-40B4-BE49-F238E27FC236}">
                <a16:creationId xmlns:a16="http://schemas.microsoft.com/office/drawing/2014/main" id="{912D3F55-3627-D992-2E55-F6498A21E3FF}"/>
              </a:ext>
            </a:extLst>
          </p:cNvPr>
          <p:cNvSpPr txBox="1"/>
          <p:nvPr/>
        </p:nvSpPr>
        <p:spPr>
          <a:xfrm>
            <a:off x="1180221" y="4159562"/>
            <a:ext cx="406339" cy="456343"/>
          </a:xfrm>
          <a:prstGeom prst="rect">
            <a:avLst/>
          </a:prstGeom>
          <a:noFill/>
        </p:spPr>
        <p:txBody>
          <a:bodyPr wrap="square" rtlCol="0" anchor="ctr">
            <a:spAutoFit/>
          </a:bodyPr>
          <a:lstStyle/>
          <a:p>
            <a:pPr marL="0" marR="0" lvl="0" indent="0" algn="ctr" defTabSz="457200" rtl="0" eaLnBrk="1" fontAlgn="auto" latinLnBrk="0" hangingPunct="1">
              <a:lnSpc>
                <a:spcPct val="20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15</a:t>
            </a:r>
          </a:p>
        </p:txBody>
      </p:sp>
      <p:sp>
        <p:nvSpPr>
          <p:cNvPr id="3" name="TextBox 2">
            <a:extLst>
              <a:ext uri="{FF2B5EF4-FFF2-40B4-BE49-F238E27FC236}">
                <a16:creationId xmlns:a16="http://schemas.microsoft.com/office/drawing/2014/main" id="{55E99D42-EF5C-2C81-D087-52F03441F215}"/>
              </a:ext>
            </a:extLst>
          </p:cNvPr>
          <p:cNvSpPr txBox="1"/>
          <p:nvPr/>
        </p:nvSpPr>
        <p:spPr>
          <a:xfrm>
            <a:off x="1180221" y="4568303"/>
            <a:ext cx="406339" cy="456343"/>
          </a:xfrm>
          <a:prstGeom prst="rect">
            <a:avLst/>
          </a:prstGeom>
          <a:noFill/>
        </p:spPr>
        <p:txBody>
          <a:bodyPr wrap="square" rtlCol="0" anchor="ctr">
            <a:spAutoFit/>
          </a:bodyPr>
          <a:lstStyle/>
          <a:p>
            <a:pPr marL="0" marR="0" lvl="0" indent="0" algn="ctr" defTabSz="457200" rtl="0" eaLnBrk="1" fontAlgn="auto" latinLnBrk="0" hangingPunct="1">
              <a:lnSpc>
                <a:spcPct val="20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17</a:t>
            </a:r>
          </a:p>
        </p:txBody>
      </p:sp>
      <p:sp>
        <p:nvSpPr>
          <p:cNvPr id="5" name="TextBox 4">
            <a:extLst>
              <a:ext uri="{FF2B5EF4-FFF2-40B4-BE49-F238E27FC236}">
                <a16:creationId xmlns:a16="http://schemas.microsoft.com/office/drawing/2014/main" id="{2B93F55E-9C6B-46E5-7A73-EFCC9B2D8636}"/>
              </a:ext>
            </a:extLst>
          </p:cNvPr>
          <p:cNvSpPr txBox="1"/>
          <p:nvPr/>
        </p:nvSpPr>
        <p:spPr>
          <a:xfrm>
            <a:off x="1180221" y="4981807"/>
            <a:ext cx="406339" cy="456343"/>
          </a:xfrm>
          <a:prstGeom prst="rect">
            <a:avLst/>
          </a:prstGeom>
          <a:noFill/>
        </p:spPr>
        <p:txBody>
          <a:bodyPr wrap="square" rtlCol="0" anchor="ctr">
            <a:spAutoFit/>
          </a:bodyPr>
          <a:lstStyle/>
          <a:p>
            <a:pPr marL="0" marR="0" lvl="0" indent="0" algn="ctr" defTabSz="457200" rtl="0" eaLnBrk="1" fontAlgn="auto" latinLnBrk="0" hangingPunct="1">
              <a:lnSpc>
                <a:spcPct val="20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20</a:t>
            </a:r>
          </a:p>
        </p:txBody>
      </p:sp>
      <p:sp>
        <p:nvSpPr>
          <p:cNvPr id="6" name="TextBox 5">
            <a:extLst>
              <a:ext uri="{FF2B5EF4-FFF2-40B4-BE49-F238E27FC236}">
                <a16:creationId xmlns:a16="http://schemas.microsoft.com/office/drawing/2014/main" id="{FBA59C81-D604-B814-9CD2-D7D907A4AD36}"/>
              </a:ext>
            </a:extLst>
          </p:cNvPr>
          <p:cNvSpPr txBox="1"/>
          <p:nvPr/>
        </p:nvSpPr>
        <p:spPr>
          <a:xfrm>
            <a:off x="1180221" y="5404833"/>
            <a:ext cx="406339" cy="456343"/>
          </a:xfrm>
          <a:prstGeom prst="rect">
            <a:avLst/>
          </a:prstGeom>
          <a:noFill/>
        </p:spPr>
        <p:txBody>
          <a:bodyPr wrap="square" rtlCol="0" anchor="ctr">
            <a:spAutoFit/>
          </a:bodyPr>
          <a:lstStyle/>
          <a:p>
            <a:pPr marL="0" marR="0" lvl="0" indent="0" algn="ctr" defTabSz="457200" rtl="0" eaLnBrk="1" fontAlgn="auto" latinLnBrk="0" hangingPunct="1">
              <a:lnSpc>
                <a:spcPct val="20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21</a:t>
            </a:r>
          </a:p>
        </p:txBody>
      </p:sp>
      <p:graphicFrame>
        <p:nvGraphicFramePr>
          <p:cNvPr id="19" name="Content Placeholder 6" descr="Bar chart titled &quot;Texas Counties With the Fastest Growth Rate From 2023 to 2024.&quot; Kaufman ranks highest at 6.0%, followed by Liberty at 5.4%. Orange bars indicate growth rates.">
            <a:extLst>
              <a:ext uri="{FF2B5EF4-FFF2-40B4-BE49-F238E27FC236}">
                <a16:creationId xmlns:a16="http://schemas.microsoft.com/office/drawing/2014/main" id="{FA567D4B-0BE8-8AB7-BE69-CA406F93AB52}"/>
              </a:ext>
            </a:extLst>
          </p:cNvPr>
          <p:cNvGraphicFramePr>
            <a:graphicFrameLocks/>
          </p:cNvGraphicFramePr>
          <p:nvPr>
            <p:extLst>
              <p:ext uri="{D42A27DB-BD31-4B8C-83A1-F6EECF244321}">
                <p14:modId xmlns:p14="http://schemas.microsoft.com/office/powerpoint/2010/main" val="76629100"/>
              </p:ext>
            </p:extLst>
          </p:nvPr>
        </p:nvGraphicFramePr>
        <p:xfrm>
          <a:off x="1801323" y="1628018"/>
          <a:ext cx="9562309" cy="4406845"/>
        </p:xfrm>
        <a:graphic>
          <a:graphicData uri="http://schemas.openxmlformats.org/drawingml/2006/chart">
            <c:chart xmlns:c="http://schemas.openxmlformats.org/drawingml/2006/chart" xmlns:r="http://schemas.openxmlformats.org/officeDocument/2006/relationships" r:id="rId3"/>
          </a:graphicData>
        </a:graphic>
      </p:graphicFrame>
      <p:sp>
        <p:nvSpPr>
          <p:cNvPr id="4" name="Content Placeholder 3">
            <a:extLst>
              <a:ext uri="{FF2B5EF4-FFF2-40B4-BE49-F238E27FC236}">
                <a16:creationId xmlns:a16="http://schemas.microsoft.com/office/drawing/2014/main" id="{06EC538B-2C59-ACE2-5AF2-6B7D279F5BE1}"/>
              </a:ext>
            </a:extLst>
          </p:cNvPr>
          <p:cNvSpPr>
            <a:spLocks noGrp="1"/>
          </p:cNvSpPr>
          <p:nvPr>
            <p:ph sz="quarter" idx="13"/>
          </p:nvPr>
        </p:nvSpPr>
        <p:spPr>
          <a:xfrm>
            <a:off x="179388" y="6356350"/>
            <a:ext cx="10137804" cy="365125"/>
          </a:xfrm>
        </p:spPr>
        <p:txBody>
          <a:bodyPr>
            <a:noAutofit/>
          </a:bodyPr>
          <a:lstStyle/>
          <a:p>
            <a:r>
              <a:rPr lang="en-US" sz="1200" b="1" dirty="0"/>
              <a:t>Source: </a:t>
            </a:r>
            <a:r>
              <a:rPr lang="en-US" sz="1200" dirty="0">
                <a:solidFill>
                  <a:schemeClr val="bg1">
                    <a:lumMod val="50000"/>
                  </a:schemeClr>
                </a:solidFill>
                <a:latin typeface="Arial" panose="020B0604020202020204" pitchFamily="34" charset="0"/>
                <a:cs typeface="Arial" panose="020B0604020202020204" pitchFamily="34" charset="0"/>
              </a:rPr>
              <a:t>U.S. Census Bureau, Vintage 2024 Population Estimates</a:t>
            </a:r>
          </a:p>
        </p:txBody>
      </p:sp>
    </p:spTree>
    <p:extLst>
      <p:ext uri="{BB962C8B-B14F-4D97-AF65-F5344CB8AC3E}">
        <p14:creationId xmlns:p14="http://schemas.microsoft.com/office/powerpoint/2010/main" val="2846967117"/>
      </p:ext>
    </p:extLst>
  </p:cSld>
  <p:clrMapOvr>
    <a:masterClrMapping/>
  </p:clrMapOvr>
  <mc:AlternateContent xmlns:mc="http://schemas.openxmlformats.org/markup-compatibility/2006" xmlns:p14="http://schemas.microsoft.com/office/powerpoint/2010/main">
    <mc:Choice Requires="p14">
      <p:transition p14:dur="0" advClick="0" advTm="2501"/>
    </mc:Choice>
    <mc:Fallback xmlns="">
      <p:transition advClick="0" advTm="2501"/>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3234A-B930-A375-5611-8EF1A71642C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4C0D7A0-2E81-439D-DA3F-9460D586AF4A}"/>
              </a:ext>
            </a:extLst>
          </p:cNvPr>
          <p:cNvSpPr>
            <a:spLocks noGrp="1"/>
          </p:cNvSpPr>
          <p:nvPr>
            <p:ph type="title"/>
          </p:nvPr>
        </p:nvSpPr>
        <p:spPr>
          <a:xfrm>
            <a:off x="0" y="184925"/>
            <a:ext cx="12192000" cy="995153"/>
          </a:xfrm>
        </p:spPr>
        <p:txBody>
          <a:bodyPr/>
          <a:lstStyle/>
          <a:p>
            <a:r>
              <a:rPr lang="en-US"/>
              <a:t>Texas </a:t>
            </a:r>
            <a:r>
              <a:rPr lang="en-US">
                <a:solidFill>
                  <a:srgbClr val="FF0000"/>
                </a:solidFill>
              </a:rPr>
              <a:t>Cities</a:t>
            </a:r>
            <a:r>
              <a:rPr lang="en-US"/>
              <a:t> by Largest Numeric Growth</a:t>
            </a:r>
            <a:br>
              <a:rPr lang="en-US"/>
            </a:br>
            <a:r>
              <a:rPr lang="en-US"/>
              <a:t>from 2023 to 2024 and National Ranking</a:t>
            </a:r>
          </a:p>
        </p:txBody>
      </p:sp>
      <p:sp>
        <p:nvSpPr>
          <p:cNvPr id="5" name="TextBox 4">
            <a:extLst>
              <a:ext uri="{FF2B5EF4-FFF2-40B4-BE49-F238E27FC236}">
                <a16:creationId xmlns:a16="http://schemas.microsoft.com/office/drawing/2014/main" id="{A4D5AAE8-1DBB-C084-FE27-22D780A85954}"/>
              </a:ext>
            </a:extLst>
          </p:cNvPr>
          <p:cNvSpPr txBox="1"/>
          <p:nvPr/>
        </p:nvSpPr>
        <p:spPr>
          <a:xfrm>
            <a:off x="1177746" y="1273137"/>
            <a:ext cx="986545" cy="523220"/>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National</a:t>
            </a:r>
          </a:p>
          <a:p>
            <a:pPr algn="ctr"/>
            <a:r>
              <a:rPr lang="en-US" sz="1400" b="1" dirty="0">
                <a:latin typeface="Arial" panose="020B0604020202020204" pitchFamily="34" charset="0"/>
                <a:cs typeface="Arial" panose="020B0604020202020204" pitchFamily="34" charset="0"/>
              </a:rPr>
              <a:t>Ranking</a:t>
            </a:r>
          </a:p>
        </p:txBody>
      </p:sp>
      <p:sp>
        <p:nvSpPr>
          <p:cNvPr id="2" name="TextBox 1">
            <a:extLst>
              <a:ext uri="{FF2B5EF4-FFF2-40B4-BE49-F238E27FC236}">
                <a16:creationId xmlns:a16="http://schemas.microsoft.com/office/drawing/2014/main" id="{BFE84C44-A99E-E574-EEDB-B7D541329A49}"/>
              </a:ext>
            </a:extLst>
          </p:cNvPr>
          <p:cNvSpPr txBox="1"/>
          <p:nvPr/>
        </p:nvSpPr>
        <p:spPr>
          <a:xfrm>
            <a:off x="2307602" y="1490703"/>
            <a:ext cx="820957"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City</a:t>
            </a:r>
          </a:p>
        </p:txBody>
      </p:sp>
      <p:sp>
        <p:nvSpPr>
          <p:cNvPr id="6" name="TextBox 5">
            <a:extLst>
              <a:ext uri="{FF2B5EF4-FFF2-40B4-BE49-F238E27FC236}">
                <a16:creationId xmlns:a16="http://schemas.microsoft.com/office/drawing/2014/main" id="{1A9B792D-D93F-FA59-6CF7-B489676BDAC0}"/>
              </a:ext>
            </a:extLst>
          </p:cNvPr>
          <p:cNvSpPr txBox="1"/>
          <p:nvPr/>
        </p:nvSpPr>
        <p:spPr>
          <a:xfrm>
            <a:off x="1196001" y="1812664"/>
            <a:ext cx="986545" cy="4091954"/>
          </a:xfrm>
          <a:prstGeom prst="rect">
            <a:avLst/>
          </a:prstGeom>
          <a:noFill/>
        </p:spPr>
        <p:txBody>
          <a:bodyPr wrap="square" rtlCol="0">
            <a:spAutoFit/>
          </a:bodyPr>
          <a:lstStyle/>
          <a:p>
            <a:pPr algn="ctr">
              <a:lnSpc>
                <a:spcPct val="150000"/>
              </a:lnSpc>
              <a:spcBef>
                <a:spcPts val="650"/>
              </a:spcBef>
            </a:pPr>
            <a:r>
              <a:rPr lang="en-US" sz="1400" dirty="0">
                <a:latin typeface="Arial" panose="020B0604020202020204" pitchFamily="34" charset="0"/>
                <a:cs typeface="Arial" panose="020B0604020202020204" pitchFamily="34" charset="0"/>
              </a:rPr>
              <a:t>1</a:t>
            </a:r>
          </a:p>
          <a:p>
            <a:pPr algn="ctr">
              <a:lnSpc>
                <a:spcPct val="150000"/>
              </a:lnSpc>
              <a:spcBef>
                <a:spcPts val="650"/>
              </a:spcBef>
            </a:pPr>
            <a:r>
              <a:rPr lang="en-US" sz="1400" dirty="0">
                <a:latin typeface="Arial" panose="020B0604020202020204" pitchFamily="34" charset="0"/>
                <a:cs typeface="Arial" panose="020B0604020202020204" pitchFamily="34" charset="0"/>
              </a:rPr>
              <a:t>2</a:t>
            </a:r>
          </a:p>
          <a:p>
            <a:pPr algn="ctr">
              <a:lnSpc>
                <a:spcPct val="150000"/>
              </a:lnSpc>
              <a:spcBef>
                <a:spcPts val="650"/>
              </a:spcBef>
            </a:pPr>
            <a:r>
              <a:rPr lang="en-US" sz="1400" dirty="0">
                <a:latin typeface="Arial" panose="020B0604020202020204" pitchFamily="34" charset="0"/>
                <a:cs typeface="Arial" panose="020B0604020202020204" pitchFamily="34" charset="0"/>
              </a:rPr>
              <a:t>3</a:t>
            </a:r>
          </a:p>
          <a:p>
            <a:pPr algn="ctr">
              <a:lnSpc>
                <a:spcPct val="150000"/>
              </a:lnSpc>
              <a:spcBef>
                <a:spcPts val="650"/>
              </a:spcBef>
            </a:pPr>
            <a:r>
              <a:rPr lang="en-US" sz="1400" dirty="0">
                <a:latin typeface="Arial" panose="020B0604020202020204" pitchFamily="34" charset="0"/>
                <a:cs typeface="Arial" panose="020B0604020202020204" pitchFamily="34" charset="0"/>
              </a:rPr>
              <a:t>4</a:t>
            </a:r>
          </a:p>
          <a:p>
            <a:pPr algn="ctr">
              <a:lnSpc>
                <a:spcPct val="150000"/>
              </a:lnSpc>
              <a:spcBef>
                <a:spcPts val="650"/>
              </a:spcBef>
            </a:pPr>
            <a:r>
              <a:rPr lang="en-US" sz="1400" dirty="0">
                <a:latin typeface="Arial" panose="020B0604020202020204" pitchFamily="34" charset="0"/>
                <a:cs typeface="Arial" panose="020B0604020202020204" pitchFamily="34" charset="0"/>
              </a:rPr>
              <a:t>8</a:t>
            </a:r>
          </a:p>
          <a:p>
            <a:pPr algn="ctr">
              <a:lnSpc>
                <a:spcPct val="150000"/>
              </a:lnSpc>
              <a:spcBef>
                <a:spcPts val="650"/>
              </a:spcBef>
            </a:pPr>
            <a:r>
              <a:rPr lang="en-US" sz="1400" dirty="0">
                <a:latin typeface="Arial" panose="020B0604020202020204" pitchFamily="34" charset="0"/>
                <a:cs typeface="Arial" panose="020B0604020202020204" pitchFamily="34" charset="0"/>
              </a:rPr>
              <a:t>9</a:t>
            </a:r>
          </a:p>
          <a:p>
            <a:pPr algn="ctr">
              <a:lnSpc>
                <a:spcPct val="150000"/>
              </a:lnSpc>
              <a:spcBef>
                <a:spcPts val="650"/>
              </a:spcBef>
            </a:pPr>
            <a:r>
              <a:rPr lang="en-US" sz="1400" dirty="0">
                <a:latin typeface="Arial" panose="020B0604020202020204" pitchFamily="34" charset="0"/>
                <a:cs typeface="Arial" panose="020B0604020202020204" pitchFamily="34" charset="0"/>
              </a:rPr>
              <a:t>10</a:t>
            </a:r>
          </a:p>
          <a:p>
            <a:pPr algn="ctr">
              <a:lnSpc>
                <a:spcPct val="150000"/>
              </a:lnSpc>
              <a:spcBef>
                <a:spcPts val="650"/>
              </a:spcBef>
            </a:pPr>
            <a:r>
              <a:rPr lang="en-US" sz="1400" dirty="0">
                <a:latin typeface="Arial" panose="020B0604020202020204" pitchFamily="34" charset="0"/>
                <a:cs typeface="Arial" panose="020B0604020202020204" pitchFamily="34" charset="0"/>
              </a:rPr>
              <a:t>11</a:t>
            </a:r>
          </a:p>
          <a:p>
            <a:pPr algn="ctr">
              <a:lnSpc>
                <a:spcPct val="150000"/>
              </a:lnSpc>
              <a:spcBef>
                <a:spcPts val="650"/>
              </a:spcBef>
            </a:pPr>
            <a:r>
              <a:rPr lang="en-US" sz="1400" dirty="0">
                <a:latin typeface="Arial" panose="020B0604020202020204" pitchFamily="34" charset="0"/>
                <a:cs typeface="Arial" panose="020B0604020202020204" pitchFamily="34" charset="0"/>
              </a:rPr>
              <a:t>18</a:t>
            </a:r>
          </a:p>
          <a:p>
            <a:pPr algn="ctr">
              <a:lnSpc>
                <a:spcPct val="150000"/>
              </a:lnSpc>
              <a:spcBef>
                <a:spcPts val="650"/>
              </a:spcBef>
            </a:pPr>
            <a:r>
              <a:rPr lang="en-US" sz="1400" dirty="0">
                <a:latin typeface="Arial" panose="020B0604020202020204" pitchFamily="34" charset="0"/>
                <a:cs typeface="Arial" panose="020B0604020202020204" pitchFamily="34" charset="0"/>
              </a:rPr>
              <a:t>21</a:t>
            </a:r>
          </a:p>
        </p:txBody>
      </p:sp>
      <p:graphicFrame>
        <p:nvGraphicFramePr>
          <p:cNvPr id="12" name="Content Placeholder 11" descr="Bar chart showing Texas cities by largest numeric growth from 2023 to 2024, led by Houston with 43,217. National rankings are also listed.">
            <a:extLst>
              <a:ext uri="{FF2B5EF4-FFF2-40B4-BE49-F238E27FC236}">
                <a16:creationId xmlns:a16="http://schemas.microsoft.com/office/drawing/2014/main" id="{792830D6-2C3C-41C4-69B9-FD57C68913E1}"/>
              </a:ext>
            </a:extLst>
          </p:cNvPr>
          <p:cNvGraphicFramePr>
            <a:graphicFrameLocks noGrp="1"/>
          </p:cNvGraphicFramePr>
          <p:nvPr>
            <p:ph idx="1"/>
            <p:extLst>
              <p:ext uri="{D42A27DB-BD31-4B8C-83A1-F6EECF244321}">
                <p14:modId xmlns:p14="http://schemas.microsoft.com/office/powerpoint/2010/main" val="1755988691"/>
              </p:ext>
            </p:extLst>
          </p:nvPr>
        </p:nvGraphicFramePr>
        <p:xfrm>
          <a:off x="2164291" y="1661977"/>
          <a:ext cx="9218084" cy="4351337"/>
        </p:xfrm>
        <a:graphic>
          <a:graphicData uri="http://schemas.openxmlformats.org/drawingml/2006/chart">
            <c:chart xmlns:c="http://schemas.openxmlformats.org/drawingml/2006/chart" xmlns:r="http://schemas.openxmlformats.org/officeDocument/2006/relationships" r:id="rId2"/>
          </a:graphicData>
        </a:graphic>
      </p:graphicFrame>
      <p:sp>
        <p:nvSpPr>
          <p:cNvPr id="3" name="Content Placeholder 2">
            <a:extLst>
              <a:ext uri="{FF2B5EF4-FFF2-40B4-BE49-F238E27FC236}">
                <a16:creationId xmlns:a16="http://schemas.microsoft.com/office/drawing/2014/main" id="{63E198A7-829C-589B-7295-0EB68BEA7538}"/>
              </a:ext>
            </a:extLst>
          </p:cNvPr>
          <p:cNvSpPr>
            <a:spLocks noGrp="1"/>
          </p:cNvSpPr>
          <p:nvPr>
            <p:ph sz="quarter" idx="13"/>
          </p:nvPr>
        </p:nvSpPr>
        <p:spPr/>
        <p:txBody>
          <a:bodyPr>
            <a:normAutofit/>
          </a:bodyPr>
          <a:lstStyle/>
          <a:p>
            <a:r>
              <a:rPr lang="en-US" sz="1100" b="1"/>
              <a:t>Source</a:t>
            </a:r>
            <a:r>
              <a:rPr lang="en-US" sz="1100"/>
              <a:t>: U.S. Census Bureau, Vintage 2024 Population Estimates</a:t>
            </a:r>
          </a:p>
        </p:txBody>
      </p:sp>
      <p:grpSp>
        <p:nvGrpSpPr>
          <p:cNvPr id="7" name="Group 6">
            <a:extLst>
              <a:ext uri="{FF2B5EF4-FFF2-40B4-BE49-F238E27FC236}">
                <a16:creationId xmlns:a16="http://schemas.microsoft.com/office/drawing/2014/main" id="{E35CE2A0-7635-E0D4-CBB0-96C0BA4E6835}"/>
              </a:ext>
              <a:ext uri="{C183D7F6-B498-43B3-948B-1728B52AA6E4}">
                <adec:decorative xmlns:adec="http://schemas.microsoft.com/office/drawing/2017/decorative" val="1"/>
              </a:ext>
            </a:extLst>
          </p:cNvPr>
          <p:cNvGrpSpPr/>
          <p:nvPr/>
        </p:nvGrpSpPr>
        <p:grpSpPr>
          <a:xfrm>
            <a:off x="1191325" y="1781216"/>
            <a:ext cx="9726311" cy="4097717"/>
            <a:chOff x="1191325" y="1781216"/>
            <a:chExt cx="9726311" cy="4097717"/>
          </a:xfrm>
        </p:grpSpPr>
        <p:cxnSp>
          <p:nvCxnSpPr>
            <p:cNvPr id="8" name="Straight Connector 7">
              <a:extLst>
                <a:ext uri="{FF2B5EF4-FFF2-40B4-BE49-F238E27FC236}">
                  <a16:creationId xmlns:a16="http://schemas.microsoft.com/office/drawing/2014/main" id="{3CECD608-7F1C-F629-540B-997B9EC1729F}"/>
                </a:ext>
              </a:extLst>
            </p:cNvPr>
            <p:cNvCxnSpPr>
              <a:cxnSpLocks/>
            </p:cNvCxnSpPr>
            <p:nvPr/>
          </p:nvCxnSpPr>
          <p:spPr>
            <a:xfrm>
              <a:off x="2142949" y="1786979"/>
              <a:ext cx="0" cy="4091954"/>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9" name="Straight Connector 8">
              <a:extLst>
                <a:ext uri="{FF2B5EF4-FFF2-40B4-BE49-F238E27FC236}">
                  <a16:creationId xmlns:a16="http://schemas.microsoft.com/office/drawing/2014/main" id="{8E2FEDB1-EA4B-6D8E-5E88-C04E54CE3FD4}"/>
                </a:ext>
              </a:extLst>
            </p:cNvPr>
            <p:cNvCxnSpPr>
              <a:cxnSpLocks/>
            </p:cNvCxnSpPr>
            <p:nvPr/>
          </p:nvCxnSpPr>
          <p:spPr>
            <a:xfrm flipH="1">
              <a:off x="1196001" y="2194219"/>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0" name="Straight Connector 9">
              <a:extLst>
                <a:ext uri="{FF2B5EF4-FFF2-40B4-BE49-F238E27FC236}">
                  <a16:creationId xmlns:a16="http://schemas.microsoft.com/office/drawing/2014/main" id="{957632A1-F06D-E53E-D5DD-B4AC9E1B475D}"/>
                </a:ext>
              </a:extLst>
            </p:cNvPr>
            <p:cNvCxnSpPr>
              <a:cxnSpLocks/>
            </p:cNvCxnSpPr>
            <p:nvPr/>
          </p:nvCxnSpPr>
          <p:spPr>
            <a:xfrm flipH="1">
              <a:off x="1196001" y="2604671"/>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1" name="Straight Connector 10">
              <a:extLst>
                <a:ext uri="{FF2B5EF4-FFF2-40B4-BE49-F238E27FC236}">
                  <a16:creationId xmlns:a16="http://schemas.microsoft.com/office/drawing/2014/main" id="{DC8706BA-1682-5DFC-1CD4-80C4FF22D03D}"/>
                </a:ext>
              </a:extLst>
            </p:cNvPr>
            <p:cNvCxnSpPr>
              <a:cxnSpLocks/>
            </p:cNvCxnSpPr>
            <p:nvPr/>
          </p:nvCxnSpPr>
          <p:spPr>
            <a:xfrm flipH="1">
              <a:off x="1196001" y="3014187"/>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3" name="Straight Connector 12">
              <a:extLst>
                <a:ext uri="{FF2B5EF4-FFF2-40B4-BE49-F238E27FC236}">
                  <a16:creationId xmlns:a16="http://schemas.microsoft.com/office/drawing/2014/main" id="{669089DE-3BC3-B5C7-FED9-C3979AB1D65F}"/>
                </a:ext>
              </a:extLst>
            </p:cNvPr>
            <p:cNvCxnSpPr>
              <a:cxnSpLocks/>
            </p:cNvCxnSpPr>
            <p:nvPr/>
          </p:nvCxnSpPr>
          <p:spPr>
            <a:xfrm flipH="1">
              <a:off x="1196001" y="3424639"/>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4" name="Straight Connector 13">
              <a:extLst>
                <a:ext uri="{FF2B5EF4-FFF2-40B4-BE49-F238E27FC236}">
                  <a16:creationId xmlns:a16="http://schemas.microsoft.com/office/drawing/2014/main" id="{54335C08-EF6C-53A3-F281-AC91980F99B9}"/>
                </a:ext>
              </a:extLst>
            </p:cNvPr>
            <p:cNvCxnSpPr>
              <a:cxnSpLocks/>
              <a:endCxn id="6" idx="1"/>
            </p:cNvCxnSpPr>
            <p:nvPr/>
          </p:nvCxnSpPr>
          <p:spPr>
            <a:xfrm flipH="1">
              <a:off x="1196001" y="3853295"/>
              <a:ext cx="9721635" cy="5346"/>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5" name="Straight Connector 14">
              <a:extLst>
                <a:ext uri="{FF2B5EF4-FFF2-40B4-BE49-F238E27FC236}">
                  <a16:creationId xmlns:a16="http://schemas.microsoft.com/office/drawing/2014/main" id="{4F07F9D5-1DF0-BA55-9B92-F99AFA9B20C6}"/>
                </a:ext>
              </a:extLst>
            </p:cNvPr>
            <p:cNvCxnSpPr>
              <a:cxnSpLocks/>
            </p:cNvCxnSpPr>
            <p:nvPr/>
          </p:nvCxnSpPr>
          <p:spPr>
            <a:xfrm flipH="1">
              <a:off x="1196001" y="4238062"/>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6" name="Straight Connector 15">
              <a:extLst>
                <a:ext uri="{FF2B5EF4-FFF2-40B4-BE49-F238E27FC236}">
                  <a16:creationId xmlns:a16="http://schemas.microsoft.com/office/drawing/2014/main" id="{41B9BF77-1821-FF60-7C58-9A3C6CC1400D}"/>
                </a:ext>
              </a:extLst>
            </p:cNvPr>
            <p:cNvCxnSpPr>
              <a:cxnSpLocks/>
            </p:cNvCxnSpPr>
            <p:nvPr/>
          </p:nvCxnSpPr>
          <p:spPr>
            <a:xfrm flipH="1">
              <a:off x="1196001" y="4647578"/>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7" name="Straight Connector 16">
              <a:extLst>
                <a:ext uri="{FF2B5EF4-FFF2-40B4-BE49-F238E27FC236}">
                  <a16:creationId xmlns:a16="http://schemas.microsoft.com/office/drawing/2014/main" id="{AD60B41C-95CE-13AC-0090-25339BEA4BD8}"/>
                </a:ext>
              </a:extLst>
            </p:cNvPr>
            <p:cNvCxnSpPr>
              <a:cxnSpLocks/>
            </p:cNvCxnSpPr>
            <p:nvPr/>
          </p:nvCxnSpPr>
          <p:spPr>
            <a:xfrm flipH="1">
              <a:off x="1196001" y="5058030"/>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8" name="Straight Connector 17">
              <a:extLst>
                <a:ext uri="{FF2B5EF4-FFF2-40B4-BE49-F238E27FC236}">
                  <a16:creationId xmlns:a16="http://schemas.microsoft.com/office/drawing/2014/main" id="{3C9C6BC7-6616-BC44-9100-7D06E747FFB6}"/>
                </a:ext>
              </a:extLst>
            </p:cNvPr>
            <p:cNvCxnSpPr>
              <a:cxnSpLocks/>
            </p:cNvCxnSpPr>
            <p:nvPr/>
          </p:nvCxnSpPr>
          <p:spPr>
            <a:xfrm flipH="1">
              <a:off x="1196001" y="5502141"/>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9" name="Straight Connector 18">
              <a:extLst>
                <a:ext uri="{FF2B5EF4-FFF2-40B4-BE49-F238E27FC236}">
                  <a16:creationId xmlns:a16="http://schemas.microsoft.com/office/drawing/2014/main" id="{FE2A93F1-00F7-980F-1A77-064B131ED39A}"/>
                </a:ext>
              </a:extLst>
            </p:cNvPr>
            <p:cNvCxnSpPr>
              <a:cxnSpLocks/>
            </p:cNvCxnSpPr>
            <p:nvPr/>
          </p:nvCxnSpPr>
          <p:spPr>
            <a:xfrm>
              <a:off x="1196935" y="1786979"/>
              <a:ext cx="0" cy="4091954"/>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20" name="Straight Connector 19">
              <a:extLst>
                <a:ext uri="{FF2B5EF4-FFF2-40B4-BE49-F238E27FC236}">
                  <a16:creationId xmlns:a16="http://schemas.microsoft.com/office/drawing/2014/main" id="{E22E51F1-38BE-B50C-14CF-1C7941CCCF8A}"/>
                </a:ext>
              </a:extLst>
            </p:cNvPr>
            <p:cNvCxnSpPr>
              <a:cxnSpLocks/>
            </p:cNvCxnSpPr>
            <p:nvPr/>
          </p:nvCxnSpPr>
          <p:spPr>
            <a:xfrm flipH="1">
              <a:off x="1191325" y="1786979"/>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21" name="Straight Connector 20">
              <a:extLst>
                <a:ext uri="{FF2B5EF4-FFF2-40B4-BE49-F238E27FC236}">
                  <a16:creationId xmlns:a16="http://schemas.microsoft.com/office/drawing/2014/main" id="{0D8590A2-8B7A-3DE7-26C5-3A5DF4CDA4CB}"/>
                </a:ext>
              </a:extLst>
            </p:cNvPr>
            <p:cNvCxnSpPr>
              <a:cxnSpLocks/>
            </p:cNvCxnSpPr>
            <p:nvPr/>
          </p:nvCxnSpPr>
          <p:spPr>
            <a:xfrm>
              <a:off x="10912960" y="1781216"/>
              <a:ext cx="0" cy="4091954"/>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grpSp>
      <p:cxnSp>
        <p:nvCxnSpPr>
          <p:cNvPr id="22" name="Straight Connector 21">
            <a:extLst>
              <a:ext uri="{FF2B5EF4-FFF2-40B4-BE49-F238E27FC236}">
                <a16:creationId xmlns:a16="http://schemas.microsoft.com/office/drawing/2014/main" id="{3685D273-C4BB-5605-5E41-24B7FF8B7F9F}"/>
              </a:ext>
              <a:ext uri="{C183D7F6-B498-43B3-948B-1728B52AA6E4}">
                <adec:decorative xmlns:adec="http://schemas.microsoft.com/office/drawing/2017/decorative" val="1"/>
              </a:ext>
            </a:extLst>
          </p:cNvPr>
          <p:cNvCxnSpPr>
            <a:cxnSpLocks/>
          </p:cNvCxnSpPr>
          <p:nvPr/>
        </p:nvCxnSpPr>
        <p:spPr>
          <a:xfrm flipH="1">
            <a:off x="1191325" y="5874450"/>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187132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16CA8FF4-DE80-B019-7B07-BE74CFCF084C}"/>
              </a:ext>
            </a:extLst>
          </p:cNvPr>
          <p:cNvSpPr>
            <a:spLocks noGrp="1"/>
          </p:cNvSpPr>
          <p:nvPr>
            <p:ph type="title"/>
          </p:nvPr>
        </p:nvSpPr>
        <p:spPr/>
        <p:txBody>
          <a:bodyPr>
            <a:normAutofit/>
          </a:bodyPr>
          <a:lstStyle/>
          <a:p>
            <a:r>
              <a:rPr lang="en-US" b="0" dirty="0"/>
              <a:t>Texas </a:t>
            </a:r>
            <a:r>
              <a:rPr lang="en-US" b="0" dirty="0">
                <a:solidFill>
                  <a:srgbClr val="FF0000"/>
                </a:solidFill>
              </a:rPr>
              <a:t>Cities</a:t>
            </a:r>
            <a:r>
              <a:rPr lang="en-US" b="0" dirty="0"/>
              <a:t> with the </a:t>
            </a:r>
            <a:r>
              <a:rPr lang="en-US" dirty="0"/>
              <a:t>Fastest Growth Rate </a:t>
            </a:r>
            <a:r>
              <a:rPr lang="en-US" b="0" dirty="0"/>
              <a:t>from</a:t>
            </a:r>
            <a:br>
              <a:rPr lang="en-US" b="0" dirty="0"/>
            </a:br>
            <a:r>
              <a:rPr lang="en-US" b="0" dirty="0"/>
              <a:t>2022-2023 and Ranks in the U.S.</a:t>
            </a:r>
          </a:p>
        </p:txBody>
      </p:sp>
      <p:sp>
        <p:nvSpPr>
          <p:cNvPr id="6" name="TextBox 5">
            <a:extLst>
              <a:ext uri="{FF2B5EF4-FFF2-40B4-BE49-F238E27FC236}">
                <a16:creationId xmlns:a16="http://schemas.microsoft.com/office/drawing/2014/main" id="{6EB70E82-CF4A-C3D2-3745-AAE119A62FD0}"/>
              </a:ext>
            </a:extLst>
          </p:cNvPr>
          <p:cNvSpPr txBox="1"/>
          <p:nvPr/>
        </p:nvSpPr>
        <p:spPr>
          <a:xfrm>
            <a:off x="1177746" y="1273137"/>
            <a:ext cx="986545"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National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Ranking</a:t>
            </a:r>
          </a:p>
        </p:txBody>
      </p:sp>
      <p:sp>
        <p:nvSpPr>
          <p:cNvPr id="5" name="TextBox 4">
            <a:extLst>
              <a:ext uri="{FF2B5EF4-FFF2-40B4-BE49-F238E27FC236}">
                <a16:creationId xmlns:a16="http://schemas.microsoft.com/office/drawing/2014/main" id="{646842CB-33F1-41EC-EDA4-53B0DB63C282}"/>
              </a:ext>
            </a:extLst>
          </p:cNvPr>
          <p:cNvSpPr txBox="1"/>
          <p:nvPr/>
        </p:nvSpPr>
        <p:spPr>
          <a:xfrm>
            <a:off x="2307602" y="1490703"/>
            <a:ext cx="820957"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City</a:t>
            </a:r>
          </a:p>
        </p:txBody>
      </p:sp>
      <p:sp>
        <p:nvSpPr>
          <p:cNvPr id="7" name="TextBox 6">
            <a:extLst>
              <a:ext uri="{FF2B5EF4-FFF2-40B4-BE49-F238E27FC236}">
                <a16:creationId xmlns:a16="http://schemas.microsoft.com/office/drawing/2014/main" id="{D05A21D7-9928-FD1B-32BD-15333D3DDAF3}"/>
              </a:ext>
            </a:extLst>
          </p:cNvPr>
          <p:cNvSpPr txBox="1"/>
          <p:nvPr/>
        </p:nvSpPr>
        <p:spPr>
          <a:xfrm>
            <a:off x="1196001" y="1812664"/>
            <a:ext cx="986545" cy="4091954"/>
          </a:xfrm>
          <a:prstGeom prst="rect">
            <a:avLst/>
          </a:prstGeom>
          <a:noFill/>
        </p:spPr>
        <p:txBody>
          <a:bodyPr wrap="square" rtlCol="0">
            <a:spAutoFit/>
          </a:bodyPr>
          <a:lstStyle/>
          <a:p>
            <a:pPr marL="0" marR="0" lvl="0" indent="0" algn="ctr" defTabSz="457200" rtl="0" eaLnBrk="1" fontAlgn="auto" latinLnBrk="0" hangingPunct="1">
              <a:lnSpc>
                <a:spcPct val="15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a:p>
            <a:pPr marL="0" marR="0" lvl="0" indent="0" algn="ctr" defTabSz="457200" rtl="0" eaLnBrk="1" fontAlgn="auto" latinLnBrk="0" hangingPunct="1">
              <a:lnSpc>
                <a:spcPct val="15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a:t>
            </a:r>
          </a:p>
          <a:p>
            <a:pPr marL="0" marR="0" lvl="0" indent="0" algn="ctr" defTabSz="457200" rtl="0" eaLnBrk="1" fontAlgn="auto" latinLnBrk="0" hangingPunct="1">
              <a:lnSpc>
                <a:spcPct val="15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a:t>
            </a:r>
          </a:p>
          <a:p>
            <a:pPr marL="0" marR="0" lvl="0" indent="0" algn="ctr" defTabSz="457200" rtl="0" eaLnBrk="1" fontAlgn="auto" latinLnBrk="0" hangingPunct="1">
              <a:lnSpc>
                <a:spcPct val="15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4</a:t>
            </a:r>
          </a:p>
          <a:p>
            <a:pPr marL="0" marR="0" lvl="0" indent="0" algn="ctr" defTabSz="457200" rtl="0" eaLnBrk="1" fontAlgn="auto" latinLnBrk="0" hangingPunct="1">
              <a:lnSpc>
                <a:spcPct val="15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8</a:t>
            </a:r>
          </a:p>
          <a:p>
            <a:pPr marL="0" marR="0" lvl="0" indent="0" algn="ctr" defTabSz="457200" rtl="0" eaLnBrk="1" fontAlgn="auto" latinLnBrk="0" hangingPunct="1">
              <a:lnSpc>
                <a:spcPct val="15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9</a:t>
            </a:r>
          </a:p>
          <a:p>
            <a:pPr marL="0" marR="0" lvl="0" indent="0" algn="ctr" defTabSz="457200" rtl="0" eaLnBrk="1" fontAlgn="auto" latinLnBrk="0" hangingPunct="1">
              <a:lnSpc>
                <a:spcPct val="15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10</a:t>
            </a:r>
          </a:p>
          <a:p>
            <a:pPr marL="0" marR="0" lvl="0" indent="0" algn="ctr" defTabSz="457200" rtl="0" eaLnBrk="1" fontAlgn="auto" latinLnBrk="0" hangingPunct="1">
              <a:lnSpc>
                <a:spcPct val="15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11</a:t>
            </a:r>
          </a:p>
          <a:p>
            <a:pPr marL="0" marR="0" lvl="0" indent="0" algn="ctr" defTabSz="457200" rtl="0" eaLnBrk="1" fontAlgn="auto" latinLnBrk="0" hangingPunct="1">
              <a:lnSpc>
                <a:spcPct val="15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18</a:t>
            </a:r>
          </a:p>
          <a:p>
            <a:pPr marL="0" marR="0" lvl="0" indent="0" algn="ctr" defTabSz="457200" rtl="0" eaLnBrk="1" fontAlgn="auto" latinLnBrk="0" hangingPunct="1">
              <a:lnSpc>
                <a:spcPct val="150000"/>
              </a:lnSpc>
              <a:spcBef>
                <a:spcPts val="65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21</a:t>
            </a:r>
          </a:p>
        </p:txBody>
      </p:sp>
      <p:graphicFrame>
        <p:nvGraphicFramePr>
          <p:cNvPr id="3" name="Chart 2" descr="Bar chart titled &quot;Texas Cities with the Fastest Growth Rate from 2022-2023.&quot; Lists Celina top with 26.6%, followed by Fulshear, Princeton, and others.">
            <a:extLst>
              <a:ext uri="{FF2B5EF4-FFF2-40B4-BE49-F238E27FC236}">
                <a16:creationId xmlns:a16="http://schemas.microsoft.com/office/drawing/2014/main" id="{477F33A3-E39F-8AED-AC66-48E73BB0FB27}"/>
              </a:ext>
            </a:extLst>
          </p:cNvPr>
          <p:cNvGraphicFramePr/>
          <p:nvPr>
            <p:extLst>
              <p:ext uri="{D42A27DB-BD31-4B8C-83A1-F6EECF244321}">
                <p14:modId xmlns:p14="http://schemas.microsoft.com/office/powerpoint/2010/main" val="3762057298"/>
              </p:ext>
            </p:extLst>
          </p:nvPr>
        </p:nvGraphicFramePr>
        <p:xfrm>
          <a:off x="2182546" y="1654981"/>
          <a:ext cx="8716835" cy="4368890"/>
        </p:xfrm>
        <a:graphic>
          <a:graphicData uri="http://schemas.openxmlformats.org/drawingml/2006/chart">
            <c:chart xmlns:c="http://schemas.openxmlformats.org/drawingml/2006/chart" xmlns:r="http://schemas.openxmlformats.org/officeDocument/2006/relationships" r:id="rId2"/>
          </a:graphicData>
        </a:graphic>
      </p:graphicFrame>
      <p:grpSp>
        <p:nvGrpSpPr>
          <p:cNvPr id="8" name="Group 7">
            <a:extLst>
              <a:ext uri="{FF2B5EF4-FFF2-40B4-BE49-F238E27FC236}">
                <a16:creationId xmlns:a16="http://schemas.microsoft.com/office/drawing/2014/main" id="{EF614E3B-6355-97BA-8D13-B1AC39E9C031}"/>
              </a:ext>
              <a:ext uri="{C183D7F6-B498-43B3-948B-1728B52AA6E4}">
                <adec:decorative xmlns:adec="http://schemas.microsoft.com/office/drawing/2017/decorative" val="1"/>
              </a:ext>
            </a:extLst>
          </p:cNvPr>
          <p:cNvGrpSpPr/>
          <p:nvPr/>
        </p:nvGrpSpPr>
        <p:grpSpPr>
          <a:xfrm>
            <a:off x="1191325" y="1781216"/>
            <a:ext cx="9726311" cy="4097717"/>
            <a:chOff x="1191325" y="1781216"/>
            <a:chExt cx="9726311" cy="4097717"/>
          </a:xfrm>
        </p:grpSpPr>
        <p:cxnSp>
          <p:nvCxnSpPr>
            <p:cNvPr id="9" name="Straight Connector 8">
              <a:extLst>
                <a:ext uri="{FF2B5EF4-FFF2-40B4-BE49-F238E27FC236}">
                  <a16:creationId xmlns:a16="http://schemas.microsoft.com/office/drawing/2014/main" id="{33762484-255F-36D9-4D0C-E68D3CD93E0D}"/>
                </a:ext>
              </a:extLst>
            </p:cNvPr>
            <p:cNvCxnSpPr>
              <a:cxnSpLocks/>
            </p:cNvCxnSpPr>
            <p:nvPr/>
          </p:nvCxnSpPr>
          <p:spPr>
            <a:xfrm>
              <a:off x="2142949" y="1786979"/>
              <a:ext cx="0" cy="4091954"/>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0" name="Straight Connector 9">
              <a:extLst>
                <a:ext uri="{FF2B5EF4-FFF2-40B4-BE49-F238E27FC236}">
                  <a16:creationId xmlns:a16="http://schemas.microsoft.com/office/drawing/2014/main" id="{5E36AA83-68B4-1A2F-52E1-7D55BDE53EB9}"/>
                </a:ext>
              </a:extLst>
            </p:cNvPr>
            <p:cNvCxnSpPr>
              <a:cxnSpLocks/>
            </p:cNvCxnSpPr>
            <p:nvPr/>
          </p:nvCxnSpPr>
          <p:spPr>
            <a:xfrm flipH="1">
              <a:off x="1196001" y="2194219"/>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1" name="Straight Connector 10">
              <a:extLst>
                <a:ext uri="{FF2B5EF4-FFF2-40B4-BE49-F238E27FC236}">
                  <a16:creationId xmlns:a16="http://schemas.microsoft.com/office/drawing/2014/main" id="{037993F1-0BA8-CE91-5249-1CAEDDB5906F}"/>
                </a:ext>
              </a:extLst>
            </p:cNvPr>
            <p:cNvCxnSpPr>
              <a:cxnSpLocks/>
            </p:cNvCxnSpPr>
            <p:nvPr/>
          </p:nvCxnSpPr>
          <p:spPr>
            <a:xfrm flipH="1">
              <a:off x="1196001" y="2604671"/>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2" name="Straight Connector 11">
              <a:extLst>
                <a:ext uri="{FF2B5EF4-FFF2-40B4-BE49-F238E27FC236}">
                  <a16:creationId xmlns:a16="http://schemas.microsoft.com/office/drawing/2014/main" id="{5D852204-3F28-4663-DCC3-58A0A9D7696F}"/>
                </a:ext>
              </a:extLst>
            </p:cNvPr>
            <p:cNvCxnSpPr>
              <a:cxnSpLocks/>
            </p:cNvCxnSpPr>
            <p:nvPr/>
          </p:nvCxnSpPr>
          <p:spPr>
            <a:xfrm flipH="1">
              <a:off x="1196001" y="3014187"/>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3" name="Straight Connector 12">
              <a:extLst>
                <a:ext uri="{FF2B5EF4-FFF2-40B4-BE49-F238E27FC236}">
                  <a16:creationId xmlns:a16="http://schemas.microsoft.com/office/drawing/2014/main" id="{F46D2972-FC45-8F9F-5662-2AB69099E375}"/>
                </a:ext>
              </a:extLst>
            </p:cNvPr>
            <p:cNvCxnSpPr>
              <a:cxnSpLocks/>
            </p:cNvCxnSpPr>
            <p:nvPr/>
          </p:nvCxnSpPr>
          <p:spPr>
            <a:xfrm flipH="1">
              <a:off x="1196001" y="3424639"/>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4" name="Straight Connector 13">
              <a:extLst>
                <a:ext uri="{FF2B5EF4-FFF2-40B4-BE49-F238E27FC236}">
                  <a16:creationId xmlns:a16="http://schemas.microsoft.com/office/drawing/2014/main" id="{5C06BD75-816C-3270-F4FF-6B8BCE95E71F}"/>
                </a:ext>
              </a:extLst>
            </p:cNvPr>
            <p:cNvCxnSpPr>
              <a:cxnSpLocks/>
              <a:endCxn id="7" idx="1"/>
            </p:cNvCxnSpPr>
            <p:nvPr/>
          </p:nvCxnSpPr>
          <p:spPr>
            <a:xfrm flipH="1">
              <a:off x="1196001" y="3853295"/>
              <a:ext cx="9721635" cy="5346"/>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5" name="Straight Connector 14">
              <a:extLst>
                <a:ext uri="{FF2B5EF4-FFF2-40B4-BE49-F238E27FC236}">
                  <a16:creationId xmlns:a16="http://schemas.microsoft.com/office/drawing/2014/main" id="{DC8AEE8F-51B6-A341-C707-4E67B653226A}"/>
                </a:ext>
              </a:extLst>
            </p:cNvPr>
            <p:cNvCxnSpPr>
              <a:cxnSpLocks/>
            </p:cNvCxnSpPr>
            <p:nvPr/>
          </p:nvCxnSpPr>
          <p:spPr>
            <a:xfrm flipH="1">
              <a:off x="1196001" y="4238062"/>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6" name="Straight Connector 15">
              <a:extLst>
                <a:ext uri="{FF2B5EF4-FFF2-40B4-BE49-F238E27FC236}">
                  <a16:creationId xmlns:a16="http://schemas.microsoft.com/office/drawing/2014/main" id="{1A54B0B6-7597-8012-8D7C-A140754D808D}"/>
                </a:ext>
              </a:extLst>
            </p:cNvPr>
            <p:cNvCxnSpPr>
              <a:cxnSpLocks/>
            </p:cNvCxnSpPr>
            <p:nvPr/>
          </p:nvCxnSpPr>
          <p:spPr>
            <a:xfrm flipH="1">
              <a:off x="1196001" y="4647578"/>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7" name="Straight Connector 16">
              <a:extLst>
                <a:ext uri="{FF2B5EF4-FFF2-40B4-BE49-F238E27FC236}">
                  <a16:creationId xmlns:a16="http://schemas.microsoft.com/office/drawing/2014/main" id="{F347F7EA-E7A7-509C-E451-14A820DC0FA7}"/>
                </a:ext>
              </a:extLst>
            </p:cNvPr>
            <p:cNvCxnSpPr>
              <a:cxnSpLocks/>
            </p:cNvCxnSpPr>
            <p:nvPr/>
          </p:nvCxnSpPr>
          <p:spPr>
            <a:xfrm flipH="1">
              <a:off x="1196001" y="5058030"/>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8" name="Straight Connector 17">
              <a:extLst>
                <a:ext uri="{FF2B5EF4-FFF2-40B4-BE49-F238E27FC236}">
                  <a16:creationId xmlns:a16="http://schemas.microsoft.com/office/drawing/2014/main" id="{40568F0F-9426-441E-598B-6A2A8CB43538}"/>
                </a:ext>
              </a:extLst>
            </p:cNvPr>
            <p:cNvCxnSpPr>
              <a:cxnSpLocks/>
            </p:cNvCxnSpPr>
            <p:nvPr/>
          </p:nvCxnSpPr>
          <p:spPr>
            <a:xfrm flipH="1">
              <a:off x="1196001" y="5502141"/>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19" name="Straight Connector 18">
              <a:extLst>
                <a:ext uri="{FF2B5EF4-FFF2-40B4-BE49-F238E27FC236}">
                  <a16:creationId xmlns:a16="http://schemas.microsoft.com/office/drawing/2014/main" id="{8E8EB242-90BD-A7AA-A735-983B438AD1AA}"/>
                </a:ext>
              </a:extLst>
            </p:cNvPr>
            <p:cNvCxnSpPr>
              <a:cxnSpLocks/>
            </p:cNvCxnSpPr>
            <p:nvPr/>
          </p:nvCxnSpPr>
          <p:spPr>
            <a:xfrm>
              <a:off x="1196935" y="1786979"/>
              <a:ext cx="0" cy="4091954"/>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20" name="Straight Connector 19">
              <a:extLst>
                <a:ext uri="{FF2B5EF4-FFF2-40B4-BE49-F238E27FC236}">
                  <a16:creationId xmlns:a16="http://schemas.microsoft.com/office/drawing/2014/main" id="{A0D8640A-0DC8-0C09-9B4E-2F8F207B18C0}"/>
                </a:ext>
              </a:extLst>
            </p:cNvPr>
            <p:cNvCxnSpPr>
              <a:cxnSpLocks/>
            </p:cNvCxnSpPr>
            <p:nvPr/>
          </p:nvCxnSpPr>
          <p:spPr>
            <a:xfrm flipH="1">
              <a:off x="1191325" y="1786979"/>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cxnSp>
          <p:nvCxnSpPr>
            <p:cNvPr id="21" name="Straight Connector 20">
              <a:extLst>
                <a:ext uri="{FF2B5EF4-FFF2-40B4-BE49-F238E27FC236}">
                  <a16:creationId xmlns:a16="http://schemas.microsoft.com/office/drawing/2014/main" id="{BEEF4EC1-6ECD-C942-E2F8-1595D7C1D11C}"/>
                </a:ext>
              </a:extLst>
            </p:cNvPr>
            <p:cNvCxnSpPr>
              <a:cxnSpLocks/>
            </p:cNvCxnSpPr>
            <p:nvPr/>
          </p:nvCxnSpPr>
          <p:spPr>
            <a:xfrm>
              <a:off x="10912960" y="1781216"/>
              <a:ext cx="0" cy="4091954"/>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grpSp>
      <p:cxnSp>
        <p:nvCxnSpPr>
          <p:cNvPr id="22" name="Straight Connector 21">
            <a:extLst>
              <a:ext uri="{FF2B5EF4-FFF2-40B4-BE49-F238E27FC236}">
                <a16:creationId xmlns:a16="http://schemas.microsoft.com/office/drawing/2014/main" id="{EE8BDFD5-F26F-010B-92E4-DDC3DE588F01}"/>
              </a:ext>
              <a:ext uri="{C183D7F6-B498-43B3-948B-1728B52AA6E4}">
                <adec:decorative xmlns:adec="http://schemas.microsoft.com/office/drawing/2017/decorative" val="1"/>
              </a:ext>
            </a:extLst>
          </p:cNvPr>
          <p:cNvCxnSpPr>
            <a:cxnSpLocks/>
          </p:cNvCxnSpPr>
          <p:nvPr/>
        </p:nvCxnSpPr>
        <p:spPr>
          <a:xfrm flipH="1">
            <a:off x="1191325" y="5874450"/>
            <a:ext cx="9721635" cy="0"/>
          </a:xfrm>
          <a:prstGeom prst="line">
            <a:avLst/>
          </a:prstGeom>
          <a:ln w="6350">
            <a:solidFill>
              <a:schemeClr val="bg2">
                <a:lumMod val="90000"/>
              </a:schemeClr>
            </a:solidFill>
          </a:ln>
        </p:spPr>
        <p:style>
          <a:lnRef idx="2">
            <a:schemeClr val="dk1"/>
          </a:lnRef>
          <a:fillRef idx="0">
            <a:schemeClr val="dk1"/>
          </a:fillRef>
          <a:effectRef idx="1">
            <a:schemeClr val="dk1"/>
          </a:effectRef>
          <a:fontRef idx="minor">
            <a:schemeClr val="tx1"/>
          </a:fontRef>
        </p:style>
      </p:cxnSp>
      <p:sp>
        <p:nvSpPr>
          <p:cNvPr id="26" name="Content Placeholder 25">
            <a:extLst>
              <a:ext uri="{FF2B5EF4-FFF2-40B4-BE49-F238E27FC236}">
                <a16:creationId xmlns:a16="http://schemas.microsoft.com/office/drawing/2014/main" id="{D5F3CD0A-173F-3065-C1ED-E97DAD558690}"/>
              </a:ext>
            </a:extLst>
          </p:cNvPr>
          <p:cNvSpPr>
            <a:spLocks noGrp="1"/>
          </p:cNvSpPr>
          <p:nvPr>
            <p:ph sz="quarter" idx="13"/>
          </p:nvPr>
        </p:nvSpPr>
        <p:spPr/>
        <p:txBody>
          <a:bodyPr>
            <a:noAutofit/>
          </a:bodyPr>
          <a:lstStyle/>
          <a:p>
            <a:r>
              <a:rPr kumimoji="0" lang="en-US"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Note: </a:t>
            </a:r>
            <a:r>
              <a:rPr kumimoji="0" lang="en-US"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Ranked among cities with resident population of 20,000 and over.</a:t>
            </a:r>
            <a:endParaRPr kumimoji="0" lang="en-US"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Calibri" panose="020F0502020204030204" pitchFamily="34" charset="0"/>
              <a:cs typeface="Arial" panose="020B0604020202020204" pitchFamily="34" charset="0"/>
            </a:endParaRPr>
          </a:p>
          <a:p>
            <a:r>
              <a:rPr kumimoji="0" lang="en-US" b="1"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Source: </a:t>
            </a:r>
            <a:r>
              <a:rPr kumimoji="0" lang="en-US" b="0" i="0" u="none" strike="noStrike" kern="1200" cap="none" spc="0" normalizeH="0" baseline="0" noProof="0" dirty="0">
                <a:ln>
                  <a:noFill/>
                </a:ln>
                <a:solidFill>
                  <a:srgbClr val="E7E6E6">
                    <a:lumMod val="50000"/>
                  </a:srgbClr>
                </a:solidFill>
                <a:effectLst/>
                <a:uLnTx/>
                <a:uFillTx/>
                <a:latin typeface="Arial" panose="020B0604020202020204" pitchFamily="34" charset="0"/>
                <a:ea typeface="+mn-ea"/>
                <a:cs typeface="Arial" panose="020B0604020202020204" pitchFamily="34" charset="0"/>
              </a:rPr>
              <a:t>U.S. Census Bureau, Population Estimates, 2023 Vintage</a:t>
            </a:r>
          </a:p>
        </p:txBody>
      </p:sp>
    </p:spTree>
    <p:extLst>
      <p:ext uri="{BB962C8B-B14F-4D97-AF65-F5344CB8AC3E}">
        <p14:creationId xmlns:p14="http://schemas.microsoft.com/office/powerpoint/2010/main" val="2287602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8DAC8-4D10-4AAF-90D6-0909168E3074}"/>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8AB8834A-7CD4-384A-504E-B3F7078EAE93}"/>
              </a:ext>
            </a:extLst>
          </p:cNvPr>
          <p:cNvSpPr>
            <a:spLocks noGrp="1"/>
          </p:cNvSpPr>
          <p:nvPr>
            <p:ph type="title" idx="4294967295"/>
          </p:nvPr>
        </p:nvSpPr>
        <p:spPr>
          <a:xfrm>
            <a:off x="1839433" y="290453"/>
            <a:ext cx="7409977" cy="978729"/>
          </a:xfrm>
          <a:prstGeom prst="rect">
            <a:avLst/>
          </a:prstGeom>
        </p:spPr>
        <p:txBody>
          <a:bodyPr wrap="none">
            <a:spAutoFit/>
          </a:bodyPr>
          <a:lstStyle/>
          <a:p>
            <a:pPr lvl="0" defTabSz="914377">
              <a:lnSpc>
                <a:spcPct val="90000"/>
              </a:lnSpc>
              <a:spcBef>
                <a:spcPts val="1000"/>
              </a:spcBef>
              <a:defRPr/>
            </a:pPr>
            <a:r>
              <a:rPr lang="en-US" sz="2800" b="1">
                <a:latin typeface="+mn-lt"/>
              </a:rPr>
              <a:t>Texas Rural Counties by Population, 2023 </a:t>
            </a:r>
            <a:br>
              <a:rPr lang="en-US" sz="3600"/>
            </a:br>
            <a:endParaRPr lang="en-US" sz="3600"/>
          </a:p>
        </p:txBody>
      </p:sp>
      <p:pic>
        <p:nvPicPr>
          <p:cNvPr id="3" name="Picture 2" descr="A map of texas with green squares">
            <a:extLst>
              <a:ext uri="{FF2B5EF4-FFF2-40B4-BE49-F238E27FC236}">
                <a16:creationId xmlns:a16="http://schemas.microsoft.com/office/drawing/2014/main" id="{9BD202D1-3228-26E1-8CF8-D9CCF7B57B8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1759" y="891280"/>
            <a:ext cx="7694918" cy="5946074"/>
          </a:xfrm>
          <a:prstGeom prst="rect">
            <a:avLst/>
          </a:prstGeom>
        </p:spPr>
      </p:pic>
      <p:sp>
        <p:nvSpPr>
          <p:cNvPr id="14" name="TextBox 13">
            <a:extLst>
              <a:ext uri="{FF2B5EF4-FFF2-40B4-BE49-F238E27FC236}">
                <a16:creationId xmlns:a16="http://schemas.microsoft.com/office/drawing/2014/main" id="{01641E48-DF79-916A-3D8D-E20A6E8E8094}"/>
              </a:ext>
            </a:extLst>
          </p:cNvPr>
          <p:cNvSpPr txBox="1"/>
          <p:nvPr/>
        </p:nvSpPr>
        <p:spPr>
          <a:xfrm>
            <a:off x="7907576" y="1037685"/>
            <a:ext cx="3951565" cy="4647426"/>
          </a:xfrm>
          <a:prstGeom prst="rect">
            <a:avLst/>
          </a:prstGeom>
          <a:noFill/>
        </p:spPr>
        <p:txBody>
          <a:bodyPr wrap="square" rtlCol="0">
            <a:spAutoFit/>
          </a:bodyPr>
          <a:lstStyle/>
          <a:p>
            <a:r>
              <a:rPr lang="en-US" sz="3200" b="1"/>
              <a:t>181 Rural Counties</a:t>
            </a:r>
          </a:p>
          <a:p>
            <a:pPr marL="457200" indent="-457200">
              <a:buFont typeface="Wingdings" panose="05000000000000000000" pitchFamily="2" charset="2"/>
              <a:buChar char="Ø"/>
            </a:pPr>
            <a:endParaRPr lang="en-US" sz="2800" b="1"/>
          </a:p>
          <a:p>
            <a:pPr marL="457200" indent="-457200">
              <a:buFont typeface="Wingdings" panose="05000000000000000000" pitchFamily="2" charset="2"/>
              <a:buChar char="Ø"/>
            </a:pPr>
            <a:r>
              <a:rPr lang="en-US" sz="2400" b="1"/>
              <a:t>Total pop.= 2.4 million (8.1% of Texas pop.)</a:t>
            </a:r>
          </a:p>
          <a:p>
            <a:pPr marL="457200" indent="-457200">
              <a:buFont typeface="Wingdings" panose="05000000000000000000" pitchFamily="2" charset="2"/>
              <a:buChar char="Ø"/>
            </a:pPr>
            <a:endParaRPr lang="en-US" sz="2400" b="1"/>
          </a:p>
          <a:p>
            <a:pPr marL="457200" indent="-457200">
              <a:buFont typeface="Wingdings" panose="05000000000000000000" pitchFamily="2" charset="2"/>
              <a:buChar char="Ø"/>
            </a:pPr>
            <a:endParaRPr lang="en-US" sz="2400" b="1"/>
          </a:p>
          <a:p>
            <a:pPr marL="457200" indent="-457200">
              <a:buFont typeface="Wingdings" panose="05000000000000000000" pitchFamily="2" charset="2"/>
              <a:buChar char="Ø"/>
            </a:pPr>
            <a:r>
              <a:rPr lang="en-US" sz="2400" b="1"/>
              <a:t>88 of these counties lost population between 2020-2023</a:t>
            </a:r>
          </a:p>
          <a:p>
            <a:pPr marL="457200" indent="-457200">
              <a:buFont typeface="Wingdings" panose="05000000000000000000" pitchFamily="2" charset="2"/>
              <a:buChar char="Ø"/>
            </a:pPr>
            <a:endParaRPr lang="en-US" sz="2400" b="1"/>
          </a:p>
          <a:p>
            <a:endParaRPr lang="en-US" sz="2400" b="1"/>
          </a:p>
          <a:p>
            <a:endParaRPr lang="en-US" sz="2000" b="1"/>
          </a:p>
        </p:txBody>
      </p:sp>
      <p:sp>
        <p:nvSpPr>
          <p:cNvPr id="4" name="TextBox 3">
            <a:extLst>
              <a:ext uri="{FF2B5EF4-FFF2-40B4-BE49-F238E27FC236}">
                <a16:creationId xmlns:a16="http://schemas.microsoft.com/office/drawing/2014/main" id="{15A46AFE-1E40-347A-BF0C-5589D4A0E009}"/>
              </a:ext>
            </a:extLst>
          </p:cNvPr>
          <p:cNvSpPr txBox="1"/>
          <p:nvPr/>
        </p:nvSpPr>
        <p:spPr>
          <a:xfrm>
            <a:off x="8048061" y="6508624"/>
            <a:ext cx="3982180" cy="246221"/>
          </a:xfrm>
          <a:prstGeom prst="rect">
            <a:avLst/>
          </a:prstGeom>
          <a:noFill/>
        </p:spPr>
        <p:txBody>
          <a:bodyPr wrap="none" rtlCol="0">
            <a:spAutoFit/>
          </a:bodyPr>
          <a:lstStyle/>
          <a:p>
            <a:r>
              <a:rPr lang="en-US" sz="1000">
                <a:solidFill>
                  <a:schemeClr val="tx1">
                    <a:lumMod val="50000"/>
                    <a:lumOff val="50000"/>
                  </a:schemeClr>
                </a:solidFill>
              </a:rPr>
              <a:t>SOURCE: US Census Bureau, Population Estimates, 2022 Vintage</a:t>
            </a:r>
          </a:p>
        </p:txBody>
      </p:sp>
    </p:spTree>
    <p:extLst>
      <p:ext uri="{BB962C8B-B14F-4D97-AF65-F5344CB8AC3E}">
        <p14:creationId xmlns:p14="http://schemas.microsoft.com/office/powerpoint/2010/main" val="1249332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C2107-7FB2-4ACE-BC7E-6206A4F75D01}"/>
              </a:ext>
            </a:extLst>
          </p:cNvPr>
          <p:cNvSpPr>
            <a:spLocks noGrp="1"/>
          </p:cNvSpPr>
          <p:nvPr>
            <p:ph type="ctrTitle"/>
          </p:nvPr>
        </p:nvSpPr>
        <p:spPr/>
        <p:txBody>
          <a:bodyPr>
            <a:normAutofit/>
          </a:bodyPr>
          <a:lstStyle/>
          <a:p>
            <a:pPr marL="0" indent="0"/>
            <a:r>
              <a:rPr lang="en-US" sz="4400" b="1"/>
              <a:t>The Drivers of Population Growth</a:t>
            </a:r>
            <a:endParaRPr lang="en-US" sz="4400"/>
          </a:p>
        </p:txBody>
      </p:sp>
    </p:spTree>
    <p:extLst>
      <p:ext uri="{BB962C8B-B14F-4D97-AF65-F5344CB8AC3E}">
        <p14:creationId xmlns:p14="http://schemas.microsoft.com/office/powerpoint/2010/main" val="3950766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323A4-56E5-F7FA-D1B2-2520E5304041}"/>
              </a:ext>
            </a:extLst>
          </p:cNvPr>
          <p:cNvSpPr>
            <a:spLocks noGrp="1"/>
          </p:cNvSpPr>
          <p:nvPr>
            <p:ph type="title"/>
          </p:nvPr>
        </p:nvSpPr>
        <p:spPr/>
        <p:txBody>
          <a:bodyPr/>
          <a:lstStyle/>
          <a:p>
            <a:r>
              <a:rPr lang="en-US"/>
              <a:t>Total Fertility Rate Trends of the U.S. and Texas, 2000-2022</a:t>
            </a:r>
          </a:p>
        </p:txBody>
      </p:sp>
      <p:sp>
        <p:nvSpPr>
          <p:cNvPr id="4" name="Content Placeholder 3">
            <a:extLst>
              <a:ext uri="{FF2B5EF4-FFF2-40B4-BE49-F238E27FC236}">
                <a16:creationId xmlns:a16="http://schemas.microsoft.com/office/drawing/2014/main" id="{BFF2C102-77CB-F2E9-A93B-940E784A3BE6}"/>
              </a:ext>
            </a:extLst>
          </p:cNvPr>
          <p:cNvSpPr>
            <a:spLocks noGrp="1"/>
          </p:cNvSpPr>
          <p:nvPr>
            <p:ph sz="quarter" idx="13"/>
          </p:nvPr>
        </p:nvSpPr>
        <p:spPr>
          <a:xfrm>
            <a:off x="179388" y="6356350"/>
            <a:ext cx="10336212" cy="365125"/>
          </a:xfrm>
        </p:spPr>
        <p:txBody>
          <a:bodyPr>
            <a:noAutofit/>
          </a:bodyPr>
          <a:lstStyle/>
          <a:p>
            <a:r>
              <a:rPr lang="en-US" sz="1200" b="1"/>
              <a:t>Source: </a:t>
            </a:r>
            <a:r>
              <a:rPr lang="en-US" sz="1200"/>
              <a:t>National Vital Statistics Reports, Centers for Disease Control and Prevention</a:t>
            </a:r>
          </a:p>
          <a:p>
            <a:r>
              <a:rPr lang="en-US" sz="1200" b="1"/>
              <a:t>Note</a:t>
            </a:r>
            <a:r>
              <a:rPr lang="en-US" sz="1200"/>
              <a:t>: The total fertility rate is a demographic indicator that estimates the average number of children a woman will have during her childbearing years..</a:t>
            </a:r>
          </a:p>
        </p:txBody>
      </p:sp>
      <p:graphicFrame>
        <p:nvGraphicFramePr>
          <p:cNvPr id="5" name="Content Placeholder 4" descr="Line graph showing fertility rates in the U.S. and Texas from 2000 to 2022. Both decline; Texas starts at 2.50, ends at 1.84, U.S. starts at 2.06, ends at 1.66.">
            <a:extLst>
              <a:ext uri="{FF2B5EF4-FFF2-40B4-BE49-F238E27FC236}">
                <a16:creationId xmlns:a16="http://schemas.microsoft.com/office/drawing/2014/main" id="{2F03061C-0674-494E-A2A9-95D550E97FF5}"/>
              </a:ext>
            </a:extLst>
          </p:cNvPr>
          <p:cNvGraphicFramePr>
            <a:graphicFrameLocks noGrp="1"/>
          </p:cNvGraphicFramePr>
          <p:nvPr>
            <p:ph idx="1"/>
            <p:extLst>
              <p:ext uri="{D42A27DB-BD31-4B8C-83A1-F6EECF244321}">
                <p14:modId xmlns:p14="http://schemas.microsoft.com/office/powerpoint/2010/main" val="3894213771"/>
              </p:ext>
            </p:extLst>
          </p:nvPr>
        </p:nvGraphicFramePr>
        <p:xfrm>
          <a:off x="376518" y="1443038"/>
          <a:ext cx="10977282" cy="43513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51064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31E28-E714-6F79-3501-ADF6D65A7158}"/>
              </a:ext>
            </a:extLst>
          </p:cNvPr>
          <p:cNvSpPr>
            <a:spLocks noGrp="1"/>
          </p:cNvSpPr>
          <p:nvPr>
            <p:ph type="title"/>
          </p:nvPr>
        </p:nvSpPr>
        <p:spPr/>
        <p:txBody>
          <a:bodyPr/>
          <a:lstStyle/>
          <a:p>
            <a:r>
              <a:rPr lang="en-US"/>
              <a:t>Top Net Migration To and From Texas: Leading States in 2024</a:t>
            </a:r>
          </a:p>
        </p:txBody>
      </p:sp>
      <p:pic>
        <p:nvPicPr>
          <p:cNvPr id="6" name="Content Placeholder 5" descr="Map showing top states for migration to and from Texas in 2024. Green indicates migration to Texas, with California leading. Red shows states with people leaving Texas, led by Oklahoma.">
            <a:extLst>
              <a:ext uri="{FF2B5EF4-FFF2-40B4-BE49-F238E27FC236}">
                <a16:creationId xmlns:a16="http://schemas.microsoft.com/office/drawing/2014/main" id="{ADF3A2AD-1168-B95D-E2A4-4AAFC268D2DE}"/>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564029" y="1414463"/>
            <a:ext cx="6987242" cy="4351337"/>
          </a:xfrm>
        </p:spPr>
      </p:pic>
      <p:graphicFrame>
        <p:nvGraphicFramePr>
          <p:cNvPr id="10" name="Content Placeholder 9">
            <a:extLst>
              <a:ext uri="{FF2B5EF4-FFF2-40B4-BE49-F238E27FC236}">
                <a16:creationId xmlns:a16="http://schemas.microsoft.com/office/drawing/2014/main" id="{97D09BF4-FCA1-5658-DDB1-3745E39B022D}"/>
              </a:ext>
            </a:extLst>
          </p:cNvPr>
          <p:cNvGraphicFramePr>
            <a:graphicFrameLocks noGrp="1"/>
          </p:cNvGraphicFramePr>
          <p:nvPr>
            <p:ph sz="quarter" idx="13"/>
          </p:nvPr>
        </p:nvGraphicFramePr>
        <p:xfrm>
          <a:off x="7901238" y="1184700"/>
          <a:ext cx="3790950" cy="2225040"/>
        </p:xfrm>
        <a:graphic>
          <a:graphicData uri="http://schemas.openxmlformats.org/drawingml/2006/table">
            <a:tbl>
              <a:tblPr firstRow="1" bandRow="1">
                <a:tableStyleId>{00A15C55-8517-42AA-B614-E9B94910E393}</a:tableStyleId>
              </a:tblPr>
              <a:tblGrid>
                <a:gridCol w="1895475">
                  <a:extLst>
                    <a:ext uri="{9D8B030D-6E8A-4147-A177-3AD203B41FA5}">
                      <a16:colId xmlns:a16="http://schemas.microsoft.com/office/drawing/2014/main" val="3114071480"/>
                    </a:ext>
                  </a:extLst>
                </a:gridCol>
                <a:gridCol w="1895475">
                  <a:extLst>
                    <a:ext uri="{9D8B030D-6E8A-4147-A177-3AD203B41FA5}">
                      <a16:colId xmlns:a16="http://schemas.microsoft.com/office/drawing/2014/main" val="1551274775"/>
                    </a:ext>
                  </a:extLst>
                </a:gridCol>
              </a:tblGrid>
              <a:tr h="370840">
                <a:tc gridSpan="2">
                  <a:txBody>
                    <a:bodyPr/>
                    <a:lstStyle/>
                    <a:p>
                      <a:pPr algn="ctr"/>
                      <a:r>
                        <a:rPr lang="en-US">
                          <a:solidFill>
                            <a:schemeClr val="accent5"/>
                          </a:solidFill>
                        </a:rPr>
                        <a:t>Moving to Texas</a:t>
                      </a:r>
                    </a:p>
                  </a:txBody>
                  <a:tcPr>
                    <a:solidFill>
                      <a:schemeClr val="accent4"/>
                    </a:solidFill>
                  </a:tcPr>
                </a:tc>
                <a:tc hMerge="1">
                  <a:txBody>
                    <a:bodyPr/>
                    <a:lstStyle/>
                    <a:p>
                      <a:endParaRPr lang="en-US"/>
                    </a:p>
                  </a:txBody>
                  <a:tcPr/>
                </a:tc>
                <a:extLst>
                  <a:ext uri="{0D108BD9-81ED-4DB2-BD59-A6C34878D82A}">
                    <a16:rowId xmlns:a16="http://schemas.microsoft.com/office/drawing/2014/main" val="3294281549"/>
                  </a:ext>
                </a:extLst>
              </a:tr>
              <a:tr h="370840">
                <a:tc>
                  <a:txBody>
                    <a:bodyPr/>
                    <a:lstStyle/>
                    <a:p>
                      <a:pPr marL="342900" indent="-342900">
                        <a:buAutoNum type="arabicPeriod"/>
                      </a:pPr>
                      <a:r>
                        <a:rPr lang="en-US"/>
                        <a:t>California</a:t>
                      </a:r>
                    </a:p>
                  </a:txBody>
                  <a:tcPr/>
                </a:tc>
                <a:tc>
                  <a:txBody>
                    <a:bodyPr/>
                    <a:lstStyle/>
                    <a:p>
                      <a:pPr algn="r"/>
                      <a:r>
                        <a:rPr lang="en-US"/>
                        <a:t>31,714</a:t>
                      </a:r>
                    </a:p>
                  </a:txBody>
                  <a:tcPr/>
                </a:tc>
                <a:extLst>
                  <a:ext uri="{0D108BD9-81ED-4DB2-BD59-A6C34878D82A}">
                    <a16:rowId xmlns:a16="http://schemas.microsoft.com/office/drawing/2014/main" val="4145106463"/>
                  </a:ext>
                </a:extLst>
              </a:tr>
              <a:tr h="370840">
                <a:tc>
                  <a:txBody>
                    <a:bodyPr/>
                    <a:lstStyle/>
                    <a:p>
                      <a:r>
                        <a:rPr lang="en-US"/>
                        <a:t>2. New York</a:t>
                      </a:r>
                    </a:p>
                  </a:txBody>
                  <a:tcPr/>
                </a:tc>
                <a:tc>
                  <a:txBody>
                    <a:bodyPr/>
                    <a:lstStyle/>
                    <a:p>
                      <a:pPr algn="r"/>
                      <a:r>
                        <a:rPr lang="en-US"/>
                        <a:t>11,909</a:t>
                      </a:r>
                    </a:p>
                  </a:txBody>
                  <a:tcPr/>
                </a:tc>
                <a:extLst>
                  <a:ext uri="{0D108BD9-81ED-4DB2-BD59-A6C34878D82A}">
                    <a16:rowId xmlns:a16="http://schemas.microsoft.com/office/drawing/2014/main" val="1104218826"/>
                  </a:ext>
                </a:extLst>
              </a:tr>
              <a:tr h="370840">
                <a:tc>
                  <a:txBody>
                    <a:bodyPr/>
                    <a:lstStyle/>
                    <a:p>
                      <a:r>
                        <a:rPr lang="en-US"/>
                        <a:t>3. New Jersey</a:t>
                      </a:r>
                    </a:p>
                  </a:txBody>
                  <a:tcPr/>
                </a:tc>
                <a:tc>
                  <a:txBody>
                    <a:bodyPr/>
                    <a:lstStyle/>
                    <a:p>
                      <a:pPr algn="r"/>
                      <a:r>
                        <a:rPr lang="en-US"/>
                        <a:t>8,148</a:t>
                      </a:r>
                    </a:p>
                  </a:txBody>
                  <a:tcPr/>
                </a:tc>
                <a:extLst>
                  <a:ext uri="{0D108BD9-81ED-4DB2-BD59-A6C34878D82A}">
                    <a16:rowId xmlns:a16="http://schemas.microsoft.com/office/drawing/2014/main" val="1017060832"/>
                  </a:ext>
                </a:extLst>
              </a:tr>
              <a:tr h="370840">
                <a:tc>
                  <a:txBody>
                    <a:bodyPr/>
                    <a:lstStyle/>
                    <a:p>
                      <a:r>
                        <a:rPr lang="en-US"/>
                        <a:t>4. Florida</a:t>
                      </a:r>
                    </a:p>
                  </a:txBody>
                  <a:tcPr/>
                </a:tc>
                <a:tc>
                  <a:txBody>
                    <a:bodyPr/>
                    <a:lstStyle/>
                    <a:p>
                      <a:pPr algn="r"/>
                      <a:r>
                        <a:rPr lang="en-US"/>
                        <a:t>6,960</a:t>
                      </a:r>
                    </a:p>
                  </a:txBody>
                  <a:tcPr/>
                </a:tc>
                <a:extLst>
                  <a:ext uri="{0D108BD9-81ED-4DB2-BD59-A6C34878D82A}">
                    <a16:rowId xmlns:a16="http://schemas.microsoft.com/office/drawing/2014/main" val="1463078587"/>
                  </a:ext>
                </a:extLst>
              </a:tr>
              <a:tr h="370840">
                <a:tc>
                  <a:txBody>
                    <a:bodyPr/>
                    <a:lstStyle/>
                    <a:p>
                      <a:r>
                        <a:rPr lang="en-US"/>
                        <a:t>5. Pennsylvania</a:t>
                      </a:r>
                    </a:p>
                  </a:txBody>
                  <a:tcPr/>
                </a:tc>
                <a:tc>
                  <a:txBody>
                    <a:bodyPr/>
                    <a:lstStyle/>
                    <a:p>
                      <a:pPr algn="r"/>
                      <a:r>
                        <a:rPr lang="en-US"/>
                        <a:t>5,730</a:t>
                      </a:r>
                    </a:p>
                  </a:txBody>
                  <a:tcPr/>
                </a:tc>
                <a:extLst>
                  <a:ext uri="{0D108BD9-81ED-4DB2-BD59-A6C34878D82A}">
                    <a16:rowId xmlns:a16="http://schemas.microsoft.com/office/drawing/2014/main" val="1444226901"/>
                  </a:ext>
                </a:extLst>
              </a:tr>
            </a:tbl>
          </a:graphicData>
        </a:graphic>
      </p:graphicFrame>
      <p:graphicFrame>
        <p:nvGraphicFramePr>
          <p:cNvPr id="11" name="Content Placeholder 9">
            <a:extLst>
              <a:ext uri="{FF2B5EF4-FFF2-40B4-BE49-F238E27FC236}">
                <a16:creationId xmlns:a16="http://schemas.microsoft.com/office/drawing/2014/main" id="{448DC645-AFCB-BF78-1A56-683DC0C9C8D1}"/>
              </a:ext>
            </a:extLst>
          </p:cNvPr>
          <p:cNvGraphicFramePr>
            <a:graphicFrameLocks/>
          </p:cNvGraphicFramePr>
          <p:nvPr/>
        </p:nvGraphicFramePr>
        <p:xfrm>
          <a:off x="7901238" y="3583623"/>
          <a:ext cx="3790950" cy="2225040"/>
        </p:xfrm>
        <a:graphic>
          <a:graphicData uri="http://schemas.openxmlformats.org/drawingml/2006/table">
            <a:tbl>
              <a:tblPr firstRow="1" bandRow="1">
                <a:tableStyleId>{93296810-A885-4BE3-A3E7-6D5BEEA58F35}</a:tableStyleId>
              </a:tblPr>
              <a:tblGrid>
                <a:gridCol w="1895475">
                  <a:extLst>
                    <a:ext uri="{9D8B030D-6E8A-4147-A177-3AD203B41FA5}">
                      <a16:colId xmlns:a16="http://schemas.microsoft.com/office/drawing/2014/main" val="3114071480"/>
                    </a:ext>
                  </a:extLst>
                </a:gridCol>
                <a:gridCol w="1895475">
                  <a:extLst>
                    <a:ext uri="{9D8B030D-6E8A-4147-A177-3AD203B41FA5}">
                      <a16:colId xmlns:a16="http://schemas.microsoft.com/office/drawing/2014/main" val="1551274775"/>
                    </a:ext>
                  </a:extLst>
                </a:gridCol>
              </a:tblGrid>
              <a:tr h="370840">
                <a:tc gridSpan="2">
                  <a:txBody>
                    <a:bodyPr/>
                    <a:lstStyle/>
                    <a:p>
                      <a:pPr algn="ctr"/>
                      <a:r>
                        <a:rPr lang="en-US" dirty="0">
                          <a:solidFill>
                            <a:srgbClr val="5A0338"/>
                          </a:solidFill>
                        </a:rPr>
                        <a:t>Leaving Texas</a:t>
                      </a:r>
                    </a:p>
                  </a:txBody>
                  <a:tcPr/>
                </a:tc>
                <a:tc hMerge="1">
                  <a:txBody>
                    <a:bodyPr/>
                    <a:lstStyle/>
                    <a:p>
                      <a:endParaRPr lang="en-US"/>
                    </a:p>
                  </a:txBody>
                  <a:tcPr/>
                </a:tc>
                <a:extLst>
                  <a:ext uri="{0D108BD9-81ED-4DB2-BD59-A6C34878D82A}">
                    <a16:rowId xmlns:a16="http://schemas.microsoft.com/office/drawing/2014/main" val="3294281549"/>
                  </a:ext>
                </a:extLst>
              </a:tr>
              <a:tr h="370840">
                <a:tc>
                  <a:txBody>
                    <a:bodyPr/>
                    <a:lstStyle/>
                    <a:p>
                      <a:pPr marL="0" indent="0">
                        <a:buNone/>
                      </a:pPr>
                      <a:r>
                        <a:rPr lang="en-US"/>
                        <a:t>1. Oklahoma</a:t>
                      </a:r>
                    </a:p>
                  </a:txBody>
                  <a:tcPr/>
                </a:tc>
                <a:tc>
                  <a:txBody>
                    <a:bodyPr/>
                    <a:lstStyle/>
                    <a:p>
                      <a:pPr algn="r"/>
                      <a:r>
                        <a:rPr lang="en-US"/>
                        <a:t>-9,495</a:t>
                      </a:r>
                    </a:p>
                  </a:txBody>
                  <a:tcPr/>
                </a:tc>
                <a:extLst>
                  <a:ext uri="{0D108BD9-81ED-4DB2-BD59-A6C34878D82A}">
                    <a16:rowId xmlns:a16="http://schemas.microsoft.com/office/drawing/2014/main" val="4145106463"/>
                  </a:ext>
                </a:extLst>
              </a:tr>
              <a:tr h="370840">
                <a:tc>
                  <a:txBody>
                    <a:bodyPr/>
                    <a:lstStyle/>
                    <a:p>
                      <a:r>
                        <a:rPr lang="en-US"/>
                        <a:t>2. Tennessee</a:t>
                      </a:r>
                    </a:p>
                  </a:txBody>
                  <a:tcPr/>
                </a:tc>
                <a:tc>
                  <a:txBody>
                    <a:bodyPr/>
                    <a:lstStyle/>
                    <a:p>
                      <a:pPr algn="r"/>
                      <a:r>
                        <a:rPr lang="en-US"/>
                        <a:t>-5,210</a:t>
                      </a:r>
                    </a:p>
                  </a:txBody>
                  <a:tcPr/>
                </a:tc>
                <a:extLst>
                  <a:ext uri="{0D108BD9-81ED-4DB2-BD59-A6C34878D82A}">
                    <a16:rowId xmlns:a16="http://schemas.microsoft.com/office/drawing/2014/main" val="1104218826"/>
                  </a:ext>
                </a:extLst>
              </a:tr>
              <a:tr h="370840">
                <a:tc>
                  <a:txBody>
                    <a:bodyPr/>
                    <a:lstStyle/>
                    <a:p>
                      <a:r>
                        <a:rPr lang="en-US"/>
                        <a:t>3. Colorado</a:t>
                      </a:r>
                    </a:p>
                  </a:txBody>
                  <a:tcPr/>
                </a:tc>
                <a:tc>
                  <a:txBody>
                    <a:bodyPr/>
                    <a:lstStyle/>
                    <a:p>
                      <a:pPr algn="r"/>
                      <a:r>
                        <a:rPr lang="en-US"/>
                        <a:t>-4,588</a:t>
                      </a:r>
                    </a:p>
                  </a:txBody>
                  <a:tcPr/>
                </a:tc>
                <a:extLst>
                  <a:ext uri="{0D108BD9-81ED-4DB2-BD59-A6C34878D82A}">
                    <a16:rowId xmlns:a16="http://schemas.microsoft.com/office/drawing/2014/main" val="1017060832"/>
                  </a:ext>
                </a:extLst>
              </a:tr>
              <a:tr h="370840">
                <a:tc>
                  <a:txBody>
                    <a:bodyPr/>
                    <a:lstStyle/>
                    <a:p>
                      <a:r>
                        <a:rPr lang="en-US"/>
                        <a:t>4. Wyoming</a:t>
                      </a:r>
                    </a:p>
                  </a:txBody>
                  <a:tcPr/>
                </a:tc>
                <a:tc>
                  <a:txBody>
                    <a:bodyPr/>
                    <a:lstStyle/>
                    <a:p>
                      <a:pPr algn="r"/>
                      <a:r>
                        <a:rPr lang="en-US"/>
                        <a:t>-2,342</a:t>
                      </a:r>
                    </a:p>
                  </a:txBody>
                  <a:tcPr/>
                </a:tc>
                <a:extLst>
                  <a:ext uri="{0D108BD9-81ED-4DB2-BD59-A6C34878D82A}">
                    <a16:rowId xmlns:a16="http://schemas.microsoft.com/office/drawing/2014/main" val="1463078587"/>
                  </a:ext>
                </a:extLst>
              </a:tr>
              <a:tr h="370840">
                <a:tc>
                  <a:txBody>
                    <a:bodyPr/>
                    <a:lstStyle/>
                    <a:p>
                      <a:r>
                        <a:rPr lang="en-US"/>
                        <a:t>5. Nevada</a:t>
                      </a:r>
                    </a:p>
                  </a:txBody>
                  <a:tcPr/>
                </a:tc>
                <a:tc>
                  <a:txBody>
                    <a:bodyPr/>
                    <a:lstStyle/>
                    <a:p>
                      <a:pPr algn="r"/>
                      <a:r>
                        <a:rPr lang="en-US" dirty="0"/>
                        <a:t>-2,180</a:t>
                      </a:r>
                    </a:p>
                  </a:txBody>
                  <a:tcPr/>
                </a:tc>
                <a:extLst>
                  <a:ext uri="{0D108BD9-81ED-4DB2-BD59-A6C34878D82A}">
                    <a16:rowId xmlns:a16="http://schemas.microsoft.com/office/drawing/2014/main" val="1444226901"/>
                  </a:ext>
                </a:extLst>
              </a:tr>
            </a:tbl>
          </a:graphicData>
        </a:graphic>
      </p:graphicFrame>
      <p:sp>
        <p:nvSpPr>
          <p:cNvPr id="12" name="Content Placeholder 3">
            <a:extLst>
              <a:ext uri="{FF2B5EF4-FFF2-40B4-BE49-F238E27FC236}">
                <a16:creationId xmlns:a16="http://schemas.microsoft.com/office/drawing/2014/main" id="{E5997A79-2B8B-1FAF-BC64-78DFA40C850D}"/>
              </a:ext>
            </a:extLst>
          </p:cNvPr>
          <p:cNvSpPr txBox="1">
            <a:spLocks/>
          </p:cNvSpPr>
          <p:nvPr/>
        </p:nvSpPr>
        <p:spPr>
          <a:xfrm>
            <a:off x="179388" y="6356350"/>
            <a:ext cx="9459912" cy="365125"/>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bg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1"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rPr>
              <a:t>Source: </a:t>
            </a:r>
            <a:r>
              <a:rPr kumimoji="0" lang="en-US" sz="11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rPr>
              <a:t>U.S. Census Bureau, 2024 State-to-State Migration Flows Statistics.</a:t>
            </a:r>
            <a:endParaRPr kumimoji="0" lang="en-US" sz="1100" b="1"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89034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C2107-7FB2-4ACE-BC7E-6206A4F75D01}"/>
              </a:ext>
            </a:extLst>
          </p:cNvPr>
          <p:cNvSpPr>
            <a:spLocks noGrp="1"/>
          </p:cNvSpPr>
          <p:nvPr>
            <p:ph type="ctrTitle"/>
          </p:nvPr>
        </p:nvSpPr>
        <p:spPr>
          <a:xfrm>
            <a:off x="782952" y="3382740"/>
            <a:ext cx="7205488" cy="2236990"/>
          </a:xfrm>
        </p:spPr>
        <p:txBody>
          <a:bodyPr>
            <a:normAutofit fontScale="90000"/>
          </a:bodyPr>
          <a:lstStyle/>
          <a:p>
            <a:pPr marL="0" indent="0"/>
            <a:r>
              <a:rPr lang="en-US" sz="5400" b="1"/>
              <a:t>Demographic Change and Demand for Services</a:t>
            </a:r>
            <a:endParaRPr lang="en-US" sz="5400"/>
          </a:p>
        </p:txBody>
      </p:sp>
    </p:spTree>
    <p:extLst>
      <p:ext uri="{BB962C8B-B14F-4D97-AF65-F5344CB8AC3E}">
        <p14:creationId xmlns:p14="http://schemas.microsoft.com/office/powerpoint/2010/main" val="1087189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79CF6-2F45-5469-F217-46FEC50DC170}"/>
              </a:ext>
            </a:extLst>
          </p:cNvPr>
          <p:cNvSpPr>
            <a:spLocks noGrp="1"/>
          </p:cNvSpPr>
          <p:nvPr>
            <p:ph type="title"/>
          </p:nvPr>
        </p:nvSpPr>
        <p:spPr>
          <a:xfrm>
            <a:off x="29810" y="-240632"/>
            <a:ext cx="12192000" cy="1305007"/>
          </a:xfrm>
        </p:spPr>
        <p:txBody>
          <a:bodyPr/>
          <a:lstStyle/>
          <a:p>
            <a:r>
              <a:rPr lang="en-US">
                <a:latin typeface="Arial"/>
                <a:cs typeface="Arial"/>
              </a:rPr>
              <a:t>Texas Population Pyramid</a:t>
            </a:r>
            <a:endParaRPr lang="en-US"/>
          </a:p>
        </p:txBody>
      </p:sp>
      <p:sp>
        <p:nvSpPr>
          <p:cNvPr id="7" name="TextBox 6">
            <a:extLst>
              <a:ext uri="{FF2B5EF4-FFF2-40B4-BE49-F238E27FC236}">
                <a16:creationId xmlns:a16="http://schemas.microsoft.com/office/drawing/2014/main" id="{8E34D756-B6B2-A26F-B2CC-29B3F9E106A1}"/>
              </a:ext>
            </a:extLst>
          </p:cNvPr>
          <p:cNvSpPr txBox="1"/>
          <p:nvPr/>
        </p:nvSpPr>
        <p:spPr>
          <a:xfrm>
            <a:off x="2955835" y="586451"/>
            <a:ext cx="986167"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A32135"/>
                </a:solidFill>
                <a:effectLst/>
                <a:uLnTx/>
                <a:uFillTx/>
                <a:latin typeface="Arial"/>
                <a:ea typeface="+mn-ea"/>
                <a:cs typeface="+mn-cs"/>
              </a:rPr>
              <a:t>2010</a:t>
            </a:r>
          </a:p>
        </p:txBody>
      </p:sp>
      <p:sp>
        <p:nvSpPr>
          <p:cNvPr id="10" name="TextBox 9">
            <a:extLst>
              <a:ext uri="{FF2B5EF4-FFF2-40B4-BE49-F238E27FC236}">
                <a16:creationId xmlns:a16="http://schemas.microsoft.com/office/drawing/2014/main" id="{B05E9525-CA71-C8E2-7234-400F24655798}"/>
              </a:ext>
            </a:extLst>
          </p:cNvPr>
          <p:cNvSpPr txBox="1"/>
          <p:nvPr/>
        </p:nvSpPr>
        <p:spPr>
          <a:xfrm>
            <a:off x="1189978" y="1218193"/>
            <a:ext cx="164339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 Population 65+:</a:t>
            </a:r>
          </a:p>
        </p:txBody>
      </p:sp>
      <p:sp>
        <p:nvSpPr>
          <p:cNvPr id="11" name="TextBox 10">
            <a:extLst>
              <a:ext uri="{FF2B5EF4-FFF2-40B4-BE49-F238E27FC236}">
                <a16:creationId xmlns:a16="http://schemas.microsoft.com/office/drawing/2014/main" id="{16FF8144-14F3-82BB-07E9-45186162593D}"/>
              </a:ext>
            </a:extLst>
          </p:cNvPr>
          <p:cNvSpPr txBox="1"/>
          <p:nvPr/>
        </p:nvSpPr>
        <p:spPr>
          <a:xfrm>
            <a:off x="2756101" y="1218193"/>
            <a:ext cx="692818" cy="307777"/>
          </a:xfrm>
          <a:prstGeom prst="rect">
            <a:avLst/>
          </a:prstGeom>
          <a:solidFill>
            <a:srgbClr val="C00000"/>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10.3%</a:t>
            </a:r>
          </a:p>
        </p:txBody>
      </p:sp>
      <p:sp>
        <p:nvSpPr>
          <p:cNvPr id="12" name="TextBox 11">
            <a:extLst>
              <a:ext uri="{FF2B5EF4-FFF2-40B4-BE49-F238E27FC236}">
                <a16:creationId xmlns:a16="http://schemas.microsoft.com/office/drawing/2014/main" id="{FB34B7AA-E1D4-569F-8EBB-17E3765BC99B}"/>
              </a:ext>
            </a:extLst>
          </p:cNvPr>
          <p:cNvSpPr txBox="1"/>
          <p:nvPr/>
        </p:nvSpPr>
        <p:spPr>
          <a:xfrm>
            <a:off x="3562967" y="1218193"/>
            <a:ext cx="1433406"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Population 65+:</a:t>
            </a:r>
          </a:p>
        </p:txBody>
      </p:sp>
      <p:sp>
        <p:nvSpPr>
          <p:cNvPr id="13" name="TextBox 12">
            <a:extLst>
              <a:ext uri="{FF2B5EF4-FFF2-40B4-BE49-F238E27FC236}">
                <a16:creationId xmlns:a16="http://schemas.microsoft.com/office/drawing/2014/main" id="{70D10F93-D123-BF2B-7EAC-B23099C0CC4C}"/>
              </a:ext>
            </a:extLst>
          </p:cNvPr>
          <p:cNvSpPr txBox="1"/>
          <p:nvPr/>
        </p:nvSpPr>
        <p:spPr>
          <a:xfrm>
            <a:off x="4968944" y="1218193"/>
            <a:ext cx="582211" cy="307777"/>
          </a:xfrm>
          <a:prstGeom prst="rect">
            <a:avLst/>
          </a:prstGeom>
          <a:solidFill>
            <a:srgbClr val="C00000"/>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a:ea typeface="+mn-ea"/>
                <a:cs typeface="+mn-cs"/>
              </a:rPr>
              <a:t>2.6M</a:t>
            </a:r>
          </a:p>
        </p:txBody>
      </p:sp>
      <p:pic>
        <p:nvPicPr>
          <p:cNvPr id="5" name="Content Placeholder 3" descr="Population pyramid from 2010 shows age distribution, highlighting 10.3% are 65+, totaling 2.6M. Males on left, females on right, layered bars.">
            <a:extLst>
              <a:ext uri="{FF2B5EF4-FFF2-40B4-BE49-F238E27FC236}">
                <a16:creationId xmlns:a16="http://schemas.microsoft.com/office/drawing/2014/main" id="{E1487657-71D6-6DEC-80CB-C6E91D4FBEA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33560" y="1486848"/>
            <a:ext cx="5672379" cy="4204528"/>
          </a:xfrm>
          <a:prstGeom prst="rect">
            <a:avLst/>
          </a:prstGeom>
        </p:spPr>
      </p:pic>
      <p:sp>
        <p:nvSpPr>
          <p:cNvPr id="15" name="TextBox 14">
            <a:extLst>
              <a:ext uri="{FF2B5EF4-FFF2-40B4-BE49-F238E27FC236}">
                <a16:creationId xmlns:a16="http://schemas.microsoft.com/office/drawing/2014/main" id="{F5132C4A-7AC9-2750-3DB6-99655567702C}"/>
              </a:ext>
            </a:extLst>
          </p:cNvPr>
          <p:cNvSpPr txBox="1"/>
          <p:nvPr/>
        </p:nvSpPr>
        <p:spPr>
          <a:xfrm>
            <a:off x="566531" y="5725189"/>
            <a:ext cx="555927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Population: 25,145,561 | Median Age: 33.6 | % under 18 years: 27.3</a:t>
            </a:r>
          </a:p>
        </p:txBody>
      </p:sp>
      <p:sp>
        <p:nvSpPr>
          <p:cNvPr id="8" name="TextBox 7">
            <a:extLst>
              <a:ext uri="{FF2B5EF4-FFF2-40B4-BE49-F238E27FC236}">
                <a16:creationId xmlns:a16="http://schemas.microsoft.com/office/drawing/2014/main" id="{7D9599C3-924F-A8C2-BCFD-1C7AD9B074D4}"/>
              </a:ext>
            </a:extLst>
          </p:cNvPr>
          <p:cNvSpPr txBox="1"/>
          <p:nvPr/>
        </p:nvSpPr>
        <p:spPr>
          <a:xfrm>
            <a:off x="8785484" y="605901"/>
            <a:ext cx="986167"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A32135"/>
                </a:solidFill>
                <a:effectLst/>
                <a:uLnTx/>
                <a:uFillTx/>
                <a:latin typeface="Arial"/>
                <a:ea typeface="+mn-ea"/>
                <a:cs typeface="+mn-cs"/>
              </a:rPr>
              <a:t>2020</a:t>
            </a:r>
          </a:p>
        </p:txBody>
      </p:sp>
      <p:sp>
        <p:nvSpPr>
          <p:cNvPr id="19" name="TextBox 18">
            <a:extLst>
              <a:ext uri="{FF2B5EF4-FFF2-40B4-BE49-F238E27FC236}">
                <a16:creationId xmlns:a16="http://schemas.microsoft.com/office/drawing/2014/main" id="{F1799AFE-E9D6-DB30-3E48-760A330DE7D4}"/>
              </a:ext>
            </a:extLst>
          </p:cNvPr>
          <p:cNvSpPr txBox="1"/>
          <p:nvPr/>
        </p:nvSpPr>
        <p:spPr>
          <a:xfrm>
            <a:off x="7008515" y="1218193"/>
            <a:ext cx="164339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 Population 65+:</a:t>
            </a:r>
          </a:p>
        </p:txBody>
      </p:sp>
      <p:sp>
        <p:nvSpPr>
          <p:cNvPr id="22" name="TextBox 21">
            <a:extLst>
              <a:ext uri="{FF2B5EF4-FFF2-40B4-BE49-F238E27FC236}">
                <a16:creationId xmlns:a16="http://schemas.microsoft.com/office/drawing/2014/main" id="{D8477232-60CA-146B-9DA8-9649C07E4C00}"/>
              </a:ext>
            </a:extLst>
          </p:cNvPr>
          <p:cNvSpPr txBox="1"/>
          <p:nvPr/>
        </p:nvSpPr>
        <p:spPr>
          <a:xfrm>
            <a:off x="8585750" y="1218193"/>
            <a:ext cx="692818" cy="307777"/>
          </a:xfrm>
          <a:prstGeom prst="rect">
            <a:avLst/>
          </a:prstGeom>
          <a:solidFill>
            <a:srgbClr val="C00000"/>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13.5%</a:t>
            </a:r>
          </a:p>
        </p:txBody>
      </p:sp>
      <p:sp>
        <p:nvSpPr>
          <p:cNvPr id="20" name="TextBox 19">
            <a:extLst>
              <a:ext uri="{FF2B5EF4-FFF2-40B4-BE49-F238E27FC236}">
                <a16:creationId xmlns:a16="http://schemas.microsoft.com/office/drawing/2014/main" id="{DD852945-1D32-7D8E-2F83-57C0D30B0DDC}"/>
              </a:ext>
            </a:extLst>
          </p:cNvPr>
          <p:cNvSpPr txBox="1"/>
          <p:nvPr/>
        </p:nvSpPr>
        <p:spPr>
          <a:xfrm>
            <a:off x="9492114" y="1218193"/>
            <a:ext cx="1433406"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Population 65+:</a:t>
            </a:r>
          </a:p>
        </p:txBody>
      </p:sp>
      <p:sp>
        <p:nvSpPr>
          <p:cNvPr id="23" name="TextBox 22">
            <a:extLst>
              <a:ext uri="{FF2B5EF4-FFF2-40B4-BE49-F238E27FC236}">
                <a16:creationId xmlns:a16="http://schemas.microsoft.com/office/drawing/2014/main" id="{9CB21436-3876-EA4C-E39A-BE8A87A0DD16}"/>
              </a:ext>
            </a:extLst>
          </p:cNvPr>
          <p:cNvSpPr txBox="1"/>
          <p:nvPr/>
        </p:nvSpPr>
        <p:spPr>
          <a:xfrm>
            <a:off x="10884763" y="1218193"/>
            <a:ext cx="582211" cy="307777"/>
          </a:xfrm>
          <a:prstGeom prst="rect">
            <a:avLst/>
          </a:prstGeom>
          <a:solidFill>
            <a:srgbClr val="C00000"/>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FFFFFF"/>
                </a:solidFill>
                <a:effectLst/>
                <a:uLnTx/>
                <a:uFillTx/>
                <a:latin typeface="Arial"/>
                <a:ea typeface="+mn-ea"/>
                <a:cs typeface="+mn-cs"/>
              </a:rPr>
              <a:t>3.9M</a:t>
            </a:r>
            <a:endParaRPr kumimoji="0" lang="en-US" sz="1400" b="1" i="0" u="none" strike="noStrike" kern="1200" cap="none" spc="0" normalizeH="0" baseline="0" noProof="0" dirty="0">
              <a:ln>
                <a:noFill/>
              </a:ln>
              <a:solidFill>
                <a:srgbClr val="FFFFFF"/>
              </a:solidFill>
              <a:effectLst/>
              <a:uLnTx/>
              <a:uFillTx/>
              <a:latin typeface="Arial"/>
              <a:ea typeface="+mn-ea"/>
              <a:cs typeface="+mn-cs"/>
            </a:endParaRPr>
          </a:p>
        </p:txBody>
      </p:sp>
      <p:pic>
        <p:nvPicPr>
          <p:cNvPr id="6" name="Content Placeholder 3" descr="Population pyramid from 2020 shows age distribution, highlighting 13.5% are 65+, totaling 3.9M. Males on left, females on right, layered bars.">
            <a:extLst>
              <a:ext uri="{FF2B5EF4-FFF2-40B4-BE49-F238E27FC236}">
                <a16:creationId xmlns:a16="http://schemas.microsoft.com/office/drawing/2014/main" id="{A10F7147-B5D4-3196-FB1E-D075B3301BFE}"/>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6219987" y="1486848"/>
            <a:ext cx="5558331" cy="4204528"/>
          </a:xfrm>
        </p:spPr>
      </p:pic>
      <p:sp>
        <p:nvSpPr>
          <p:cNvPr id="21" name="TextBox 20">
            <a:extLst>
              <a:ext uri="{FF2B5EF4-FFF2-40B4-BE49-F238E27FC236}">
                <a16:creationId xmlns:a16="http://schemas.microsoft.com/office/drawing/2014/main" id="{D06D81FC-DD66-77BD-7388-1C296785354D}"/>
              </a:ext>
            </a:extLst>
          </p:cNvPr>
          <p:cNvSpPr txBox="1"/>
          <p:nvPr/>
        </p:nvSpPr>
        <p:spPr>
          <a:xfrm>
            <a:off x="6334830" y="5725188"/>
            <a:ext cx="555927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Population: 29,145,505 | Median Age: 35.6 | % under 18 years: 25.0</a:t>
            </a:r>
          </a:p>
        </p:txBody>
      </p:sp>
      <p:sp>
        <p:nvSpPr>
          <p:cNvPr id="4" name="Content Placeholder 3">
            <a:extLst>
              <a:ext uri="{FF2B5EF4-FFF2-40B4-BE49-F238E27FC236}">
                <a16:creationId xmlns:a16="http://schemas.microsoft.com/office/drawing/2014/main" id="{FEC38B42-DCC8-69DA-F1ED-F16D7BE15F37}"/>
              </a:ext>
            </a:extLst>
          </p:cNvPr>
          <p:cNvSpPr>
            <a:spLocks noGrp="1"/>
          </p:cNvSpPr>
          <p:nvPr>
            <p:ph sz="quarter" idx="13"/>
          </p:nvPr>
        </p:nvSpPr>
        <p:spPr/>
        <p:txBody>
          <a:bodyPr>
            <a:normAutofit lnSpcReduction="10000"/>
          </a:bodyPr>
          <a:lstStyle/>
          <a:p>
            <a:r>
              <a:rPr lang="en-US" sz="1100" b="1">
                <a:solidFill>
                  <a:schemeClr val="bg1">
                    <a:lumMod val="50000"/>
                  </a:schemeClr>
                </a:solidFill>
                <a:cs typeface="Calibri"/>
              </a:rPr>
              <a:t>Source: </a:t>
            </a:r>
            <a:r>
              <a:rPr lang="en-US" sz="1100">
                <a:solidFill>
                  <a:schemeClr val="bg1">
                    <a:lumMod val="50000"/>
                  </a:schemeClr>
                </a:solidFill>
                <a:cs typeface="Calibri"/>
              </a:rPr>
              <a:t>U.S. Census Bureau, Census 2000 Summary File 1 (SF1), 2010 Census Summary File 1 (SF1), 2020 Census Demographic and Housing Characteristics File (DHC)</a:t>
            </a:r>
          </a:p>
        </p:txBody>
      </p:sp>
      <p:sp>
        <p:nvSpPr>
          <p:cNvPr id="25" name="Arrow: Right 24">
            <a:extLst>
              <a:ext uri="{FF2B5EF4-FFF2-40B4-BE49-F238E27FC236}">
                <a16:creationId xmlns:a16="http://schemas.microsoft.com/office/drawing/2014/main" id="{BC6FAA7D-BB67-538D-B7EC-D552BF9764A7}"/>
              </a:ext>
              <a:ext uri="{C183D7F6-B498-43B3-948B-1728B52AA6E4}">
                <adec:decorative xmlns:adec="http://schemas.microsoft.com/office/drawing/2017/decorative" val="1"/>
              </a:ext>
            </a:extLst>
          </p:cNvPr>
          <p:cNvSpPr/>
          <p:nvPr/>
        </p:nvSpPr>
        <p:spPr>
          <a:xfrm rot="16200000">
            <a:off x="9242562" y="1308304"/>
            <a:ext cx="259122" cy="127554"/>
          </a:xfrm>
          <a:prstGeom prst="rightArrow">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6" name="Arrow: Right 25">
            <a:extLst>
              <a:ext uri="{FF2B5EF4-FFF2-40B4-BE49-F238E27FC236}">
                <a16:creationId xmlns:a16="http://schemas.microsoft.com/office/drawing/2014/main" id="{7F42642A-1D66-5A72-A265-19B57AB95824}"/>
              </a:ext>
              <a:ext uri="{C183D7F6-B498-43B3-948B-1728B52AA6E4}">
                <adec:decorative xmlns:adec="http://schemas.microsoft.com/office/drawing/2017/decorative" val="1"/>
              </a:ext>
            </a:extLst>
          </p:cNvPr>
          <p:cNvSpPr/>
          <p:nvPr/>
        </p:nvSpPr>
        <p:spPr>
          <a:xfrm rot="16200000">
            <a:off x="11455880" y="1308304"/>
            <a:ext cx="259122" cy="127554"/>
          </a:xfrm>
          <a:prstGeom prst="rightArrow">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677975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1DB4C04-DB9C-B651-EAE5-C49D16CC4F5D}"/>
              </a:ext>
            </a:extLst>
          </p:cNvPr>
          <p:cNvSpPr>
            <a:spLocks noGrp="1"/>
          </p:cNvSpPr>
          <p:nvPr>
            <p:ph type="title"/>
          </p:nvPr>
        </p:nvSpPr>
        <p:spPr>
          <a:xfrm>
            <a:off x="425695" y="1500310"/>
            <a:ext cx="3566641" cy="1928690"/>
          </a:xfrm>
        </p:spPr>
        <p:txBody>
          <a:bodyPr>
            <a:noAutofit/>
          </a:bodyPr>
          <a:lstStyle/>
          <a:p>
            <a:r>
              <a:rPr lang="en-US" sz="4000"/>
              <a:t>Percent of Senior Population 65+ in Texas, 2023</a:t>
            </a:r>
          </a:p>
        </p:txBody>
      </p:sp>
      <p:sp>
        <p:nvSpPr>
          <p:cNvPr id="6" name="Content Placeholder 5">
            <a:extLst>
              <a:ext uri="{FF2B5EF4-FFF2-40B4-BE49-F238E27FC236}">
                <a16:creationId xmlns:a16="http://schemas.microsoft.com/office/drawing/2014/main" id="{F82ECCBD-944D-0688-4575-59383FDCFD13}"/>
              </a:ext>
            </a:extLst>
          </p:cNvPr>
          <p:cNvSpPr>
            <a:spLocks noGrp="1"/>
          </p:cNvSpPr>
          <p:nvPr>
            <p:ph sz="quarter" idx="13"/>
          </p:nvPr>
        </p:nvSpPr>
        <p:spPr/>
        <p:txBody>
          <a:bodyPr/>
          <a:lstStyle/>
          <a:p>
            <a:r>
              <a:rPr lang="fr-FR" b="1"/>
              <a:t>Source: </a:t>
            </a:r>
            <a:r>
              <a:rPr lang="fr-FR"/>
              <a:t>U.S. </a:t>
            </a:r>
            <a:r>
              <a:rPr lang="fr-FR" err="1"/>
              <a:t>Census</a:t>
            </a:r>
            <a:r>
              <a:rPr lang="fr-FR"/>
              <a:t> Bureau. Vintage 2023 Population </a:t>
            </a:r>
            <a:r>
              <a:rPr lang="fr-FR" err="1"/>
              <a:t>Estimates</a:t>
            </a:r>
            <a:r>
              <a:rPr lang="fr-FR"/>
              <a:t>.</a:t>
            </a:r>
          </a:p>
        </p:txBody>
      </p:sp>
      <p:pic>
        <p:nvPicPr>
          <p:cNvPr id="10" name="Picture 9" descr="Map of Texas counties shaded by senior population percentage in 2023. Dark to light blue indicates 20-45.3%, 14-19.9%, and 7-13.9%. I-35 marked in red.&#10;">
            <a:extLst>
              <a:ext uri="{FF2B5EF4-FFF2-40B4-BE49-F238E27FC236}">
                <a16:creationId xmlns:a16="http://schemas.microsoft.com/office/drawing/2014/main" id="{DD31D112-1B90-21F8-A62F-907F35341F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61731" y="373639"/>
            <a:ext cx="7304574" cy="5644444"/>
          </a:xfrm>
          <a:prstGeom prst="rect">
            <a:avLst/>
          </a:prstGeom>
        </p:spPr>
      </p:pic>
      <p:pic>
        <p:nvPicPr>
          <p:cNvPr id="12" name="Picture 11">
            <a:extLst>
              <a:ext uri="{FF2B5EF4-FFF2-40B4-BE49-F238E27FC236}">
                <a16:creationId xmlns:a16="http://schemas.microsoft.com/office/drawing/2014/main" id="{692BDFB6-B74C-0B61-2DE0-A4E49640A816}"/>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25413" y="1423658"/>
            <a:ext cx="376919" cy="376919"/>
          </a:xfrm>
          <a:prstGeom prst="rect">
            <a:avLst/>
          </a:prstGeom>
        </p:spPr>
      </p:pic>
    </p:spTree>
    <p:extLst>
      <p:ext uri="{BB962C8B-B14F-4D97-AF65-F5344CB8AC3E}">
        <p14:creationId xmlns:p14="http://schemas.microsoft.com/office/powerpoint/2010/main" val="240747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E7F9B6-0B90-92D6-4C5F-9B788466856B}"/>
              </a:ext>
            </a:extLst>
          </p:cNvPr>
          <p:cNvSpPr>
            <a:spLocks noGrp="1"/>
          </p:cNvSpPr>
          <p:nvPr>
            <p:ph type="title"/>
          </p:nvPr>
        </p:nvSpPr>
        <p:spPr/>
        <p:txBody>
          <a:bodyPr>
            <a:normAutofit/>
          </a:bodyPr>
          <a:lstStyle/>
          <a:p>
            <a:r>
              <a:rPr lang="en-US" dirty="0"/>
              <a:t>Median Household Income and Home Value</a:t>
            </a:r>
            <a:br>
              <a:rPr lang="en-US" dirty="0"/>
            </a:br>
            <a:r>
              <a:rPr lang="en-US" dirty="0"/>
              <a:t>Gap Widens in Texas, 2013-2023 </a:t>
            </a:r>
          </a:p>
        </p:txBody>
      </p:sp>
      <p:graphicFrame>
        <p:nvGraphicFramePr>
          <p:cNvPr id="7" name="Content Placeholder 6" descr="Line graph titled &quot;Median Household Income and Home Value Gap Widens in Texas, 2013-2023.&quot; Orange line shows home value rising from $173,414 to $296,900, while blue line depicts household income increasing slightly from $67,926 to $75,780.">
            <a:extLst>
              <a:ext uri="{FF2B5EF4-FFF2-40B4-BE49-F238E27FC236}">
                <a16:creationId xmlns:a16="http://schemas.microsoft.com/office/drawing/2014/main" id="{530D20EF-987E-260F-7611-31AF4A74C846}"/>
              </a:ext>
            </a:extLst>
          </p:cNvPr>
          <p:cNvGraphicFramePr>
            <a:graphicFrameLocks noGrp="1"/>
          </p:cNvGraphicFramePr>
          <p:nvPr>
            <p:ph idx="1"/>
            <p:extLst>
              <p:ext uri="{D42A27DB-BD31-4B8C-83A1-F6EECF244321}">
                <p14:modId xmlns:p14="http://schemas.microsoft.com/office/powerpoint/2010/main" val="3753420353"/>
              </p:ext>
            </p:extLst>
          </p:nvPr>
        </p:nvGraphicFramePr>
        <p:xfrm>
          <a:off x="838200" y="1414463"/>
          <a:ext cx="9459912" cy="4351337"/>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2">
            <a:extLst>
              <a:ext uri="{FF2B5EF4-FFF2-40B4-BE49-F238E27FC236}">
                <a16:creationId xmlns:a16="http://schemas.microsoft.com/office/drawing/2014/main" id="{D6F95158-171E-BB1B-0C9B-9D76B2EAD13E}"/>
              </a:ext>
            </a:extLst>
          </p:cNvPr>
          <p:cNvSpPr>
            <a:spLocks noGrp="1"/>
          </p:cNvSpPr>
          <p:nvPr>
            <p:ph sz="quarter" idx="13"/>
          </p:nvPr>
        </p:nvSpPr>
        <p:spPr/>
        <p:txBody>
          <a:bodyPr>
            <a:noAutofit/>
          </a:bodyPr>
          <a:lstStyle/>
          <a:p>
            <a:r>
              <a:rPr lang="en-US" b="1"/>
              <a:t>Source: </a:t>
            </a:r>
            <a:r>
              <a:rPr lang="en-US"/>
              <a:t>U.S. Census Bureau, American Community Survey, 1-Year, 2013, 2018, and  2023.</a:t>
            </a:r>
          </a:p>
          <a:p>
            <a:r>
              <a:rPr lang="en-US" b="1"/>
              <a:t>Note: </a:t>
            </a:r>
            <a:r>
              <a:rPr lang="en-US"/>
              <a:t>2023 Inflation-Adjusted Dollars.</a:t>
            </a:r>
          </a:p>
        </p:txBody>
      </p:sp>
      <p:grpSp>
        <p:nvGrpSpPr>
          <p:cNvPr id="16" name="Group 15">
            <a:extLst>
              <a:ext uri="{FF2B5EF4-FFF2-40B4-BE49-F238E27FC236}">
                <a16:creationId xmlns:a16="http://schemas.microsoft.com/office/drawing/2014/main" id="{BFDF1127-F265-6962-AC10-D9431C7297D6}"/>
              </a:ext>
              <a:ext uri="{C183D7F6-B498-43B3-948B-1728B52AA6E4}">
                <adec:decorative xmlns:adec="http://schemas.microsoft.com/office/drawing/2017/decorative" val="1"/>
              </a:ext>
            </a:extLst>
          </p:cNvPr>
          <p:cNvGrpSpPr/>
          <p:nvPr/>
        </p:nvGrpSpPr>
        <p:grpSpPr>
          <a:xfrm>
            <a:off x="9368641" y="1639929"/>
            <a:ext cx="783772" cy="1001486"/>
            <a:chOff x="9285514" y="1589314"/>
            <a:chExt cx="783772" cy="1001486"/>
          </a:xfrm>
        </p:grpSpPr>
        <p:cxnSp>
          <p:nvCxnSpPr>
            <p:cNvPr id="9" name="Straight Connector 8">
              <a:extLst>
                <a:ext uri="{FF2B5EF4-FFF2-40B4-BE49-F238E27FC236}">
                  <a16:creationId xmlns:a16="http://schemas.microsoft.com/office/drawing/2014/main" id="{C9F15EAC-3963-22C2-DD70-684A33C26BE8}"/>
                </a:ext>
              </a:extLst>
            </p:cNvPr>
            <p:cNvCxnSpPr>
              <a:cxnSpLocks/>
            </p:cNvCxnSpPr>
            <p:nvPr/>
          </p:nvCxnSpPr>
          <p:spPr>
            <a:xfrm>
              <a:off x="9285514" y="1589314"/>
              <a:ext cx="783772" cy="0"/>
            </a:xfrm>
            <a:prstGeom prst="line">
              <a:avLst/>
            </a:prstGeom>
            <a:ln w="28575"/>
          </p:spPr>
          <p:style>
            <a:lnRef idx="1">
              <a:schemeClr val="accent6"/>
            </a:lnRef>
            <a:fillRef idx="0">
              <a:schemeClr val="accent6"/>
            </a:fillRef>
            <a:effectRef idx="0">
              <a:schemeClr val="accent6"/>
            </a:effectRef>
            <a:fontRef idx="minor">
              <a:schemeClr val="tx1"/>
            </a:fontRef>
          </p:style>
        </p:cxnSp>
        <p:cxnSp>
          <p:nvCxnSpPr>
            <p:cNvPr id="11" name="Straight Connector 10">
              <a:extLst>
                <a:ext uri="{FF2B5EF4-FFF2-40B4-BE49-F238E27FC236}">
                  <a16:creationId xmlns:a16="http://schemas.microsoft.com/office/drawing/2014/main" id="{61DCA934-E8ED-CB5D-8F76-3ABF7763D27C}"/>
                </a:ext>
              </a:extLst>
            </p:cNvPr>
            <p:cNvCxnSpPr>
              <a:cxnSpLocks/>
            </p:cNvCxnSpPr>
            <p:nvPr/>
          </p:nvCxnSpPr>
          <p:spPr>
            <a:xfrm>
              <a:off x="9285514" y="2590800"/>
              <a:ext cx="783772" cy="0"/>
            </a:xfrm>
            <a:prstGeom prst="line">
              <a:avLst/>
            </a:prstGeom>
            <a:ln w="28575"/>
          </p:spPr>
          <p:style>
            <a:lnRef idx="1">
              <a:schemeClr val="accent6"/>
            </a:lnRef>
            <a:fillRef idx="0">
              <a:schemeClr val="accent6"/>
            </a:fillRef>
            <a:effectRef idx="0">
              <a:schemeClr val="accent6"/>
            </a:effectRef>
            <a:fontRef idx="minor">
              <a:schemeClr val="tx1"/>
            </a:fontRef>
          </p:style>
        </p:cxnSp>
        <p:cxnSp>
          <p:nvCxnSpPr>
            <p:cNvPr id="12" name="Straight Connector 11">
              <a:extLst>
                <a:ext uri="{FF2B5EF4-FFF2-40B4-BE49-F238E27FC236}">
                  <a16:creationId xmlns:a16="http://schemas.microsoft.com/office/drawing/2014/main" id="{0741F50E-3D9A-B662-0709-F415A2C6305B}"/>
                </a:ext>
              </a:extLst>
            </p:cNvPr>
            <p:cNvCxnSpPr>
              <a:cxnSpLocks/>
            </p:cNvCxnSpPr>
            <p:nvPr/>
          </p:nvCxnSpPr>
          <p:spPr>
            <a:xfrm>
              <a:off x="10069286" y="1589314"/>
              <a:ext cx="0" cy="1001486"/>
            </a:xfrm>
            <a:prstGeom prst="line">
              <a:avLst/>
            </a:prstGeom>
            <a:ln w="28575"/>
          </p:spPr>
          <p:style>
            <a:lnRef idx="1">
              <a:schemeClr val="accent6"/>
            </a:lnRef>
            <a:fillRef idx="0">
              <a:schemeClr val="accent6"/>
            </a:fillRef>
            <a:effectRef idx="0">
              <a:schemeClr val="accent6"/>
            </a:effectRef>
            <a:fontRef idx="minor">
              <a:schemeClr val="tx1"/>
            </a:fontRef>
          </p:style>
        </p:cxnSp>
      </p:grpSp>
      <p:sp>
        <p:nvSpPr>
          <p:cNvPr id="15" name="TextBox 14">
            <a:extLst>
              <a:ext uri="{FF2B5EF4-FFF2-40B4-BE49-F238E27FC236}">
                <a16:creationId xmlns:a16="http://schemas.microsoft.com/office/drawing/2014/main" id="{8B1DE401-C888-A744-A286-EBFF937B280C}"/>
              </a:ext>
            </a:extLst>
          </p:cNvPr>
          <p:cNvSpPr txBox="1"/>
          <p:nvPr/>
        </p:nvSpPr>
        <p:spPr>
          <a:xfrm>
            <a:off x="10152413" y="1674564"/>
            <a:ext cx="1683327" cy="1015663"/>
          </a:xfrm>
          <a:prstGeom prst="rect">
            <a:avLst/>
          </a:prstGeom>
          <a:noFill/>
        </p:spPr>
        <p:txBody>
          <a:bodyPr wrap="square" rtlCol="0">
            <a:spAutoFit/>
          </a:bodyPr>
          <a:lstStyle/>
          <a:p>
            <a:r>
              <a:rPr lang="en-US" sz="2000" b="1">
                <a:solidFill>
                  <a:schemeClr val="accent2"/>
                </a:solidFill>
              </a:rPr>
              <a:t>Median</a:t>
            </a:r>
          </a:p>
          <a:p>
            <a:r>
              <a:rPr lang="en-US" sz="2000" b="1">
                <a:solidFill>
                  <a:schemeClr val="accent2"/>
                </a:solidFill>
              </a:rPr>
              <a:t>Home</a:t>
            </a:r>
          </a:p>
          <a:p>
            <a:r>
              <a:rPr lang="en-US" sz="2000" b="1">
                <a:solidFill>
                  <a:schemeClr val="accent2"/>
                </a:solidFill>
              </a:rPr>
              <a:t>Value</a:t>
            </a:r>
          </a:p>
        </p:txBody>
      </p:sp>
      <p:grpSp>
        <p:nvGrpSpPr>
          <p:cNvPr id="17" name="Group 16">
            <a:extLst>
              <a:ext uri="{FF2B5EF4-FFF2-40B4-BE49-F238E27FC236}">
                <a16:creationId xmlns:a16="http://schemas.microsoft.com/office/drawing/2014/main" id="{98E4C1DC-325B-896D-B0C0-E274B3F24DEE}"/>
              </a:ext>
              <a:ext uri="{C183D7F6-B498-43B3-948B-1728B52AA6E4}">
                <adec:decorative xmlns:adec="http://schemas.microsoft.com/office/drawing/2017/decorative" val="1"/>
              </a:ext>
            </a:extLst>
          </p:cNvPr>
          <p:cNvGrpSpPr/>
          <p:nvPr/>
        </p:nvGrpSpPr>
        <p:grpSpPr>
          <a:xfrm>
            <a:off x="9368641" y="4046664"/>
            <a:ext cx="783772" cy="1001486"/>
            <a:chOff x="9285514" y="1589314"/>
            <a:chExt cx="783772" cy="1001486"/>
          </a:xfrm>
        </p:grpSpPr>
        <p:cxnSp>
          <p:nvCxnSpPr>
            <p:cNvPr id="18" name="Straight Connector 17">
              <a:extLst>
                <a:ext uri="{FF2B5EF4-FFF2-40B4-BE49-F238E27FC236}">
                  <a16:creationId xmlns:a16="http://schemas.microsoft.com/office/drawing/2014/main" id="{79276120-597E-82C0-41F1-89394D798274}"/>
                </a:ext>
              </a:extLst>
            </p:cNvPr>
            <p:cNvCxnSpPr>
              <a:cxnSpLocks/>
            </p:cNvCxnSpPr>
            <p:nvPr/>
          </p:nvCxnSpPr>
          <p:spPr>
            <a:xfrm>
              <a:off x="9285514" y="1589314"/>
              <a:ext cx="783772" cy="0"/>
            </a:xfrm>
            <a:prstGeom prst="line">
              <a:avLst/>
            </a:prstGeom>
            <a:ln w="28575">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19" name="Straight Connector 18">
              <a:extLst>
                <a:ext uri="{FF2B5EF4-FFF2-40B4-BE49-F238E27FC236}">
                  <a16:creationId xmlns:a16="http://schemas.microsoft.com/office/drawing/2014/main" id="{F9A72921-B9BA-E507-7CB5-F499308B89DD}"/>
                </a:ext>
              </a:extLst>
            </p:cNvPr>
            <p:cNvCxnSpPr>
              <a:cxnSpLocks/>
            </p:cNvCxnSpPr>
            <p:nvPr/>
          </p:nvCxnSpPr>
          <p:spPr>
            <a:xfrm>
              <a:off x="9285514" y="2590800"/>
              <a:ext cx="783772" cy="0"/>
            </a:xfrm>
            <a:prstGeom prst="line">
              <a:avLst/>
            </a:prstGeom>
            <a:ln w="28575">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20" name="Straight Connector 19">
              <a:extLst>
                <a:ext uri="{FF2B5EF4-FFF2-40B4-BE49-F238E27FC236}">
                  <a16:creationId xmlns:a16="http://schemas.microsoft.com/office/drawing/2014/main" id="{D8764622-89A9-7439-6D62-D3E7F5D16322}"/>
                </a:ext>
              </a:extLst>
            </p:cNvPr>
            <p:cNvCxnSpPr>
              <a:cxnSpLocks/>
            </p:cNvCxnSpPr>
            <p:nvPr/>
          </p:nvCxnSpPr>
          <p:spPr>
            <a:xfrm>
              <a:off x="10069286" y="1589314"/>
              <a:ext cx="0" cy="1001486"/>
            </a:xfrm>
            <a:prstGeom prst="line">
              <a:avLst/>
            </a:prstGeom>
            <a:ln w="28575">
              <a:solidFill>
                <a:schemeClr val="accent1"/>
              </a:solidFill>
            </a:ln>
          </p:spPr>
          <p:style>
            <a:lnRef idx="1">
              <a:schemeClr val="accent6"/>
            </a:lnRef>
            <a:fillRef idx="0">
              <a:schemeClr val="accent6"/>
            </a:fillRef>
            <a:effectRef idx="0">
              <a:schemeClr val="accent6"/>
            </a:effectRef>
            <a:fontRef idx="minor">
              <a:schemeClr val="tx1"/>
            </a:fontRef>
          </p:style>
        </p:cxnSp>
      </p:grpSp>
      <p:sp>
        <p:nvSpPr>
          <p:cNvPr id="21" name="TextBox 20">
            <a:extLst>
              <a:ext uri="{FF2B5EF4-FFF2-40B4-BE49-F238E27FC236}">
                <a16:creationId xmlns:a16="http://schemas.microsoft.com/office/drawing/2014/main" id="{87B0842A-5DBE-C0CA-2135-B4A6F327E44A}"/>
              </a:ext>
            </a:extLst>
          </p:cNvPr>
          <p:cNvSpPr txBox="1"/>
          <p:nvPr/>
        </p:nvSpPr>
        <p:spPr>
          <a:xfrm>
            <a:off x="10164454" y="3997852"/>
            <a:ext cx="1683327" cy="1015663"/>
          </a:xfrm>
          <a:prstGeom prst="rect">
            <a:avLst/>
          </a:prstGeom>
          <a:noFill/>
        </p:spPr>
        <p:txBody>
          <a:bodyPr wrap="square" rtlCol="0">
            <a:spAutoFit/>
          </a:bodyPr>
          <a:lstStyle/>
          <a:p>
            <a:r>
              <a:rPr lang="en-US" sz="2000" b="1">
                <a:solidFill>
                  <a:schemeClr val="accent1"/>
                </a:solidFill>
              </a:rPr>
              <a:t>Median</a:t>
            </a:r>
          </a:p>
          <a:p>
            <a:r>
              <a:rPr lang="en-US" sz="2000" b="1">
                <a:solidFill>
                  <a:schemeClr val="accent1"/>
                </a:solidFill>
              </a:rPr>
              <a:t>Household</a:t>
            </a:r>
          </a:p>
          <a:p>
            <a:r>
              <a:rPr lang="en-US" sz="2000" b="1">
                <a:solidFill>
                  <a:schemeClr val="accent1"/>
                </a:solidFill>
              </a:rPr>
              <a:t>Income</a:t>
            </a:r>
          </a:p>
        </p:txBody>
      </p:sp>
      <p:pic>
        <p:nvPicPr>
          <p:cNvPr id="1028" name="Picture 4">
            <a:extLst>
              <a:ext uri="{FF2B5EF4-FFF2-40B4-BE49-F238E27FC236}">
                <a16:creationId xmlns:a16="http://schemas.microsoft.com/office/drawing/2014/main" id="{7654073D-252E-09FD-8D00-78488F2E3201}"/>
              </a:ex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981700" y="3314700"/>
            <a:ext cx="228600" cy="228600"/>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a:extLst>
              <a:ext uri="{FF2B5EF4-FFF2-40B4-BE49-F238E27FC236}">
                <a16:creationId xmlns:a16="http://schemas.microsoft.com/office/drawing/2014/main" id="{288FB7FD-6572-7E4D-7375-1A67A02EA648}"/>
              </a:ext>
              <a:ext uri="{C183D7F6-B498-43B3-948B-1728B52AA6E4}">
                <adec:decorative xmlns:adec="http://schemas.microsoft.com/office/drawing/2017/decorative" val="1"/>
              </a:ext>
            </a:extLst>
          </p:cNvPr>
          <p:cNvGrpSpPr/>
          <p:nvPr/>
        </p:nvGrpSpPr>
        <p:grpSpPr>
          <a:xfrm>
            <a:off x="2904468" y="3344917"/>
            <a:ext cx="336988" cy="336988"/>
            <a:chOff x="438150" y="3429000"/>
            <a:chExt cx="336988" cy="336988"/>
          </a:xfrm>
        </p:grpSpPr>
        <p:sp>
          <p:nvSpPr>
            <p:cNvPr id="23" name="Oval 22">
              <a:extLst>
                <a:ext uri="{FF2B5EF4-FFF2-40B4-BE49-F238E27FC236}">
                  <a16:creationId xmlns:a16="http://schemas.microsoft.com/office/drawing/2014/main" id="{8C0BCE7E-C4C4-02C0-86A3-513EF0AABCAE}"/>
                </a:ext>
              </a:extLst>
            </p:cNvPr>
            <p:cNvSpPr/>
            <p:nvPr/>
          </p:nvSpPr>
          <p:spPr>
            <a:xfrm>
              <a:off x="438150" y="3429000"/>
              <a:ext cx="336988" cy="33698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a:extLst>
                <a:ext uri="{FF2B5EF4-FFF2-40B4-BE49-F238E27FC236}">
                  <a16:creationId xmlns:a16="http://schemas.microsoft.com/office/drawing/2014/main" id="{7EBCFE4D-1822-5F31-1A6B-A9037663827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92344" y="3473029"/>
              <a:ext cx="228600" cy="228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Group 24">
            <a:extLst>
              <a:ext uri="{FF2B5EF4-FFF2-40B4-BE49-F238E27FC236}">
                <a16:creationId xmlns:a16="http://schemas.microsoft.com/office/drawing/2014/main" id="{089C350B-CE3F-1D61-8738-293767CC1FB5}"/>
              </a:ext>
              <a:ext uri="{C183D7F6-B498-43B3-948B-1728B52AA6E4}">
                <adec:decorative xmlns:adec="http://schemas.microsoft.com/office/drawing/2017/decorative" val="1"/>
              </a:ext>
            </a:extLst>
          </p:cNvPr>
          <p:cNvGrpSpPr/>
          <p:nvPr/>
        </p:nvGrpSpPr>
        <p:grpSpPr>
          <a:xfrm>
            <a:off x="5813206" y="2779986"/>
            <a:ext cx="336988" cy="336988"/>
            <a:chOff x="438150" y="3429000"/>
            <a:chExt cx="336988" cy="336988"/>
          </a:xfrm>
        </p:grpSpPr>
        <p:sp>
          <p:nvSpPr>
            <p:cNvPr id="26" name="Oval 25">
              <a:extLst>
                <a:ext uri="{FF2B5EF4-FFF2-40B4-BE49-F238E27FC236}">
                  <a16:creationId xmlns:a16="http://schemas.microsoft.com/office/drawing/2014/main" id="{349B3E14-0BE1-BA54-2642-38E3328DAA20}"/>
                </a:ext>
              </a:extLst>
            </p:cNvPr>
            <p:cNvSpPr/>
            <p:nvPr/>
          </p:nvSpPr>
          <p:spPr>
            <a:xfrm>
              <a:off x="438150" y="3429000"/>
              <a:ext cx="336988" cy="33698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6">
              <a:extLst>
                <a:ext uri="{FF2B5EF4-FFF2-40B4-BE49-F238E27FC236}">
                  <a16:creationId xmlns:a16="http://schemas.microsoft.com/office/drawing/2014/main" id="{0C78622D-E910-B740-FDF0-3D39471FC2B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92344" y="3473029"/>
              <a:ext cx="228600" cy="228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Group 27">
            <a:extLst>
              <a:ext uri="{FF2B5EF4-FFF2-40B4-BE49-F238E27FC236}">
                <a16:creationId xmlns:a16="http://schemas.microsoft.com/office/drawing/2014/main" id="{41253C8A-1820-D0F7-388A-A7BC8894BBFA}"/>
              </a:ext>
              <a:ext uri="{C183D7F6-B498-43B3-948B-1728B52AA6E4}">
                <adec:decorative xmlns:adec="http://schemas.microsoft.com/office/drawing/2017/decorative" val="1"/>
              </a:ext>
            </a:extLst>
          </p:cNvPr>
          <p:cNvGrpSpPr/>
          <p:nvPr/>
        </p:nvGrpSpPr>
        <p:grpSpPr>
          <a:xfrm>
            <a:off x="8687374" y="2003697"/>
            <a:ext cx="336988" cy="336988"/>
            <a:chOff x="438150" y="3429000"/>
            <a:chExt cx="336988" cy="336988"/>
          </a:xfrm>
        </p:grpSpPr>
        <p:sp>
          <p:nvSpPr>
            <p:cNvPr id="29" name="Oval 28">
              <a:extLst>
                <a:ext uri="{FF2B5EF4-FFF2-40B4-BE49-F238E27FC236}">
                  <a16:creationId xmlns:a16="http://schemas.microsoft.com/office/drawing/2014/main" id="{97CAC609-7E2A-3172-77C9-6D5984C51683}"/>
                </a:ext>
              </a:extLst>
            </p:cNvPr>
            <p:cNvSpPr/>
            <p:nvPr/>
          </p:nvSpPr>
          <p:spPr>
            <a:xfrm>
              <a:off x="438150" y="3429000"/>
              <a:ext cx="336988" cy="33698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6">
              <a:extLst>
                <a:ext uri="{FF2B5EF4-FFF2-40B4-BE49-F238E27FC236}">
                  <a16:creationId xmlns:a16="http://schemas.microsoft.com/office/drawing/2014/main" id="{346AFB92-9587-7C65-2A8F-157F8921E8F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92344" y="3473029"/>
              <a:ext cx="228600" cy="228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5" name="Group 34">
            <a:extLst>
              <a:ext uri="{FF2B5EF4-FFF2-40B4-BE49-F238E27FC236}">
                <a16:creationId xmlns:a16="http://schemas.microsoft.com/office/drawing/2014/main" id="{C9E77F25-6E0E-E6F9-D786-348EDB8CC45F}"/>
              </a:ext>
              <a:ext uri="{C183D7F6-B498-43B3-948B-1728B52AA6E4}">
                <adec:decorative xmlns:adec="http://schemas.microsoft.com/office/drawing/2017/decorative" val="1"/>
              </a:ext>
            </a:extLst>
          </p:cNvPr>
          <p:cNvGrpSpPr/>
          <p:nvPr/>
        </p:nvGrpSpPr>
        <p:grpSpPr>
          <a:xfrm>
            <a:off x="2904468" y="4468871"/>
            <a:ext cx="336988" cy="369332"/>
            <a:chOff x="324557" y="4447356"/>
            <a:chExt cx="336988" cy="369332"/>
          </a:xfrm>
        </p:grpSpPr>
        <p:sp>
          <p:nvSpPr>
            <p:cNvPr id="32" name="Oval 31">
              <a:extLst>
                <a:ext uri="{FF2B5EF4-FFF2-40B4-BE49-F238E27FC236}">
                  <a16:creationId xmlns:a16="http://schemas.microsoft.com/office/drawing/2014/main" id="{F8595544-B388-4BAE-C55F-1CD4ABA664B3}"/>
                </a:ext>
              </a:extLst>
            </p:cNvPr>
            <p:cNvSpPr/>
            <p:nvPr/>
          </p:nvSpPr>
          <p:spPr>
            <a:xfrm>
              <a:off x="324557" y="4463528"/>
              <a:ext cx="336988" cy="33698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F1786D11-E5ED-01D3-74D7-595DD3D6CB25}"/>
                </a:ext>
              </a:extLst>
            </p:cNvPr>
            <p:cNvSpPr txBox="1"/>
            <p:nvPr/>
          </p:nvSpPr>
          <p:spPr>
            <a:xfrm>
              <a:off x="336598" y="4447356"/>
              <a:ext cx="312906" cy="369332"/>
            </a:xfrm>
            <a:prstGeom prst="rect">
              <a:avLst/>
            </a:prstGeom>
            <a:noFill/>
          </p:spPr>
          <p:txBody>
            <a:bodyPr wrap="none" rtlCol="0">
              <a:spAutoFit/>
            </a:bodyPr>
            <a:lstStyle/>
            <a:p>
              <a:r>
                <a:rPr lang="en-US" b="1">
                  <a:solidFill>
                    <a:schemeClr val="bg1"/>
                  </a:solidFill>
                  <a:latin typeface="+mj-lt"/>
                </a:rPr>
                <a:t>$</a:t>
              </a:r>
            </a:p>
          </p:txBody>
        </p:sp>
      </p:grpSp>
      <p:grpSp>
        <p:nvGrpSpPr>
          <p:cNvPr id="36" name="Group 35">
            <a:extLst>
              <a:ext uri="{FF2B5EF4-FFF2-40B4-BE49-F238E27FC236}">
                <a16:creationId xmlns:a16="http://schemas.microsoft.com/office/drawing/2014/main" id="{77EC09E9-6E72-9E90-8B29-01695C1A3851}"/>
              </a:ext>
              <a:ext uri="{C183D7F6-B498-43B3-948B-1728B52AA6E4}">
                <adec:decorative xmlns:adec="http://schemas.microsoft.com/office/drawing/2017/decorative" val="1"/>
              </a:ext>
            </a:extLst>
          </p:cNvPr>
          <p:cNvGrpSpPr/>
          <p:nvPr/>
        </p:nvGrpSpPr>
        <p:grpSpPr>
          <a:xfrm>
            <a:off x="5813206" y="4416876"/>
            <a:ext cx="336988" cy="369332"/>
            <a:chOff x="324557" y="4447356"/>
            <a:chExt cx="336988" cy="369332"/>
          </a:xfrm>
        </p:grpSpPr>
        <p:sp>
          <p:nvSpPr>
            <p:cNvPr id="37" name="Oval 36">
              <a:extLst>
                <a:ext uri="{FF2B5EF4-FFF2-40B4-BE49-F238E27FC236}">
                  <a16:creationId xmlns:a16="http://schemas.microsoft.com/office/drawing/2014/main" id="{BAA1550D-0421-3679-30C6-54AE2B98AA3C}"/>
                </a:ext>
              </a:extLst>
            </p:cNvPr>
            <p:cNvSpPr/>
            <p:nvPr/>
          </p:nvSpPr>
          <p:spPr>
            <a:xfrm>
              <a:off x="324557" y="4463528"/>
              <a:ext cx="336988" cy="33698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8CD59C1A-C3F4-9C38-C10D-9DA7977EDAD8}"/>
                </a:ext>
              </a:extLst>
            </p:cNvPr>
            <p:cNvSpPr txBox="1"/>
            <p:nvPr/>
          </p:nvSpPr>
          <p:spPr>
            <a:xfrm>
              <a:off x="336598" y="4447356"/>
              <a:ext cx="312906" cy="369332"/>
            </a:xfrm>
            <a:prstGeom prst="rect">
              <a:avLst/>
            </a:prstGeom>
            <a:noFill/>
          </p:spPr>
          <p:txBody>
            <a:bodyPr wrap="none" rtlCol="0">
              <a:spAutoFit/>
            </a:bodyPr>
            <a:lstStyle/>
            <a:p>
              <a:r>
                <a:rPr lang="en-US" b="1">
                  <a:solidFill>
                    <a:schemeClr val="bg1"/>
                  </a:solidFill>
                  <a:latin typeface="+mj-lt"/>
                </a:rPr>
                <a:t>$</a:t>
              </a:r>
            </a:p>
          </p:txBody>
        </p:sp>
      </p:grpSp>
      <p:grpSp>
        <p:nvGrpSpPr>
          <p:cNvPr id="39" name="Group 38">
            <a:extLst>
              <a:ext uri="{FF2B5EF4-FFF2-40B4-BE49-F238E27FC236}">
                <a16:creationId xmlns:a16="http://schemas.microsoft.com/office/drawing/2014/main" id="{6638790D-37A7-369B-43B7-F048CF5F00A7}"/>
              </a:ext>
              <a:ext uri="{C183D7F6-B498-43B3-948B-1728B52AA6E4}">
                <adec:decorative xmlns:adec="http://schemas.microsoft.com/office/drawing/2017/decorative" val="1"/>
              </a:ext>
            </a:extLst>
          </p:cNvPr>
          <p:cNvGrpSpPr/>
          <p:nvPr/>
        </p:nvGrpSpPr>
        <p:grpSpPr>
          <a:xfrm>
            <a:off x="8687374" y="4400704"/>
            <a:ext cx="336988" cy="369332"/>
            <a:chOff x="324557" y="4447356"/>
            <a:chExt cx="336988" cy="369332"/>
          </a:xfrm>
        </p:grpSpPr>
        <p:sp>
          <p:nvSpPr>
            <p:cNvPr id="40" name="Oval 39">
              <a:extLst>
                <a:ext uri="{FF2B5EF4-FFF2-40B4-BE49-F238E27FC236}">
                  <a16:creationId xmlns:a16="http://schemas.microsoft.com/office/drawing/2014/main" id="{2C978744-B6DB-3039-41A2-85B206CFBBBB}"/>
                </a:ext>
              </a:extLst>
            </p:cNvPr>
            <p:cNvSpPr/>
            <p:nvPr/>
          </p:nvSpPr>
          <p:spPr>
            <a:xfrm>
              <a:off x="324557" y="4463528"/>
              <a:ext cx="336988" cy="33698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0BA385C6-7961-F7C5-91DA-DB85EE2906AC}"/>
                </a:ext>
              </a:extLst>
            </p:cNvPr>
            <p:cNvSpPr txBox="1"/>
            <p:nvPr/>
          </p:nvSpPr>
          <p:spPr>
            <a:xfrm>
              <a:off x="336598" y="4447356"/>
              <a:ext cx="312906" cy="369332"/>
            </a:xfrm>
            <a:prstGeom prst="rect">
              <a:avLst/>
            </a:prstGeom>
            <a:noFill/>
          </p:spPr>
          <p:txBody>
            <a:bodyPr wrap="none" rtlCol="0">
              <a:spAutoFit/>
            </a:bodyPr>
            <a:lstStyle/>
            <a:p>
              <a:r>
                <a:rPr lang="en-US" b="1">
                  <a:solidFill>
                    <a:schemeClr val="bg1"/>
                  </a:solidFill>
                  <a:latin typeface="+mj-lt"/>
                </a:rPr>
                <a:t>$</a:t>
              </a:r>
            </a:p>
          </p:txBody>
        </p:sp>
      </p:grpSp>
    </p:spTree>
    <p:extLst>
      <p:ext uri="{BB962C8B-B14F-4D97-AF65-F5344CB8AC3E}">
        <p14:creationId xmlns:p14="http://schemas.microsoft.com/office/powerpoint/2010/main" val="2025088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8634B5-EC23-1E4B-DCD0-BE0FF3993BA4}"/>
              </a:ext>
            </a:extLst>
          </p:cNvPr>
          <p:cNvSpPr>
            <a:spLocks noGrp="1"/>
          </p:cNvSpPr>
          <p:nvPr>
            <p:ph type="title"/>
          </p:nvPr>
        </p:nvSpPr>
        <p:spPr/>
        <p:txBody>
          <a:bodyPr/>
          <a:lstStyle/>
          <a:p>
            <a:br>
              <a:rPr lang="en-US" dirty="0"/>
            </a:br>
            <a:r>
              <a:rPr lang="en-US" dirty="0"/>
              <a:t>Median Home Value in Texas MSAs, 2013 and 2023</a:t>
            </a:r>
          </a:p>
        </p:txBody>
      </p:sp>
      <p:grpSp>
        <p:nvGrpSpPr>
          <p:cNvPr id="19" name="Group 18" descr="Bar chart compareing home values in various cities. Orange bars represent 2013 values, blue bars show 2023 values. Notable increases in Austin and Houston.">
            <a:extLst>
              <a:ext uri="{FF2B5EF4-FFF2-40B4-BE49-F238E27FC236}">
                <a16:creationId xmlns:a16="http://schemas.microsoft.com/office/drawing/2014/main" id="{CB09C523-EB57-78B3-FB57-151DF5712955}"/>
              </a:ext>
            </a:extLst>
          </p:cNvPr>
          <p:cNvGrpSpPr/>
          <p:nvPr/>
        </p:nvGrpSpPr>
        <p:grpSpPr>
          <a:xfrm>
            <a:off x="511246" y="1247553"/>
            <a:ext cx="8632754" cy="4596810"/>
            <a:chOff x="511246" y="1247553"/>
            <a:chExt cx="8632754" cy="4596810"/>
          </a:xfrm>
        </p:grpSpPr>
        <p:sp>
          <p:nvSpPr>
            <p:cNvPr id="18" name="Rectangle 17">
              <a:extLst>
                <a:ext uri="{FF2B5EF4-FFF2-40B4-BE49-F238E27FC236}">
                  <a16:creationId xmlns:a16="http://schemas.microsoft.com/office/drawing/2014/main" id="{021139D1-1B33-798F-3BE2-E7349C6F27EC}"/>
                </a:ext>
              </a:extLst>
            </p:cNvPr>
            <p:cNvSpPr/>
            <p:nvPr/>
          </p:nvSpPr>
          <p:spPr>
            <a:xfrm>
              <a:off x="511246" y="1247553"/>
              <a:ext cx="8632751" cy="421758"/>
            </a:xfrm>
            <a:prstGeom prst="rect">
              <a:avLst/>
            </a:prstGeom>
            <a:solidFill>
              <a:schemeClr val="bg1">
                <a:lumMod val="95000"/>
              </a:schemeClr>
            </a:solid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 name="Rectangle 7">
              <a:extLst>
                <a:ext uri="{FF2B5EF4-FFF2-40B4-BE49-F238E27FC236}">
                  <a16:creationId xmlns:a16="http://schemas.microsoft.com/office/drawing/2014/main" id="{00A62DBA-23DF-9170-2B86-175C77716E79}"/>
                </a:ext>
              </a:extLst>
            </p:cNvPr>
            <p:cNvSpPr/>
            <p:nvPr/>
          </p:nvSpPr>
          <p:spPr>
            <a:xfrm>
              <a:off x="511249" y="1662223"/>
              <a:ext cx="8632751" cy="421758"/>
            </a:xfrm>
            <a:prstGeom prst="rect">
              <a:avLst/>
            </a:prstGeom>
            <a:noFill/>
            <a:ln w="127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 name="Rectangle 8">
              <a:extLst>
                <a:ext uri="{FF2B5EF4-FFF2-40B4-BE49-F238E27FC236}">
                  <a16:creationId xmlns:a16="http://schemas.microsoft.com/office/drawing/2014/main" id="{2816AEF0-54FC-A5B1-7433-B23ACD441191}"/>
                </a:ext>
              </a:extLst>
            </p:cNvPr>
            <p:cNvSpPr/>
            <p:nvPr/>
          </p:nvSpPr>
          <p:spPr>
            <a:xfrm>
              <a:off x="511248" y="2083981"/>
              <a:ext cx="8632751" cy="421758"/>
            </a:xfrm>
            <a:prstGeom prst="rect">
              <a:avLst/>
            </a:prstGeom>
            <a:noFill/>
            <a:ln w="127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0" name="Rectangle 9">
              <a:extLst>
                <a:ext uri="{FF2B5EF4-FFF2-40B4-BE49-F238E27FC236}">
                  <a16:creationId xmlns:a16="http://schemas.microsoft.com/office/drawing/2014/main" id="{276D1E5B-FD00-1A5F-3E86-1D92E16518B5}"/>
                </a:ext>
              </a:extLst>
            </p:cNvPr>
            <p:cNvSpPr/>
            <p:nvPr/>
          </p:nvSpPr>
          <p:spPr>
            <a:xfrm>
              <a:off x="511248" y="2505739"/>
              <a:ext cx="8632751" cy="421758"/>
            </a:xfrm>
            <a:prstGeom prst="rect">
              <a:avLst/>
            </a:prstGeom>
            <a:noFill/>
            <a:ln w="127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1" name="Rectangle 10">
              <a:extLst>
                <a:ext uri="{FF2B5EF4-FFF2-40B4-BE49-F238E27FC236}">
                  <a16:creationId xmlns:a16="http://schemas.microsoft.com/office/drawing/2014/main" id="{6249B12C-5E5B-532F-BBED-EFADBEEEB003}"/>
                </a:ext>
              </a:extLst>
            </p:cNvPr>
            <p:cNvSpPr/>
            <p:nvPr/>
          </p:nvSpPr>
          <p:spPr>
            <a:xfrm>
              <a:off x="511248" y="2927497"/>
              <a:ext cx="8632751" cy="421758"/>
            </a:xfrm>
            <a:prstGeom prst="rect">
              <a:avLst/>
            </a:prstGeom>
            <a:noFill/>
            <a:ln w="127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F0098F35-7BA9-48C8-5B4D-6F30E13A2C05}"/>
                </a:ext>
              </a:extLst>
            </p:cNvPr>
            <p:cNvSpPr/>
            <p:nvPr/>
          </p:nvSpPr>
          <p:spPr>
            <a:xfrm>
              <a:off x="511248" y="3349255"/>
              <a:ext cx="8632751" cy="400494"/>
            </a:xfrm>
            <a:prstGeom prst="rect">
              <a:avLst/>
            </a:prstGeom>
            <a:noFill/>
            <a:ln w="127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3" name="Rectangle 12">
              <a:extLst>
                <a:ext uri="{FF2B5EF4-FFF2-40B4-BE49-F238E27FC236}">
                  <a16:creationId xmlns:a16="http://schemas.microsoft.com/office/drawing/2014/main" id="{FA03747D-F5C2-4548-9DDA-03930A3A6360}"/>
                </a:ext>
              </a:extLst>
            </p:cNvPr>
            <p:cNvSpPr/>
            <p:nvPr/>
          </p:nvSpPr>
          <p:spPr>
            <a:xfrm>
              <a:off x="511247" y="3749749"/>
              <a:ext cx="8632751" cy="421758"/>
            </a:xfrm>
            <a:prstGeom prst="rect">
              <a:avLst/>
            </a:prstGeom>
            <a:noFill/>
            <a:ln w="127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4" name="Rectangle 13">
              <a:extLst>
                <a:ext uri="{FF2B5EF4-FFF2-40B4-BE49-F238E27FC236}">
                  <a16:creationId xmlns:a16="http://schemas.microsoft.com/office/drawing/2014/main" id="{5B9D0E20-52A7-CA8E-06F3-D2FDD3703DF8}"/>
                </a:ext>
              </a:extLst>
            </p:cNvPr>
            <p:cNvSpPr/>
            <p:nvPr/>
          </p:nvSpPr>
          <p:spPr>
            <a:xfrm>
              <a:off x="511247" y="4171507"/>
              <a:ext cx="8632751" cy="407582"/>
            </a:xfrm>
            <a:prstGeom prst="rect">
              <a:avLst/>
            </a:prstGeom>
            <a:noFill/>
            <a:ln w="127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5" name="Rectangle 14">
              <a:extLst>
                <a:ext uri="{FF2B5EF4-FFF2-40B4-BE49-F238E27FC236}">
                  <a16:creationId xmlns:a16="http://schemas.microsoft.com/office/drawing/2014/main" id="{8AB88F90-1D1D-0F1A-CB56-AF7F0F12B57F}"/>
                </a:ext>
              </a:extLst>
            </p:cNvPr>
            <p:cNvSpPr/>
            <p:nvPr/>
          </p:nvSpPr>
          <p:spPr>
            <a:xfrm>
              <a:off x="511247" y="4579089"/>
              <a:ext cx="8632751" cy="421758"/>
            </a:xfrm>
            <a:prstGeom prst="rect">
              <a:avLst/>
            </a:prstGeom>
            <a:noFill/>
            <a:ln w="127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6" name="Rectangle 15">
              <a:extLst>
                <a:ext uri="{FF2B5EF4-FFF2-40B4-BE49-F238E27FC236}">
                  <a16:creationId xmlns:a16="http://schemas.microsoft.com/office/drawing/2014/main" id="{16BBBAB6-2AB0-3644-FF17-EC1D94D5C3C6}"/>
                </a:ext>
              </a:extLst>
            </p:cNvPr>
            <p:cNvSpPr/>
            <p:nvPr/>
          </p:nvSpPr>
          <p:spPr>
            <a:xfrm>
              <a:off x="511247" y="5000847"/>
              <a:ext cx="8632751" cy="421758"/>
            </a:xfrm>
            <a:prstGeom prst="rect">
              <a:avLst/>
            </a:prstGeom>
            <a:noFill/>
            <a:ln w="127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7" name="Rectangle 16">
              <a:extLst>
                <a:ext uri="{FF2B5EF4-FFF2-40B4-BE49-F238E27FC236}">
                  <a16:creationId xmlns:a16="http://schemas.microsoft.com/office/drawing/2014/main" id="{17A3484A-C0AC-6DF1-5FC3-58A4C6A8FC21}"/>
                </a:ext>
              </a:extLst>
            </p:cNvPr>
            <p:cNvSpPr/>
            <p:nvPr/>
          </p:nvSpPr>
          <p:spPr>
            <a:xfrm>
              <a:off x="511246" y="5422605"/>
              <a:ext cx="8632751" cy="421758"/>
            </a:xfrm>
            <a:prstGeom prst="rect">
              <a:avLst/>
            </a:prstGeom>
            <a:noFill/>
            <a:ln w="12700">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graphicFrame>
        <p:nvGraphicFramePr>
          <p:cNvPr id="7" name="Content Placeholder 6" descr="Bar chart titled “Median Home Value in Texas MSAs, 2013 and 2023” compares home values in various cities. Orange bars represent 2013 values, blue bars show 2023 values. Notable increases in Austin and Houston.">
            <a:extLst>
              <a:ext uri="{FF2B5EF4-FFF2-40B4-BE49-F238E27FC236}">
                <a16:creationId xmlns:a16="http://schemas.microsoft.com/office/drawing/2014/main" id="{3717CCCB-AA0E-ECF2-A850-C4B29066151D}"/>
              </a:ext>
            </a:extLst>
          </p:cNvPr>
          <p:cNvGraphicFramePr>
            <a:graphicFrameLocks noGrp="1"/>
          </p:cNvGraphicFramePr>
          <p:nvPr>
            <p:ph idx="1"/>
            <p:extLst>
              <p:ext uri="{D42A27DB-BD31-4B8C-83A1-F6EECF244321}">
                <p14:modId xmlns:p14="http://schemas.microsoft.com/office/powerpoint/2010/main" val="1548480708"/>
              </p:ext>
            </p:extLst>
          </p:nvPr>
        </p:nvGraphicFramePr>
        <p:xfrm>
          <a:off x="645041" y="1111268"/>
          <a:ext cx="10980901" cy="486423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661B0C16-D582-9527-4259-F1E3B39FB990}"/>
              </a:ext>
            </a:extLst>
          </p:cNvPr>
          <p:cNvSpPr txBox="1"/>
          <p:nvPr/>
        </p:nvSpPr>
        <p:spPr>
          <a:xfrm>
            <a:off x="2120794" y="1297456"/>
            <a:ext cx="1068080" cy="307777"/>
          </a:xfrm>
          <a:prstGeom prst="rect">
            <a:avLst/>
          </a:prstGeom>
          <a:solidFill>
            <a:schemeClr val="bg1">
              <a:lumMod val="95000"/>
            </a:schemeClr>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ea"/>
                <a:cs typeface="+mn-cs"/>
              </a:rPr>
              <a:t>Texas</a:t>
            </a:r>
          </a:p>
        </p:txBody>
      </p:sp>
      <p:sp>
        <p:nvSpPr>
          <p:cNvPr id="3" name="Content Placeholder 2">
            <a:extLst>
              <a:ext uri="{FF2B5EF4-FFF2-40B4-BE49-F238E27FC236}">
                <a16:creationId xmlns:a16="http://schemas.microsoft.com/office/drawing/2014/main" id="{A9E7541A-F206-66E7-3121-7C82BB2970A8}"/>
              </a:ext>
            </a:extLst>
          </p:cNvPr>
          <p:cNvSpPr>
            <a:spLocks noGrp="1"/>
          </p:cNvSpPr>
          <p:nvPr>
            <p:ph sz="quarter" idx="13"/>
          </p:nvPr>
        </p:nvSpPr>
        <p:spPr/>
        <p:txBody>
          <a:bodyPr>
            <a:noAutofit/>
          </a:bodyPr>
          <a:lstStyle/>
          <a:p>
            <a:r>
              <a:rPr lang="en-US" sz="1100" b="1" dirty="0"/>
              <a:t>Source: </a:t>
            </a:r>
            <a:r>
              <a:rPr lang="en-US" sz="1100" dirty="0"/>
              <a:t>U.S. Census Bureau, American Community Survey, 1-Year, 2013 and 2023.</a:t>
            </a:r>
          </a:p>
          <a:p>
            <a:r>
              <a:rPr lang="en-US" sz="1100" b="1" dirty="0"/>
              <a:t>Note: </a:t>
            </a:r>
            <a:r>
              <a:rPr lang="en-US" sz="1100" dirty="0"/>
              <a:t>Top 10 most populous Metropolitan Statistical Areas (MSAs) featured. Data represented in 2023 inflation-adjusted dollars.</a:t>
            </a:r>
          </a:p>
        </p:txBody>
      </p:sp>
    </p:spTree>
    <p:extLst>
      <p:ext uri="{BB962C8B-B14F-4D97-AF65-F5344CB8AC3E}">
        <p14:creationId xmlns:p14="http://schemas.microsoft.com/office/powerpoint/2010/main" val="26876761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D3F01-479C-AC03-F9ED-E726AAC6DA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F9461E-E669-7153-840A-FA439A19144E}"/>
              </a:ext>
            </a:extLst>
          </p:cNvPr>
          <p:cNvSpPr>
            <a:spLocks noGrp="1"/>
          </p:cNvSpPr>
          <p:nvPr>
            <p:ph type="title"/>
          </p:nvPr>
        </p:nvSpPr>
        <p:spPr/>
        <p:txBody>
          <a:bodyPr/>
          <a:lstStyle/>
          <a:p>
            <a:r>
              <a:rPr lang="en-US" dirty="0"/>
              <a:t>Housing Tenure and Costs in Texas, 2024</a:t>
            </a:r>
          </a:p>
        </p:txBody>
      </p:sp>
      <p:sp>
        <p:nvSpPr>
          <p:cNvPr id="5" name="TextBox 4">
            <a:extLst>
              <a:ext uri="{FF2B5EF4-FFF2-40B4-BE49-F238E27FC236}">
                <a16:creationId xmlns:a16="http://schemas.microsoft.com/office/drawing/2014/main" id="{6981F2F4-F117-D301-E5F7-BB9974790F99}"/>
              </a:ext>
            </a:extLst>
          </p:cNvPr>
          <p:cNvSpPr txBox="1"/>
          <p:nvPr/>
        </p:nvSpPr>
        <p:spPr>
          <a:xfrm>
            <a:off x="3821701" y="1053548"/>
            <a:ext cx="4548597" cy="400110"/>
          </a:xfrm>
          <a:prstGeom prst="rect">
            <a:avLst/>
          </a:prstGeom>
          <a:solidFill>
            <a:schemeClr val="accent2">
              <a:lumMod val="75000"/>
            </a:schemeClr>
          </a:solidFill>
        </p:spPr>
        <p:txBody>
          <a:bodyPr wrap="square" rtlCol="0">
            <a:spAutoFit/>
          </a:bodyPr>
          <a:lstStyle/>
          <a:p>
            <a:pPr algn="ctr"/>
            <a:r>
              <a:rPr lang="en-US" sz="2000" b="1" dirty="0">
                <a:solidFill>
                  <a:schemeClr val="bg1"/>
                </a:solidFill>
              </a:rPr>
              <a:t>11.4 million </a:t>
            </a:r>
            <a:r>
              <a:rPr lang="en-US" sz="2000" dirty="0">
                <a:solidFill>
                  <a:schemeClr val="bg1"/>
                </a:solidFill>
              </a:rPr>
              <a:t>occupied housing units</a:t>
            </a:r>
          </a:p>
        </p:txBody>
      </p:sp>
      <p:sp>
        <p:nvSpPr>
          <p:cNvPr id="24" name="Rectangle 23">
            <a:extLst>
              <a:ext uri="{FF2B5EF4-FFF2-40B4-BE49-F238E27FC236}">
                <a16:creationId xmlns:a16="http://schemas.microsoft.com/office/drawing/2014/main" id="{DB20E57D-7974-6F19-CC21-8088413D14DB}"/>
              </a:ext>
              <a:ext uri="{C183D7F6-B498-43B3-948B-1728B52AA6E4}">
                <adec:decorative xmlns:adec="http://schemas.microsoft.com/office/drawing/2017/decorative" val="1"/>
              </a:ext>
            </a:extLst>
          </p:cNvPr>
          <p:cNvSpPr/>
          <p:nvPr/>
        </p:nvSpPr>
        <p:spPr>
          <a:xfrm>
            <a:off x="6466242" y="1778607"/>
            <a:ext cx="4249444" cy="400571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278671E-3C7F-40BA-BBCE-84A67C25D50E}"/>
              </a:ext>
              <a:ext uri="{C183D7F6-B498-43B3-948B-1728B52AA6E4}">
                <adec:decorative xmlns:adec="http://schemas.microsoft.com/office/drawing/2017/decorative" val="1"/>
              </a:ext>
            </a:extLst>
          </p:cNvPr>
          <p:cNvSpPr/>
          <p:nvPr/>
        </p:nvSpPr>
        <p:spPr>
          <a:xfrm>
            <a:off x="1143000" y="1798739"/>
            <a:ext cx="4249444" cy="400571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green and white house with dormers">
            <a:extLst>
              <a:ext uri="{FF2B5EF4-FFF2-40B4-BE49-F238E27FC236}">
                <a16:creationId xmlns:a16="http://schemas.microsoft.com/office/drawing/2014/main" id="{C4AB1423-0643-A936-CC26-8B3134D92D2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08735" y="1882450"/>
            <a:ext cx="2089807" cy="1167331"/>
          </a:xfrm>
          <a:prstGeom prst="rect">
            <a:avLst/>
          </a:prstGeom>
        </p:spPr>
      </p:pic>
      <p:sp>
        <p:nvSpPr>
          <p:cNvPr id="16" name="TextBox 15">
            <a:extLst>
              <a:ext uri="{FF2B5EF4-FFF2-40B4-BE49-F238E27FC236}">
                <a16:creationId xmlns:a16="http://schemas.microsoft.com/office/drawing/2014/main" id="{19C6E286-10BC-4849-071C-5DB66F456562}"/>
              </a:ext>
            </a:extLst>
          </p:cNvPr>
          <p:cNvSpPr txBox="1"/>
          <p:nvPr/>
        </p:nvSpPr>
        <p:spPr>
          <a:xfrm>
            <a:off x="2045257" y="2884733"/>
            <a:ext cx="2339428" cy="400110"/>
          </a:xfrm>
          <a:prstGeom prst="rect">
            <a:avLst/>
          </a:prstGeom>
          <a:solidFill>
            <a:schemeClr val="accent3">
              <a:lumMod val="75000"/>
            </a:schemeClr>
          </a:solidFill>
        </p:spPr>
        <p:txBody>
          <a:bodyPr wrap="square" rtlCol="0">
            <a:spAutoFit/>
          </a:bodyPr>
          <a:lstStyle/>
          <a:p>
            <a:pPr algn="ctr"/>
            <a:r>
              <a:rPr lang="en-US" sz="2000" b="1" dirty="0">
                <a:solidFill>
                  <a:schemeClr val="bg1"/>
                </a:solidFill>
              </a:rPr>
              <a:t>Homeowners</a:t>
            </a:r>
          </a:p>
        </p:txBody>
      </p:sp>
      <p:pic>
        <p:nvPicPr>
          <p:cNvPr id="2050" name="Picture 2" descr="Key icon">
            <a:extLst>
              <a:ext uri="{FF2B5EF4-FFF2-40B4-BE49-F238E27FC236}">
                <a16:creationId xmlns:a16="http://schemas.microsoft.com/office/drawing/2014/main" id="{AE091C58-FAF7-B1EE-EE83-8486AB03ACB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59783" y="3601005"/>
            <a:ext cx="365125" cy="3651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C4A4539-509C-B57B-0445-58D0880A97F9}"/>
              </a:ext>
            </a:extLst>
          </p:cNvPr>
          <p:cNvSpPr txBox="1"/>
          <p:nvPr/>
        </p:nvSpPr>
        <p:spPr>
          <a:xfrm>
            <a:off x="1725877" y="3596798"/>
            <a:ext cx="3130088" cy="369332"/>
          </a:xfrm>
          <a:prstGeom prst="rect">
            <a:avLst/>
          </a:prstGeom>
          <a:noFill/>
        </p:spPr>
        <p:txBody>
          <a:bodyPr wrap="none" rtlCol="0">
            <a:spAutoFit/>
          </a:bodyPr>
          <a:lstStyle/>
          <a:p>
            <a:r>
              <a:rPr lang="en-US" b="1" dirty="0"/>
              <a:t>62.3% </a:t>
            </a:r>
            <a:r>
              <a:rPr lang="en-US" dirty="0"/>
              <a:t>homeowners in Texas</a:t>
            </a:r>
          </a:p>
        </p:txBody>
      </p:sp>
      <p:pic>
        <p:nvPicPr>
          <p:cNvPr id="2052" name="Picture 4" descr="Home icon">
            <a:extLst>
              <a:ext uri="{FF2B5EF4-FFF2-40B4-BE49-F238E27FC236}">
                <a16:creationId xmlns:a16="http://schemas.microsoft.com/office/drawing/2014/main" id="{CD596EB8-A22E-5017-B1C0-E869108F4DE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359784" y="4300389"/>
            <a:ext cx="365124" cy="36512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BB33789-E775-C286-BAC2-0717C0593387}"/>
              </a:ext>
            </a:extLst>
          </p:cNvPr>
          <p:cNvSpPr txBox="1"/>
          <p:nvPr/>
        </p:nvSpPr>
        <p:spPr>
          <a:xfrm>
            <a:off x="1725877" y="4318938"/>
            <a:ext cx="3570273" cy="369332"/>
          </a:xfrm>
          <a:prstGeom prst="rect">
            <a:avLst/>
          </a:prstGeom>
          <a:noFill/>
        </p:spPr>
        <p:txBody>
          <a:bodyPr wrap="none" rtlCol="0">
            <a:spAutoFit/>
          </a:bodyPr>
          <a:lstStyle/>
          <a:p>
            <a:r>
              <a:rPr lang="en-US" dirty="0"/>
              <a:t>Median mortgage: </a:t>
            </a:r>
            <a:r>
              <a:rPr lang="en-US" b="1" dirty="0"/>
              <a:t>$2,211/month</a:t>
            </a:r>
            <a:endParaRPr lang="en-US" dirty="0"/>
          </a:p>
        </p:txBody>
      </p:sp>
      <p:pic>
        <p:nvPicPr>
          <p:cNvPr id="2054" name="Picture 6" descr="Dollar icon">
            <a:extLst>
              <a:ext uri="{FF2B5EF4-FFF2-40B4-BE49-F238E27FC236}">
                <a16:creationId xmlns:a16="http://schemas.microsoft.com/office/drawing/2014/main" id="{B95402C4-38E7-E0C8-7059-152B8DE2B9E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359780" y="5084130"/>
            <a:ext cx="365123" cy="36512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F93CEEE-8087-F995-B5B6-AABC95C398EF}"/>
              </a:ext>
            </a:extLst>
          </p:cNvPr>
          <p:cNvSpPr txBox="1"/>
          <p:nvPr/>
        </p:nvSpPr>
        <p:spPr>
          <a:xfrm>
            <a:off x="1725877" y="5106887"/>
            <a:ext cx="2031325" cy="369332"/>
          </a:xfrm>
          <a:prstGeom prst="rect">
            <a:avLst/>
          </a:prstGeom>
          <a:noFill/>
        </p:spPr>
        <p:txBody>
          <a:bodyPr wrap="none" rtlCol="0">
            <a:spAutoFit/>
          </a:bodyPr>
          <a:lstStyle/>
          <a:p>
            <a:r>
              <a:rPr lang="en-US" dirty="0"/>
              <a:t>Cost burden: </a:t>
            </a:r>
            <a:r>
              <a:rPr lang="en-US" b="1" dirty="0"/>
              <a:t>31%</a:t>
            </a:r>
            <a:endParaRPr lang="en-US" dirty="0"/>
          </a:p>
        </p:txBody>
      </p:sp>
      <p:pic>
        <p:nvPicPr>
          <p:cNvPr id="21" name="Picture 20" descr="A white and red building with red roof">
            <a:extLst>
              <a:ext uri="{FF2B5EF4-FFF2-40B4-BE49-F238E27FC236}">
                <a16:creationId xmlns:a16="http://schemas.microsoft.com/office/drawing/2014/main" id="{6E553ED6-929A-2082-53A5-D801C674FB8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06637" y="1973921"/>
            <a:ext cx="3168655" cy="962913"/>
          </a:xfrm>
          <a:prstGeom prst="rect">
            <a:avLst/>
          </a:prstGeom>
        </p:spPr>
      </p:pic>
      <p:sp>
        <p:nvSpPr>
          <p:cNvPr id="17" name="TextBox 16">
            <a:extLst>
              <a:ext uri="{FF2B5EF4-FFF2-40B4-BE49-F238E27FC236}">
                <a16:creationId xmlns:a16="http://schemas.microsoft.com/office/drawing/2014/main" id="{09D59EA6-A411-2E68-A8A5-FE77C58CAE16}"/>
              </a:ext>
            </a:extLst>
          </p:cNvPr>
          <p:cNvSpPr txBox="1"/>
          <p:nvPr/>
        </p:nvSpPr>
        <p:spPr>
          <a:xfrm>
            <a:off x="7098665" y="2880162"/>
            <a:ext cx="2984600" cy="400110"/>
          </a:xfrm>
          <a:prstGeom prst="rect">
            <a:avLst/>
          </a:prstGeom>
          <a:solidFill>
            <a:srgbClr val="C00000"/>
          </a:solidFill>
        </p:spPr>
        <p:txBody>
          <a:bodyPr wrap="square" rtlCol="0">
            <a:spAutoFit/>
          </a:bodyPr>
          <a:lstStyle/>
          <a:p>
            <a:pPr algn="ctr"/>
            <a:r>
              <a:rPr lang="en-US" sz="2000" b="1" dirty="0">
                <a:solidFill>
                  <a:schemeClr val="bg1"/>
                </a:solidFill>
              </a:rPr>
              <a:t>Renters</a:t>
            </a:r>
          </a:p>
        </p:txBody>
      </p:sp>
      <p:pic>
        <p:nvPicPr>
          <p:cNvPr id="10" name="Picture 2" descr="Key icon">
            <a:extLst>
              <a:ext uri="{FF2B5EF4-FFF2-40B4-BE49-F238E27FC236}">
                <a16:creationId xmlns:a16="http://schemas.microsoft.com/office/drawing/2014/main" id="{0FE19B0B-7552-AE30-6263-117F03316106}"/>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799557" y="3601004"/>
            <a:ext cx="365126" cy="36512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31BE85E-7550-EAFC-8B9A-B535C578CF2B}"/>
              </a:ext>
            </a:extLst>
          </p:cNvPr>
          <p:cNvSpPr txBox="1"/>
          <p:nvPr/>
        </p:nvSpPr>
        <p:spPr>
          <a:xfrm>
            <a:off x="7164683" y="3596798"/>
            <a:ext cx="2527359" cy="369332"/>
          </a:xfrm>
          <a:prstGeom prst="rect">
            <a:avLst/>
          </a:prstGeom>
          <a:noFill/>
        </p:spPr>
        <p:txBody>
          <a:bodyPr wrap="none" rtlCol="0">
            <a:spAutoFit/>
          </a:bodyPr>
          <a:lstStyle/>
          <a:p>
            <a:r>
              <a:rPr lang="en-US" b="1" dirty="0"/>
              <a:t>37.7% </a:t>
            </a:r>
            <a:r>
              <a:rPr lang="en-US" dirty="0"/>
              <a:t>renters in Texas</a:t>
            </a:r>
          </a:p>
        </p:txBody>
      </p:sp>
      <p:pic>
        <p:nvPicPr>
          <p:cNvPr id="14" name="Picture 4" descr="Home icon">
            <a:extLst>
              <a:ext uri="{FF2B5EF4-FFF2-40B4-BE49-F238E27FC236}">
                <a16:creationId xmlns:a16="http://schemas.microsoft.com/office/drawing/2014/main" id="{DE3738AF-C363-FCB7-80B1-BEFCE522A663}"/>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799555" y="4323145"/>
            <a:ext cx="365125" cy="36512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2846BFC-3F4A-E955-5788-DB56623F2A12}"/>
              </a:ext>
            </a:extLst>
          </p:cNvPr>
          <p:cNvSpPr txBox="1"/>
          <p:nvPr/>
        </p:nvSpPr>
        <p:spPr>
          <a:xfrm>
            <a:off x="7164683" y="4318938"/>
            <a:ext cx="3005951" cy="369332"/>
          </a:xfrm>
          <a:prstGeom prst="rect">
            <a:avLst/>
          </a:prstGeom>
          <a:noFill/>
        </p:spPr>
        <p:txBody>
          <a:bodyPr wrap="none" rtlCol="0">
            <a:spAutoFit/>
          </a:bodyPr>
          <a:lstStyle/>
          <a:p>
            <a:r>
              <a:rPr lang="en-US" dirty="0"/>
              <a:t>Median rent: </a:t>
            </a:r>
            <a:r>
              <a:rPr lang="en-US" b="1" dirty="0"/>
              <a:t>$1,475/month</a:t>
            </a:r>
            <a:endParaRPr lang="en-US" dirty="0"/>
          </a:p>
        </p:txBody>
      </p:sp>
      <p:pic>
        <p:nvPicPr>
          <p:cNvPr id="15" name="Picture 6" descr="Dollar icon">
            <a:extLst>
              <a:ext uri="{FF2B5EF4-FFF2-40B4-BE49-F238E27FC236}">
                <a16:creationId xmlns:a16="http://schemas.microsoft.com/office/drawing/2014/main" id="{C6F706E6-C888-92CA-C678-093013D2ADF8}"/>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798589" y="5106887"/>
            <a:ext cx="366091" cy="36609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06C53E12-7577-3977-A5E2-69D12A16F2F9}"/>
              </a:ext>
            </a:extLst>
          </p:cNvPr>
          <p:cNvSpPr txBox="1"/>
          <p:nvPr/>
        </p:nvSpPr>
        <p:spPr>
          <a:xfrm>
            <a:off x="7164683" y="5106887"/>
            <a:ext cx="1967526" cy="369332"/>
          </a:xfrm>
          <a:prstGeom prst="rect">
            <a:avLst/>
          </a:prstGeom>
          <a:noFill/>
        </p:spPr>
        <p:txBody>
          <a:bodyPr wrap="none" rtlCol="0">
            <a:spAutoFit/>
          </a:bodyPr>
          <a:lstStyle/>
          <a:p>
            <a:r>
              <a:rPr lang="en-US" dirty="0"/>
              <a:t>Cost burden: </a:t>
            </a:r>
            <a:r>
              <a:rPr lang="en-US" b="1" dirty="0"/>
              <a:t>53%</a:t>
            </a:r>
            <a:endParaRPr lang="en-US" dirty="0"/>
          </a:p>
        </p:txBody>
      </p:sp>
      <p:sp>
        <p:nvSpPr>
          <p:cNvPr id="4" name="Content Placeholder 3">
            <a:extLst>
              <a:ext uri="{FF2B5EF4-FFF2-40B4-BE49-F238E27FC236}">
                <a16:creationId xmlns:a16="http://schemas.microsoft.com/office/drawing/2014/main" id="{0E0A71CC-59DA-F26A-2C65-E54CDC424C2D}"/>
              </a:ext>
            </a:extLst>
          </p:cNvPr>
          <p:cNvSpPr>
            <a:spLocks noGrp="1"/>
          </p:cNvSpPr>
          <p:nvPr>
            <p:ph sz="quarter" idx="13"/>
          </p:nvPr>
        </p:nvSpPr>
        <p:spPr/>
        <p:txBody>
          <a:bodyPr/>
          <a:lstStyle/>
          <a:p>
            <a:r>
              <a:rPr lang="en-US" b="1" dirty="0"/>
              <a:t>Source: </a:t>
            </a:r>
            <a:r>
              <a:rPr lang="en-US" dirty="0"/>
              <a:t>U.S. Census Bureau, 2024 American Community Survey, 1-Year Estimates</a:t>
            </a:r>
            <a:endParaRPr lang="en-US" b="1" dirty="0"/>
          </a:p>
        </p:txBody>
      </p:sp>
    </p:spTree>
    <p:extLst>
      <p:ext uri="{BB962C8B-B14F-4D97-AF65-F5344CB8AC3E}">
        <p14:creationId xmlns:p14="http://schemas.microsoft.com/office/powerpoint/2010/main" val="35122819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06E55-3D80-0F77-A073-F4CC27FEBA53}"/>
              </a:ext>
            </a:extLst>
          </p:cNvPr>
          <p:cNvSpPr>
            <a:spLocks noGrp="1"/>
          </p:cNvSpPr>
          <p:nvPr>
            <p:ph type="title"/>
          </p:nvPr>
        </p:nvSpPr>
        <p:spPr/>
        <p:txBody>
          <a:bodyPr>
            <a:normAutofit/>
          </a:bodyPr>
          <a:lstStyle/>
          <a:p>
            <a:r>
              <a:rPr lang="en-US" sz="2800"/>
              <a:t>Percent Uninsured by Race/Ethnicity, Texas 2024</a:t>
            </a:r>
          </a:p>
        </p:txBody>
      </p:sp>
      <p:graphicFrame>
        <p:nvGraphicFramePr>
          <p:cNvPr id="4" name="Chart 3" descr="Bar chart showing Hispanics at 26.4%, two or more races at 24.1%, NH Black 14.1%, NH White 9.1%, NH Asian 8.4%. Text notes 16.7% of Texans lack insurance, the highest rate in the US.">
            <a:extLst>
              <a:ext uri="{FF2B5EF4-FFF2-40B4-BE49-F238E27FC236}">
                <a16:creationId xmlns:a16="http://schemas.microsoft.com/office/drawing/2014/main" id="{06EA4AA5-189A-9300-5EB9-89A8F0E3F63C}"/>
              </a:ext>
            </a:extLst>
          </p:cNvPr>
          <p:cNvGraphicFramePr>
            <a:graphicFrameLocks/>
          </p:cNvGraphicFramePr>
          <p:nvPr>
            <p:extLst>
              <p:ext uri="{D42A27DB-BD31-4B8C-83A1-F6EECF244321}">
                <p14:modId xmlns:p14="http://schemas.microsoft.com/office/powerpoint/2010/main" val="121872951"/>
              </p:ext>
            </p:extLst>
          </p:nvPr>
        </p:nvGraphicFramePr>
        <p:xfrm>
          <a:off x="621793" y="1105370"/>
          <a:ext cx="8275320" cy="5002821"/>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B52C816E-4D32-847B-5CC0-4FC635D71029}"/>
              </a:ext>
            </a:extLst>
          </p:cNvPr>
          <p:cNvSpPr txBox="1"/>
          <p:nvPr/>
        </p:nvSpPr>
        <p:spPr>
          <a:xfrm>
            <a:off x="9273851" y="1159699"/>
            <a:ext cx="2770553"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00000"/>
                </a:solidFill>
                <a:effectLst/>
                <a:uLnTx/>
                <a:uFillTx/>
                <a:latin typeface="Arial"/>
                <a:ea typeface="+mn-ea"/>
                <a:cs typeface="+mn-cs"/>
              </a:rPr>
              <a:t>16.7% of Texans are without health insurance</a:t>
            </a:r>
            <a:endParaRPr kumimoji="0" lang="en-US" sz="24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a:ea typeface="+mn-ea"/>
                <a:cs typeface="+mn-cs"/>
              </a:rPr>
              <a:t>TX has the highest uninsured rate in the US</a:t>
            </a:r>
            <a:endParaRPr kumimoji="0" lang="en-US" sz="20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Arial"/>
              <a:ea typeface="+mn-ea"/>
              <a:cs typeface="+mn-cs"/>
            </a:endParaRPr>
          </a:p>
        </p:txBody>
      </p:sp>
      <p:sp>
        <p:nvSpPr>
          <p:cNvPr id="6" name="Content Placeholder 5">
            <a:extLst>
              <a:ext uri="{FF2B5EF4-FFF2-40B4-BE49-F238E27FC236}">
                <a16:creationId xmlns:a16="http://schemas.microsoft.com/office/drawing/2014/main" id="{4A3FFAB9-42F4-0C9A-4942-7ECAA9436A21}"/>
              </a:ext>
            </a:extLst>
          </p:cNvPr>
          <p:cNvSpPr>
            <a:spLocks noGrp="1"/>
          </p:cNvSpPr>
          <p:nvPr>
            <p:ph sz="quarter" idx="13"/>
          </p:nvPr>
        </p:nvSpPr>
        <p:spPr/>
        <p:txBody>
          <a:bodyPr>
            <a:normAutofit/>
          </a:bodyPr>
          <a:lstStyle/>
          <a:p>
            <a:r>
              <a:rPr lang="en-US" sz="1000" b="1">
                <a:solidFill>
                  <a:schemeClr val="bg2">
                    <a:lumMod val="50000"/>
                  </a:schemeClr>
                </a:solidFill>
                <a:latin typeface="+mj-lt"/>
                <a:cs typeface="Arial" pitchFamily="34" charset="0"/>
              </a:rPr>
              <a:t>Source: </a:t>
            </a:r>
            <a:r>
              <a:rPr lang="en-US" sz="1000">
                <a:solidFill>
                  <a:schemeClr val="bg2">
                    <a:lumMod val="50000"/>
                  </a:schemeClr>
                </a:solidFill>
                <a:latin typeface="+mj-lt"/>
                <a:cs typeface="Arial" pitchFamily="34" charset="0"/>
              </a:rPr>
              <a:t>U.S. Census Bureau, American Community Survey, 2024 1-year estimates</a:t>
            </a:r>
          </a:p>
        </p:txBody>
      </p:sp>
    </p:spTree>
    <p:extLst>
      <p:ext uri="{BB962C8B-B14F-4D97-AF65-F5344CB8AC3E}">
        <p14:creationId xmlns:p14="http://schemas.microsoft.com/office/powerpoint/2010/main" val="3286115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18EB5-CD80-4F33-E27E-8E416BEF5CD9}"/>
              </a:ext>
            </a:extLst>
          </p:cNvPr>
          <p:cNvSpPr>
            <a:spLocks noGrp="1"/>
          </p:cNvSpPr>
          <p:nvPr>
            <p:ph type="title"/>
          </p:nvPr>
        </p:nvSpPr>
        <p:spPr/>
        <p:txBody>
          <a:bodyPr/>
          <a:lstStyle/>
          <a:p>
            <a:r>
              <a:rPr lang="en-US" dirty="0"/>
              <a:t>Mean Commuting Time in Texas and Major Cities (2014-2024)</a:t>
            </a:r>
          </a:p>
        </p:txBody>
      </p:sp>
      <p:sp>
        <p:nvSpPr>
          <p:cNvPr id="4" name="Content Placeholder 3">
            <a:extLst>
              <a:ext uri="{FF2B5EF4-FFF2-40B4-BE49-F238E27FC236}">
                <a16:creationId xmlns:a16="http://schemas.microsoft.com/office/drawing/2014/main" id="{E8D00C35-E2C5-A718-3EFA-FE6518CA46D2}"/>
              </a:ext>
            </a:extLst>
          </p:cNvPr>
          <p:cNvSpPr>
            <a:spLocks noGrp="1"/>
          </p:cNvSpPr>
          <p:nvPr>
            <p:ph sz="quarter" idx="13"/>
          </p:nvPr>
        </p:nvSpPr>
        <p:spPr/>
        <p:txBody>
          <a:bodyPr/>
          <a:lstStyle/>
          <a:p>
            <a:r>
              <a:rPr lang="en-US" b="1" dirty="0"/>
              <a:t>Source: </a:t>
            </a:r>
            <a:r>
              <a:rPr lang="en-US" dirty="0"/>
              <a:t>U.S. Census Bureau, American Community Survey Estimates, 1-Year, 2014 – 2024.</a:t>
            </a:r>
          </a:p>
        </p:txBody>
      </p:sp>
      <p:graphicFrame>
        <p:nvGraphicFramePr>
          <p:cNvPr id="5" name="Content Placeholder 4" descr="Line graph showing mean commuting times in Texas and major cities from 2014 to 2024. Houston has the highest times, while Austin and San Antonio have lower trends.">
            <a:extLst>
              <a:ext uri="{FF2B5EF4-FFF2-40B4-BE49-F238E27FC236}">
                <a16:creationId xmlns:a16="http://schemas.microsoft.com/office/drawing/2014/main" id="{58385AE5-EE41-5B48-4E5A-03148DED19AE}"/>
              </a:ext>
            </a:extLst>
          </p:cNvPr>
          <p:cNvGraphicFramePr>
            <a:graphicFrameLocks noGrp="1"/>
          </p:cNvGraphicFramePr>
          <p:nvPr>
            <p:ph idx="1"/>
            <p:extLst>
              <p:ext uri="{D42A27DB-BD31-4B8C-83A1-F6EECF244321}">
                <p14:modId xmlns:p14="http://schemas.microsoft.com/office/powerpoint/2010/main" val="931707654"/>
              </p:ext>
            </p:extLst>
          </p:nvPr>
        </p:nvGraphicFramePr>
        <p:xfrm>
          <a:off x="838200" y="1443038"/>
          <a:ext cx="10515600" cy="4351337"/>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FAA04277-6A58-7D3D-E13A-1B2E30B8EB04}"/>
              </a:ext>
            </a:extLst>
          </p:cNvPr>
          <p:cNvSpPr txBox="1"/>
          <p:nvPr/>
        </p:nvSpPr>
        <p:spPr>
          <a:xfrm>
            <a:off x="9639300" y="2400301"/>
            <a:ext cx="721672"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minutes</a:t>
            </a:r>
          </a:p>
        </p:txBody>
      </p:sp>
    </p:spTree>
    <p:extLst>
      <p:ext uri="{BB962C8B-B14F-4D97-AF65-F5344CB8AC3E}">
        <p14:creationId xmlns:p14="http://schemas.microsoft.com/office/powerpoint/2010/main" val="2424596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E81D4-AB6F-89BF-6FC1-691D209CD290}"/>
              </a:ext>
            </a:extLst>
          </p:cNvPr>
          <p:cNvSpPr>
            <a:spLocks noGrp="1"/>
          </p:cNvSpPr>
          <p:nvPr>
            <p:ph type="title"/>
          </p:nvPr>
        </p:nvSpPr>
        <p:spPr>
          <a:xfrm>
            <a:off x="0" y="101600"/>
            <a:ext cx="12192000" cy="995153"/>
          </a:xfrm>
        </p:spPr>
        <p:txBody>
          <a:bodyPr anchor="ctr">
            <a:normAutofit/>
          </a:bodyPr>
          <a:lstStyle/>
          <a:p>
            <a:r>
              <a:rPr lang="en-US" dirty="0"/>
              <a:t>Projected Municipal Water Demands</a:t>
            </a:r>
          </a:p>
        </p:txBody>
      </p:sp>
      <p:sp>
        <p:nvSpPr>
          <p:cNvPr id="13" name="Text Placeholder 1">
            <a:extLst>
              <a:ext uri="{FF2B5EF4-FFF2-40B4-BE49-F238E27FC236}">
                <a16:creationId xmlns:a16="http://schemas.microsoft.com/office/drawing/2014/main" id="{27A672DF-F925-0586-1D87-702777AE3C81}"/>
              </a:ext>
            </a:extLst>
          </p:cNvPr>
          <p:cNvSpPr>
            <a:spLocks noGrp="1"/>
          </p:cNvSpPr>
          <p:nvPr>
            <p:ph type="body" idx="1"/>
          </p:nvPr>
        </p:nvSpPr>
        <p:spPr>
          <a:xfrm>
            <a:off x="838199" y="951894"/>
            <a:ext cx="5157787" cy="636020"/>
          </a:xfrm>
        </p:spPr>
        <p:txBody>
          <a:bodyPr>
            <a:normAutofit/>
          </a:bodyPr>
          <a:lstStyle/>
          <a:p>
            <a:pPr algn="ctr"/>
            <a:r>
              <a:rPr lang="en-US" sz="3200" dirty="0"/>
              <a:t>2030</a:t>
            </a:r>
          </a:p>
        </p:txBody>
      </p:sp>
      <p:pic>
        <p:nvPicPr>
          <p:cNvPr id="9" name="Picture 8" descr="Map of Texas showing projected municipal water demands for 2030. Darker blue indicates higher demands.">
            <a:extLst>
              <a:ext uri="{FF2B5EF4-FFF2-40B4-BE49-F238E27FC236}">
                <a16:creationId xmlns:a16="http://schemas.microsoft.com/office/drawing/2014/main" id="{998C373D-5ADF-3B80-8C02-DF5BA4F3A57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935312" y="1560634"/>
            <a:ext cx="4486274" cy="4301239"/>
          </a:xfrm>
          <a:prstGeom prst="rect">
            <a:avLst/>
          </a:prstGeom>
        </p:spPr>
      </p:pic>
      <p:sp>
        <p:nvSpPr>
          <p:cNvPr id="7" name="Text Placeholder 6">
            <a:extLst>
              <a:ext uri="{FF2B5EF4-FFF2-40B4-BE49-F238E27FC236}">
                <a16:creationId xmlns:a16="http://schemas.microsoft.com/office/drawing/2014/main" id="{EA035C35-2664-4813-5703-21F7D6FA2A5A}"/>
              </a:ext>
            </a:extLst>
          </p:cNvPr>
          <p:cNvSpPr>
            <a:spLocks noGrp="1"/>
          </p:cNvSpPr>
          <p:nvPr>
            <p:ph type="body" sz="quarter" idx="3"/>
          </p:nvPr>
        </p:nvSpPr>
        <p:spPr>
          <a:xfrm>
            <a:off x="6096000" y="867675"/>
            <a:ext cx="5183188" cy="636020"/>
          </a:xfrm>
        </p:spPr>
        <p:txBody>
          <a:bodyPr>
            <a:normAutofit/>
          </a:bodyPr>
          <a:lstStyle/>
          <a:p>
            <a:pPr algn="ctr"/>
            <a:r>
              <a:rPr lang="en-US" sz="3200"/>
              <a:t>2080</a:t>
            </a:r>
          </a:p>
        </p:txBody>
      </p:sp>
      <p:pic>
        <p:nvPicPr>
          <p:cNvPr id="10" name="Picture 9" descr="Map of Texas showing projected municipal water demands for 2080. Darker blue indicates higher demands, revealing significant increases by 2080.">
            <a:extLst>
              <a:ext uri="{FF2B5EF4-FFF2-40B4-BE49-F238E27FC236}">
                <a16:creationId xmlns:a16="http://schemas.microsoft.com/office/drawing/2014/main" id="{2D10FB15-BB4D-87C8-6934-E45345862D26}"/>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285837" y="1546996"/>
            <a:ext cx="4382164" cy="4163293"/>
          </a:xfrm>
          <a:prstGeom prst="rect">
            <a:avLst/>
          </a:prstGeom>
        </p:spPr>
      </p:pic>
      <p:sp>
        <p:nvSpPr>
          <p:cNvPr id="17" name="Content Placeholder 6">
            <a:extLst>
              <a:ext uri="{FF2B5EF4-FFF2-40B4-BE49-F238E27FC236}">
                <a16:creationId xmlns:a16="http://schemas.microsoft.com/office/drawing/2014/main" id="{4898375A-79AD-D964-4A1C-13F12EA1C9D0}"/>
              </a:ext>
            </a:extLst>
          </p:cNvPr>
          <p:cNvSpPr>
            <a:spLocks noGrp="1"/>
          </p:cNvSpPr>
          <p:nvPr>
            <p:ph sz="quarter" idx="13"/>
          </p:nvPr>
        </p:nvSpPr>
        <p:spPr>
          <a:xfrm>
            <a:off x="179388" y="6356350"/>
            <a:ext cx="9459912" cy="365125"/>
          </a:xfrm>
        </p:spPr>
        <p:txBody>
          <a:bodyPr/>
          <a:lstStyle/>
          <a:p>
            <a:r>
              <a:rPr lang="en-US"/>
              <a:t>Source: 2022 State Water Plan, Texas Water Development Board</a:t>
            </a:r>
          </a:p>
        </p:txBody>
      </p:sp>
    </p:spTree>
    <p:extLst>
      <p:ext uri="{BB962C8B-B14F-4D97-AF65-F5344CB8AC3E}">
        <p14:creationId xmlns:p14="http://schemas.microsoft.com/office/powerpoint/2010/main" val="3666521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0796C-09CC-C93C-6A14-EB0AE25704DB}"/>
              </a:ext>
            </a:extLst>
          </p:cNvPr>
          <p:cNvSpPr>
            <a:spLocks noGrp="1"/>
          </p:cNvSpPr>
          <p:nvPr>
            <p:ph type="title"/>
          </p:nvPr>
        </p:nvSpPr>
        <p:spPr>
          <a:xfrm>
            <a:off x="0" y="-995153"/>
            <a:ext cx="12192000" cy="995153"/>
          </a:xfrm>
        </p:spPr>
        <p:txBody>
          <a:bodyPr vert="horz" lIns="91440" tIns="45720" rIns="91440" bIns="45720" rtlCol="0" anchor="b">
            <a:normAutofit/>
          </a:bodyPr>
          <a:lstStyle/>
          <a:p>
            <a:r>
              <a:rPr lang="en-US" dirty="0"/>
              <a:t>Texas Water Forecast</a:t>
            </a:r>
          </a:p>
        </p:txBody>
      </p:sp>
      <p:sp>
        <p:nvSpPr>
          <p:cNvPr id="4" name="Content Placeholder 3">
            <a:extLst>
              <a:ext uri="{FF2B5EF4-FFF2-40B4-BE49-F238E27FC236}">
                <a16:creationId xmlns:a16="http://schemas.microsoft.com/office/drawing/2014/main" id="{8FDCE74D-BBB6-0321-BE1C-C38076AEBAD9}"/>
              </a:ext>
            </a:extLst>
          </p:cNvPr>
          <p:cNvSpPr>
            <a:spLocks noGrp="1"/>
          </p:cNvSpPr>
          <p:nvPr>
            <p:ph sz="quarter" idx="13"/>
          </p:nvPr>
        </p:nvSpPr>
        <p:spPr/>
        <p:txBody>
          <a:bodyPr/>
          <a:lstStyle/>
          <a:p>
            <a:r>
              <a:rPr lang="en-US"/>
              <a:t>Source:  2022 State Water Plan, Texas Water Development Board</a:t>
            </a:r>
          </a:p>
        </p:txBody>
      </p:sp>
      <p:pic>
        <p:nvPicPr>
          <p:cNvPr id="8" name="Picture 7" descr="Infographic titled 'Texas Water Forecast' with a light map of Texas. Text states a population increase over 70% from 2020 to 2070, reaching 51 million. Water demand projected to rise by 17%, while supplies may decline by 18%. Data from the 2022 State Water Plan.&quot;">
            <a:extLst>
              <a:ext uri="{FF2B5EF4-FFF2-40B4-BE49-F238E27FC236}">
                <a16:creationId xmlns:a16="http://schemas.microsoft.com/office/drawing/2014/main" id="{0F79C248-622D-11CE-7CE2-B55F4B566733}"/>
              </a:ext>
            </a:extLst>
          </p:cNvPr>
          <p:cNvPicPr>
            <a:picLocks noChangeAspect="1"/>
          </p:cNvPicPr>
          <p:nvPr/>
        </p:nvPicPr>
        <p:blipFill>
          <a:blip r:embed="rId2"/>
          <a:stretch>
            <a:fillRect/>
          </a:stretch>
        </p:blipFill>
        <p:spPr>
          <a:xfrm>
            <a:off x="142806" y="235974"/>
            <a:ext cx="10996051" cy="5897788"/>
          </a:xfrm>
          <a:prstGeom prst="rect">
            <a:avLst/>
          </a:prstGeom>
        </p:spPr>
      </p:pic>
    </p:spTree>
    <p:extLst>
      <p:ext uri="{BB962C8B-B14F-4D97-AF65-F5344CB8AC3E}">
        <p14:creationId xmlns:p14="http://schemas.microsoft.com/office/powerpoint/2010/main" val="2513407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C2107-7FB2-4ACE-BC7E-6206A4F75D01}"/>
              </a:ext>
            </a:extLst>
          </p:cNvPr>
          <p:cNvSpPr>
            <a:spLocks noGrp="1"/>
          </p:cNvSpPr>
          <p:nvPr>
            <p:ph type="ctrTitle"/>
          </p:nvPr>
        </p:nvSpPr>
        <p:spPr/>
        <p:txBody>
          <a:bodyPr>
            <a:normAutofit/>
          </a:bodyPr>
          <a:lstStyle/>
          <a:p>
            <a:pPr marL="0" indent="0"/>
            <a:r>
              <a:rPr lang="en-US" sz="5400" b="1" dirty="0"/>
              <a:t>A Look at the Economy</a:t>
            </a:r>
            <a:endParaRPr lang="en-US" sz="5400" dirty="0"/>
          </a:p>
        </p:txBody>
      </p:sp>
    </p:spTree>
    <p:extLst>
      <p:ext uri="{BB962C8B-B14F-4D97-AF65-F5344CB8AC3E}">
        <p14:creationId xmlns:p14="http://schemas.microsoft.com/office/powerpoint/2010/main" val="25026695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3">
            <a:extLst>
              <a:ext uri="{FF2B5EF4-FFF2-40B4-BE49-F238E27FC236}">
                <a16:creationId xmlns:a16="http://schemas.microsoft.com/office/drawing/2014/main" id="{1BAE744F-5D46-74B8-D81E-3890969CE6A3}"/>
              </a:ext>
            </a:extLst>
          </p:cNvPr>
          <p:cNvSpPr>
            <a:spLocks noGrp="1"/>
          </p:cNvSpPr>
          <p:nvPr>
            <p:ph type="title" idx="4294967295"/>
          </p:nvPr>
        </p:nvSpPr>
        <p:spPr>
          <a:xfrm>
            <a:off x="447675" y="641350"/>
            <a:ext cx="4222750" cy="294481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bg1"/>
                </a:solidFill>
                <a:effectLst/>
                <a:uLnTx/>
                <a:uFillTx/>
                <a:latin typeface="Source Sans Pro" panose="020B0503030403020204" pitchFamily="34" charset="0"/>
                <a:ea typeface="+mn-ea"/>
                <a:cs typeface="+mn-cs"/>
              </a:rPr>
              <a:t>Employment by Sector 2025</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1" i="0" u="none" strike="noStrike" kern="1200" cap="none" spc="0" normalizeH="0" baseline="0" noProof="0" dirty="0">
              <a:ln>
                <a:noFill/>
              </a:ln>
              <a:solidFill>
                <a:schemeClr val="bg1"/>
              </a:solidFill>
              <a:effectLst/>
              <a:uLnTx/>
              <a:uFillTx/>
              <a:latin typeface="Source Sans Pro" panose="020B0503030403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Source Sans Pro" panose="020B0503030403020204" pitchFamily="34" charset="0"/>
                <a:ea typeface="+mn-ea"/>
                <a:cs typeface="+mn-cs"/>
              </a:rPr>
              <a:t>Employment growth in education and health (+1% change)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chemeClr val="bg1"/>
              </a:solidFill>
              <a:effectLst/>
              <a:uLnTx/>
              <a:uFillTx/>
              <a:latin typeface="Source Sans Pro" panose="020B0503030403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Source Sans Pro" panose="020B0503030403020204" pitchFamily="34" charset="0"/>
                <a:ea typeface="+mn-ea"/>
                <a:cs typeface="+mn-cs"/>
              </a:rPr>
              <a:t>Construction growth (+2.5%)</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chemeClr val="bg1"/>
              </a:solidFill>
              <a:effectLst/>
              <a:uLnTx/>
              <a:uFillTx/>
              <a:latin typeface="Source Sans Pro" panose="020B0503030403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Source Sans Pro" panose="020B0503030403020204" pitchFamily="34" charset="0"/>
                <a:ea typeface="+mn-ea"/>
                <a:cs typeface="+mn-cs"/>
              </a:rPr>
              <a:t>Declines in Oil and Gas (-2.2%), Information sector (-1.5%), and Manufacturing (-1.1%)</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chemeClr val="bg1"/>
              </a:solidFill>
              <a:effectLst/>
              <a:uLnTx/>
              <a:uFillTx/>
              <a:latin typeface="Source Sans Pro" panose="020B0503030403020204" pitchFamily="34"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bg1"/>
                </a:solidFill>
                <a:effectLst/>
                <a:uLnTx/>
                <a:uFillTx/>
                <a:latin typeface="Source Sans Pro" panose="020B0503030403020204" pitchFamily="34" charset="0"/>
                <a:ea typeface="+mn-ea"/>
                <a:cs typeface="+mn-cs"/>
              </a:rPr>
              <a:t>Job growth in no major sector outpaced the growth from the previous year (2024)</a:t>
            </a:r>
          </a:p>
        </p:txBody>
      </p:sp>
      <p:pic>
        <p:nvPicPr>
          <p:cNvPr id="5" name="Picture 4" descr="Chart showing Texas employment growth by sector in 2024 and 2025. Construction and information sectors lead growth, while oil and gas show decline.">
            <a:extLst>
              <a:ext uri="{FF2B5EF4-FFF2-40B4-BE49-F238E27FC236}">
                <a16:creationId xmlns:a16="http://schemas.microsoft.com/office/drawing/2014/main" id="{CFCC03E2-39F9-2A7E-E1D6-A619AFE34D7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47985" y="1095983"/>
            <a:ext cx="6535468" cy="5084811"/>
          </a:xfrm>
          <a:prstGeom prst="rect">
            <a:avLst/>
          </a:prstGeom>
          <a:noFill/>
        </p:spPr>
      </p:pic>
      <p:sp>
        <p:nvSpPr>
          <p:cNvPr id="10" name="Slide Number Placeholder 2">
            <a:extLst>
              <a:ext uri="{FF2B5EF4-FFF2-40B4-BE49-F238E27FC236}">
                <a16:creationId xmlns:a16="http://schemas.microsoft.com/office/drawing/2014/main" id="{93A359DC-545F-EE8A-D2B8-FE65F7521AEB}"/>
              </a:ext>
            </a:extLst>
          </p:cNvPr>
          <p:cNvSpPr>
            <a:spLocks noGrp="1"/>
          </p:cNvSpPr>
          <p:nvPr>
            <p:ph type="sldNum" sz="quarter" idx="12"/>
          </p:nvPr>
        </p:nvSpPr>
        <p:spPr>
          <a:xfrm>
            <a:off x="8610600" y="6356350"/>
            <a:ext cx="2743200" cy="365125"/>
          </a:xfrm>
        </p:spPr>
        <p:txBody>
          <a:bodyPr/>
          <a:lstStyle/>
          <a:p>
            <a:pPr>
              <a:spcAft>
                <a:spcPts val="600"/>
              </a:spcAft>
            </a:pPr>
            <a:fld id="{01B9AD90-D8C5-42B1-AC8B-29A3D4B95D55}" type="slidenum">
              <a:rPr lang="en-US" smtClean="0"/>
              <a:pPr>
                <a:spcAft>
                  <a:spcPts val="600"/>
                </a:spcAft>
              </a:pPr>
              <a:t>29</a:t>
            </a:fld>
            <a:endParaRPr lang="en-US"/>
          </a:p>
        </p:txBody>
      </p:sp>
      <p:sp>
        <p:nvSpPr>
          <p:cNvPr id="3" name="Content Placeholder 2">
            <a:extLst>
              <a:ext uri="{FF2B5EF4-FFF2-40B4-BE49-F238E27FC236}">
                <a16:creationId xmlns:a16="http://schemas.microsoft.com/office/drawing/2014/main" id="{B952F8FB-582B-840E-8F70-E4706A4C58B8}"/>
              </a:ext>
            </a:extLst>
          </p:cNvPr>
          <p:cNvSpPr>
            <a:spLocks noGrp="1"/>
          </p:cNvSpPr>
          <p:nvPr>
            <p:ph type="body" sz="quarter" idx="14"/>
          </p:nvPr>
        </p:nvSpPr>
        <p:spPr>
          <a:xfrm>
            <a:off x="5213123" y="6160294"/>
            <a:ext cx="6362792" cy="1122362"/>
          </a:xfrm>
        </p:spPr>
        <p:txBody>
          <a:bodyPr>
            <a:normAutofit/>
          </a:bodyPr>
          <a:lstStyle/>
          <a:p>
            <a:r>
              <a:rPr lang="en-US" sz="1000" b="0" dirty="0">
                <a:solidFill>
                  <a:schemeClr val="tx1"/>
                </a:solidFill>
              </a:rPr>
              <a:t>Source:  Federal Reserve Bank of Dallas, Texas Economic Indicators, Feb. 12, 2026</a:t>
            </a:r>
          </a:p>
        </p:txBody>
      </p:sp>
    </p:spTree>
    <p:extLst>
      <p:ext uri="{BB962C8B-B14F-4D97-AF65-F5344CB8AC3E}">
        <p14:creationId xmlns:p14="http://schemas.microsoft.com/office/powerpoint/2010/main" val="4402136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67FBD-6931-6B45-518F-74A55A0445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789331-7F40-6073-42C7-67EE1D804270}"/>
              </a:ext>
            </a:extLst>
          </p:cNvPr>
          <p:cNvSpPr>
            <a:spLocks noGrp="1"/>
          </p:cNvSpPr>
          <p:nvPr>
            <p:ph type="title"/>
          </p:nvPr>
        </p:nvSpPr>
        <p:spPr>
          <a:xfrm>
            <a:off x="0" y="-995153"/>
            <a:ext cx="12192000" cy="995153"/>
          </a:xfrm>
        </p:spPr>
        <p:txBody>
          <a:bodyPr vert="horz" lIns="91440" tIns="45720" rIns="91440" bIns="45720" rtlCol="0" anchor="b">
            <a:normAutofit/>
          </a:bodyPr>
          <a:lstStyle/>
          <a:p>
            <a:r>
              <a:rPr lang="en-US" dirty="0"/>
              <a:t>Metro Job Growth Sluggish</a:t>
            </a:r>
          </a:p>
        </p:txBody>
      </p:sp>
      <p:sp>
        <p:nvSpPr>
          <p:cNvPr id="3" name="Content Placeholder 2">
            <a:extLst>
              <a:ext uri="{FF2B5EF4-FFF2-40B4-BE49-F238E27FC236}">
                <a16:creationId xmlns:a16="http://schemas.microsoft.com/office/drawing/2014/main" id="{6D85E2BE-15A4-E241-9576-E3BC45B5A72A}"/>
              </a:ext>
            </a:extLst>
          </p:cNvPr>
          <p:cNvSpPr>
            <a:spLocks noGrp="1"/>
          </p:cNvSpPr>
          <p:nvPr>
            <p:ph sz="quarter" idx="13"/>
          </p:nvPr>
        </p:nvSpPr>
        <p:spPr/>
        <p:txBody>
          <a:bodyPr/>
          <a:lstStyle/>
          <a:p>
            <a:r>
              <a:rPr lang="en-US" dirty="0"/>
              <a:t>Source:  Federal Reserve Bank of Dallas, Texas Economic Indicators, Feb. 12, 2026</a:t>
            </a:r>
          </a:p>
        </p:txBody>
      </p:sp>
      <p:pic>
        <p:nvPicPr>
          <p:cNvPr id="4" name="Picture 3" descr="Bar chart titled &quot;Job growth by metro area&quot; shows Texas cities' job growth from 2023 to 2025. Only Austin and Fort Worth see gains in 2025.">
            <a:extLst>
              <a:ext uri="{FF2B5EF4-FFF2-40B4-BE49-F238E27FC236}">
                <a16:creationId xmlns:a16="http://schemas.microsoft.com/office/drawing/2014/main" id="{791707AA-3270-B37B-9060-CC7426EF6430}"/>
              </a:ext>
            </a:extLst>
          </p:cNvPr>
          <p:cNvPicPr>
            <a:picLocks noChangeAspect="1"/>
          </p:cNvPicPr>
          <p:nvPr/>
        </p:nvPicPr>
        <p:blipFill>
          <a:blip r:embed="rId2"/>
          <a:stretch>
            <a:fillRect/>
          </a:stretch>
        </p:blipFill>
        <p:spPr>
          <a:xfrm>
            <a:off x="694395" y="18123"/>
            <a:ext cx="9880962" cy="6338227"/>
          </a:xfrm>
          <a:prstGeom prst="rect">
            <a:avLst/>
          </a:prstGeom>
        </p:spPr>
      </p:pic>
    </p:spTree>
    <p:extLst>
      <p:ext uri="{BB962C8B-B14F-4D97-AF65-F5344CB8AC3E}">
        <p14:creationId xmlns:p14="http://schemas.microsoft.com/office/powerpoint/2010/main" val="7414723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17A116-2B04-5883-CFDA-C1426A9CFBBB}"/>
              </a:ext>
            </a:extLst>
          </p:cNvPr>
          <p:cNvSpPr>
            <a:spLocks noGrp="1"/>
          </p:cNvSpPr>
          <p:nvPr>
            <p:ph type="title"/>
          </p:nvPr>
        </p:nvSpPr>
        <p:spPr>
          <a:xfrm>
            <a:off x="387798" y="457200"/>
            <a:ext cx="4384228" cy="1600200"/>
          </a:xfrm>
        </p:spPr>
        <p:txBody>
          <a:bodyPr vert="horz" lIns="91440" tIns="45720" rIns="91440" bIns="45720" rtlCol="0" anchor="b">
            <a:normAutofit/>
          </a:bodyPr>
          <a:lstStyle/>
          <a:p>
            <a:r>
              <a:rPr lang="en-US" sz="2600" b="1" kern="1200" dirty="0">
                <a:latin typeface="Arial" panose="020B0604020202020204" pitchFamily="34" charset="0"/>
                <a:ea typeface="+mj-ea"/>
                <a:cs typeface="Arial" panose="020B0604020202020204" pitchFamily="34" charset="0"/>
              </a:rPr>
              <a:t>Dallas Federal Reserve Beige Book</a:t>
            </a:r>
            <a:br>
              <a:rPr lang="en-US" sz="2600" b="1" kern="1200" dirty="0">
                <a:latin typeface="Arial" panose="020B0604020202020204" pitchFamily="34" charset="0"/>
                <a:ea typeface="+mj-ea"/>
                <a:cs typeface="Arial" panose="020B0604020202020204" pitchFamily="34" charset="0"/>
              </a:rPr>
            </a:br>
            <a:r>
              <a:rPr lang="en-US" sz="2600" b="1" kern="1200" dirty="0">
                <a:latin typeface="Arial" panose="020B0604020202020204" pitchFamily="34" charset="0"/>
                <a:ea typeface="+mj-ea"/>
                <a:cs typeface="Arial" panose="020B0604020202020204" pitchFamily="34" charset="0"/>
              </a:rPr>
              <a:t>Eleventh District Region </a:t>
            </a:r>
            <a:r>
              <a:rPr lang="en-US" sz="2600" b="1" kern="1200" dirty="0">
                <a:highlight>
                  <a:srgbClr val="FEEBA2"/>
                </a:highlight>
                <a:latin typeface="Arial" panose="020B0604020202020204" pitchFamily="34" charset="0"/>
                <a:ea typeface="+mj-ea"/>
                <a:cs typeface="Arial" panose="020B0604020202020204" pitchFamily="34" charset="0"/>
              </a:rPr>
              <a:t>March 4, 2026</a:t>
            </a:r>
          </a:p>
        </p:txBody>
      </p:sp>
      <p:sp>
        <p:nvSpPr>
          <p:cNvPr id="2" name="Content Placeholder 1">
            <a:extLst>
              <a:ext uri="{FF2B5EF4-FFF2-40B4-BE49-F238E27FC236}">
                <a16:creationId xmlns:a16="http://schemas.microsoft.com/office/drawing/2014/main" id="{6ECE7DD7-2E6C-D909-8945-9791E93EDE7F}"/>
              </a:ext>
            </a:extLst>
          </p:cNvPr>
          <p:cNvSpPr>
            <a:spLocks noGrp="1"/>
          </p:cNvSpPr>
          <p:nvPr>
            <p:ph sz="quarter" idx="13"/>
          </p:nvPr>
        </p:nvSpPr>
        <p:spPr>
          <a:xfrm>
            <a:off x="179388" y="6260738"/>
            <a:ext cx="9459912" cy="460738"/>
          </a:xfrm>
        </p:spPr>
        <p:txBody>
          <a:bodyPr vert="horz" lIns="91440" tIns="45720" rIns="91440" bIns="45720" rtlCol="0" anchor="ctr">
            <a:normAutofit fontScale="92500" lnSpcReduction="20000"/>
          </a:bodyPr>
          <a:lstStyle/>
          <a:p>
            <a:r>
              <a:rPr lang="en-US" kern="1200" dirty="0">
                <a:latin typeface="Arial" panose="020B0604020202020204" pitchFamily="34" charset="0"/>
                <a:ea typeface="+mn-ea"/>
                <a:cs typeface="Arial" panose="020B0604020202020204" pitchFamily="34" charset="0"/>
              </a:rPr>
              <a:t>Source:  Dallas Federal Reserve, Eleventh District Region, Beige Book, March 4. 2026</a:t>
            </a:r>
          </a:p>
          <a:p>
            <a:r>
              <a:rPr lang="en-US" dirty="0"/>
              <a:t>NOTE:  Based on anecdotal information on current economic conditions and interviews with key business contacts, economists, market experts, and other sources. </a:t>
            </a:r>
            <a:endParaRPr lang="en-US" kern="1200" dirty="0">
              <a:latin typeface="Arial" panose="020B0604020202020204" pitchFamily="34" charset="0"/>
              <a:ea typeface="+mn-ea"/>
              <a:cs typeface="Arial" panose="020B0604020202020204" pitchFamily="34" charset="0"/>
            </a:endParaRPr>
          </a:p>
        </p:txBody>
      </p:sp>
      <p:graphicFrame>
        <p:nvGraphicFramePr>
          <p:cNvPr id="7" name="TextBox 4">
            <a:extLst>
              <a:ext uri="{FF2B5EF4-FFF2-40B4-BE49-F238E27FC236}">
                <a16:creationId xmlns:a16="http://schemas.microsoft.com/office/drawing/2014/main" id="{10A24F78-ECC1-99B5-9ADC-71C19A07CF5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739713999"/>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Map highlighting Texas in dark green with surrounding states in gray, depicting the geographical boundaries and regional focus.">
            <a:extLst>
              <a:ext uri="{FF2B5EF4-FFF2-40B4-BE49-F238E27FC236}">
                <a16:creationId xmlns:a16="http://schemas.microsoft.com/office/drawing/2014/main" id="{43E932F9-C974-CAEE-5642-592ED522E1E0}"/>
              </a:ext>
            </a:extLst>
          </p:cNvPr>
          <p:cNvPicPr>
            <a:picLocks noChangeAspect="1"/>
          </p:cNvPicPr>
          <p:nvPr/>
        </p:nvPicPr>
        <p:blipFill>
          <a:blip r:embed="rId7"/>
          <a:stretch>
            <a:fillRect/>
          </a:stretch>
        </p:blipFill>
        <p:spPr>
          <a:xfrm>
            <a:off x="387797" y="2061207"/>
            <a:ext cx="4125006" cy="3885635"/>
          </a:xfrm>
          <a:prstGeom prst="rect">
            <a:avLst/>
          </a:prstGeom>
          <a:solidFill>
            <a:schemeClr val="bg1"/>
          </a:solidFill>
        </p:spPr>
      </p:pic>
      <p:sp>
        <p:nvSpPr>
          <p:cNvPr id="8" name="TextBox 7">
            <a:extLst>
              <a:ext uri="{FF2B5EF4-FFF2-40B4-BE49-F238E27FC236}">
                <a16:creationId xmlns:a16="http://schemas.microsoft.com/office/drawing/2014/main" id="{6EAA5CEF-A40A-6F1C-5A47-017D4935AF48}"/>
              </a:ext>
              <a:ext uri="{C183D7F6-B498-43B3-948B-1728B52AA6E4}">
                <adec:decorative xmlns:adec="http://schemas.microsoft.com/office/drawing/2017/decorative" val="1"/>
              </a:ext>
            </a:extLst>
          </p:cNvPr>
          <p:cNvSpPr txBox="1"/>
          <p:nvPr/>
        </p:nvSpPr>
        <p:spPr>
          <a:xfrm>
            <a:off x="836612" y="4042611"/>
            <a:ext cx="579677" cy="1210033"/>
          </a:xfrm>
          <a:prstGeom prst="rect">
            <a:avLst/>
          </a:prstGeom>
          <a:solidFill>
            <a:schemeClr val="bg1"/>
          </a:solidFill>
        </p:spPr>
        <p:txBody>
          <a:bodyPr wrap="square" rtlCol="0">
            <a:spAutoFit/>
          </a:bodyPr>
          <a:lstStyle/>
          <a:p>
            <a:endParaRPr lang="en-US" dirty="0"/>
          </a:p>
        </p:txBody>
      </p:sp>
      <p:sp>
        <p:nvSpPr>
          <p:cNvPr id="9" name="TextBox 8">
            <a:extLst>
              <a:ext uri="{FF2B5EF4-FFF2-40B4-BE49-F238E27FC236}">
                <a16:creationId xmlns:a16="http://schemas.microsoft.com/office/drawing/2014/main" id="{8BC72F8C-1B3A-2550-82CF-B6B835107B9D}"/>
              </a:ext>
              <a:ext uri="{C183D7F6-B498-43B3-948B-1728B52AA6E4}">
                <adec:decorative xmlns:adec="http://schemas.microsoft.com/office/drawing/2017/decorative" val="1"/>
              </a:ext>
            </a:extLst>
          </p:cNvPr>
          <p:cNvSpPr txBox="1"/>
          <p:nvPr/>
        </p:nvSpPr>
        <p:spPr>
          <a:xfrm>
            <a:off x="237530" y="4442298"/>
            <a:ext cx="968700" cy="1504544"/>
          </a:xfrm>
          <a:prstGeom prst="rect">
            <a:avLst/>
          </a:prstGeom>
          <a:solidFill>
            <a:schemeClr val="bg1"/>
          </a:solidFill>
        </p:spPr>
        <p:txBody>
          <a:bodyPr wrap="square" rtlCol="0">
            <a:spAutoFit/>
          </a:bodyPr>
          <a:lstStyle/>
          <a:p>
            <a:endParaRPr lang="en-US" dirty="0"/>
          </a:p>
        </p:txBody>
      </p:sp>
      <p:sp>
        <p:nvSpPr>
          <p:cNvPr id="10" name="TextBox 9">
            <a:extLst>
              <a:ext uri="{FF2B5EF4-FFF2-40B4-BE49-F238E27FC236}">
                <a16:creationId xmlns:a16="http://schemas.microsoft.com/office/drawing/2014/main" id="{EF1EF0C3-74A3-1164-256A-51051ECBEA1F}"/>
              </a:ext>
              <a:ext uri="{C183D7F6-B498-43B3-948B-1728B52AA6E4}">
                <adec:decorative xmlns:adec="http://schemas.microsoft.com/office/drawing/2017/decorative" val="1"/>
              </a:ext>
            </a:extLst>
          </p:cNvPr>
          <p:cNvSpPr txBox="1"/>
          <p:nvPr/>
        </p:nvSpPr>
        <p:spPr>
          <a:xfrm>
            <a:off x="1057072" y="5181600"/>
            <a:ext cx="1459149" cy="765242"/>
          </a:xfrm>
          <a:prstGeom prst="rect">
            <a:avLst/>
          </a:prstGeom>
          <a:solidFill>
            <a:schemeClr val="bg1"/>
          </a:solidFill>
        </p:spPr>
        <p:txBody>
          <a:bodyPr wrap="square" rtlCol="0">
            <a:spAutoFit/>
          </a:bodyPr>
          <a:lstStyle/>
          <a:p>
            <a:endParaRPr lang="en-US" dirty="0"/>
          </a:p>
        </p:txBody>
      </p:sp>
      <p:sp>
        <p:nvSpPr>
          <p:cNvPr id="12" name="TextBox 11">
            <a:extLst>
              <a:ext uri="{FF2B5EF4-FFF2-40B4-BE49-F238E27FC236}">
                <a16:creationId xmlns:a16="http://schemas.microsoft.com/office/drawing/2014/main" id="{2DCD6CFD-CE1F-E133-5051-E884166A7128}"/>
              </a:ext>
              <a:ext uri="{C183D7F6-B498-43B3-948B-1728B52AA6E4}">
                <adec:decorative xmlns:adec="http://schemas.microsoft.com/office/drawing/2017/decorative" val="1"/>
              </a:ext>
            </a:extLst>
          </p:cNvPr>
          <p:cNvSpPr txBox="1"/>
          <p:nvPr/>
        </p:nvSpPr>
        <p:spPr>
          <a:xfrm>
            <a:off x="907915" y="5181600"/>
            <a:ext cx="402076" cy="679450"/>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40453192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CFC4F-83F2-C141-433D-9B7F284618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6E214F-1F6D-26E0-68AF-67DC129B581F}"/>
              </a:ext>
            </a:extLst>
          </p:cNvPr>
          <p:cNvSpPr>
            <a:spLocks noGrp="1"/>
          </p:cNvSpPr>
          <p:nvPr>
            <p:ph type="ctrTitle"/>
          </p:nvPr>
        </p:nvSpPr>
        <p:spPr/>
        <p:txBody>
          <a:bodyPr>
            <a:normAutofit/>
          </a:bodyPr>
          <a:lstStyle/>
          <a:p>
            <a:pPr marL="0" indent="0"/>
            <a:r>
              <a:rPr lang="en-US" sz="5400" b="1"/>
              <a:t>A Look into the Future</a:t>
            </a:r>
            <a:endParaRPr lang="en-US" sz="5400"/>
          </a:p>
        </p:txBody>
      </p:sp>
    </p:spTree>
    <p:extLst>
      <p:ext uri="{BB962C8B-B14F-4D97-AF65-F5344CB8AC3E}">
        <p14:creationId xmlns:p14="http://schemas.microsoft.com/office/powerpoint/2010/main" val="6531734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88BB5-E32D-7A75-2BA3-A753BE295633}"/>
              </a:ext>
            </a:extLst>
          </p:cNvPr>
          <p:cNvSpPr>
            <a:spLocks noGrp="1"/>
          </p:cNvSpPr>
          <p:nvPr>
            <p:ph type="title"/>
          </p:nvPr>
        </p:nvSpPr>
        <p:spPr/>
        <p:txBody>
          <a:bodyPr/>
          <a:lstStyle/>
          <a:p>
            <a:r>
              <a:rPr lang="en-US" b="1" i="0" dirty="0">
                <a:solidFill>
                  <a:srgbClr val="000000"/>
                </a:solidFill>
                <a:effectLst/>
                <a:latin typeface="Roboto" panose="02000000000000000000" pitchFamily="2" charset="0"/>
              </a:rPr>
              <a:t>Projected Population Growth in Texas with Various Migration Scenarios</a:t>
            </a:r>
            <a:br>
              <a:rPr lang="en-US" b="1" i="0" dirty="0">
                <a:solidFill>
                  <a:srgbClr val="000000"/>
                </a:solidFill>
                <a:effectLst/>
                <a:latin typeface="Roboto" panose="02000000000000000000" pitchFamily="2" charset="0"/>
              </a:rPr>
            </a:br>
            <a:r>
              <a:rPr lang="en-US" b="1" i="0" dirty="0">
                <a:solidFill>
                  <a:srgbClr val="000000"/>
                </a:solidFill>
                <a:effectLst/>
                <a:latin typeface="Roboto" panose="02000000000000000000" pitchFamily="2" charset="0"/>
              </a:rPr>
              <a:t>2020-2060</a:t>
            </a:r>
            <a:endParaRPr lang="en-US" dirty="0"/>
          </a:p>
        </p:txBody>
      </p:sp>
      <p:graphicFrame>
        <p:nvGraphicFramePr>
          <p:cNvPr id="7" name="Content Placeholder 6" descr="Line graph showing projected population growth in Texas from 2020 to 2060 across various migration scenarios. High migration reaches 46.2M, mid 44.4M, low 42.6M, and past scenario 40.3M by 2060.">
            <a:extLst>
              <a:ext uri="{FF2B5EF4-FFF2-40B4-BE49-F238E27FC236}">
                <a16:creationId xmlns:a16="http://schemas.microsoft.com/office/drawing/2014/main" id="{6A85FE54-5720-15F8-9499-0ABDE0C1456C}"/>
              </a:ext>
            </a:extLst>
          </p:cNvPr>
          <p:cNvGraphicFramePr>
            <a:graphicFrameLocks noGrp="1"/>
          </p:cNvGraphicFramePr>
          <p:nvPr>
            <p:ph idx="1"/>
            <p:extLst>
              <p:ext uri="{D42A27DB-BD31-4B8C-83A1-F6EECF244321}">
                <p14:modId xmlns:p14="http://schemas.microsoft.com/office/powerpoint/2010/main" val="1265110143"/>
              </p:ext>
            </p:extLst>
          </p:nvPr>
        </p:nvGraphicFramePr>
        <p:xfrm>
          <a:off x="579383" y="1366838"/>
          <a:ext cx="11033234" cy="4700587"/>
        </p:xfrm>
        <a:graphic>
          <a:graphicData uri="http://schemas.openxmlformats.org/drawingml/2006/chart">
            <c:chart xmlns:c="http://schemas.openxmlformats.org/drawingml/2006/chart" xmlns:r="http://schemas.openxmlformats.org/officeDocument/2006/relationships" r:id="rId3"/>
          </a:graphicData>
        </a:graphic>
      </p:graphicFrame>
      <p:sp>
        <p:nvSpPr>
          <p:cNvPr id="4" name="Content Placeholder 3">
            <a:extLst>
              <a:ext uri="{FF2B5EF4-FFF2-40B4-BE49-F238E27FC236}">
                <a16:creationId xmlns:a16="http://schemas.microsoft.com/office/drawing/2014/main" id="{5A057D27-7161-AA3B-1954-5BF05CBBF62F}"/>
              </a:ext>
            </a:extLst>
          </p:cNvPr>
          <p:cNvSpPr>
            <a:spLocks noGrp="1"/>
          </p:cNvSpPr>
          <p:nvPr>
            <p:ph sz="quarter" idx="13"/>
          </p:nvPr>
        </p:nvSpPr>
        <p:spPr/>
        <p:txBody>
          <a:bodyPr>
            <a:normAutofit/>
          </a:bodyPr>
          <a:lstStyle/>
          <a:p>
            <a:r>
              <a:rPr lang="en-US" sz="1100" b="1" i="0" dirty="0">
                <a:solidFill>
                  <a:srgbClr val="888888"/>
                </a:solidFill>
                <a:effectLst/>
                <a:latin typeface="Roboto" panose="02000000000000000000" pitchFamily="2" charset="0"/>
              </a:rPr>
              <a:t>Source: </a:t>
            </a:r>
            <a:r>
              <a:rPr lang="en-US" sz="1100" b="0" i="0" dirty="0">
                <a:solidFill>
                  <a:srgbClr val="888888"/>
                </a:solidFill>
                <a:effectLst/>
                <a:latin typeface="Roboto" panose="02000000000000000000" pitchFamily="2" charset="0"/>
              </a:rPr>
              <a:t>Texas Demographic Center, Vintage 2022 and 2024 Population Projections</a:t>
            </a:r>
            <a:endParaRPr lang="en-US" sz="1100" dirty="0"/>
          </a:p>
        </p:txBody>
      </p:sp>
      <p:sp>
        <p:nvSpPr>
          <p:cNvPr id="3" name="TextBox 2">
            <a:extLst>
              <a:ext uri="{FF2B5EF4-FFF2-40B4-BE49-F238E27FC236}">
                <a16:creationId xmlns:a16="http://schemas.microsoft.com/office/drawing/2014/main" id="{4EAE3405-F151-616C-EFEB-8160ED1105A7}"/>
              </a:ext>
            </a:extLst>
          </p:cNvPr>
          <p:cNvSpPr txBox="1"/>
          <p:nvPr/>
        </p:nvSpPr>
        <p:spPr>
          <a:xfrm>
            <a:off x="8787384" y="1080023"/>
            <a:ext cx="2825233" cy="400110"/>
          </a:xfrm>
          <a:prstGeom prst="rect">
            <a:avLst/>
          </a:prstGeom>
          <a:noFill/>
          <a:ln w="28575">
            <a:solidFill>
              <a:schemeClr val="tx1"/>
            </a:solidFill>
          </a:ln>
        </p:spPr>
        <p:txBody>
          <a:bodyPr wrap="square" rtlCol="0">
            <a:spAutoFit/>
          </a:bodyPr>
          <a:lstStyle/>
          <a:p>
            <a:r>
              <a:rPr lang="en-US" sz="2000" b="1" dirty="0">
                <a:solidFill>
                  <a:srgbClr val="FF0000"/>
                </a:solidFill>
              </a:rPr>
              <a:t>42.6 million by 2060</a:t>
            </a:r>
          </a:p>
        </p:txBody>
      </p:sp>
    </p:spTree>
    <p:extLst>
      <p:ext uri="{BB962C8B-B14F-4D97-AF65-F5344CB8AC3E}">
        <p14:creationId xmlns:p14="http://schemas.microsoft.com/office/powerpoint/2010/main" val="1466943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B79945-20A8-638C-2B20-40F05C42F24E}"/>
              </a:ext>
            </a:extLst>
          </p:cNvPr>
          <p:cNvSpPr>
            <a:spLocks noGrp="1"/>
          </p:cNvSpPr>
          <p:nvPr>
            <p:ph type="title"/>
          </p:nvPr>
        </p:nvSpPr>
        <p:spPr/>
        <p:txBody>
          <a:bodyPr/>
          <a:lstStyle/>
          <a:p>
            <a:r>
              <a:rPr lang="en-US" dirty="0"/>
              <a:t>Texas Projected Population by Age, 2020-2060</a:t>
            </a:r>
            <a:br>
              <a:rPr lang="en-US" dirty="0"/>
            </a:br>
            <a:r>
              <a:rPr lang="en-US" b="0" dirty="0">
                <a:solidFill>
                  <a:srgbClr val="F07818"/>
                </a:solidFill>
              </a:rPr>
              <a:t>Share of population 65+ will continue to increase</a:t>
            </a:r>
          </a:p>
        </p:txBody>
      </p:sp>
      <p:graphicFrame>
        <p:nvGraphicFramePr>
          <p:cNvPr id="7" name="Content Placeholder 6" descr="Bar chart showing growth in 65+ demographic from 13% to 22%, highlighting an aging population trend.">
            <a:extLst>
              <a:ext uri="{FF2B5EF4-FFF2-40B4-BE49-F238E27FC236}">
                <a16:creationId xmlns:a16="http://schemas.microsoft.com/office/drawing/2014/main" id="{9071AAF7-676E-A1F7-4075-1469A5DC893F}"/>
              </a:ext>
            </a:extLst>
          </p:cNvPr>
          <p:cNvGraphicFramePr>
            <a:graphicFrameLocks noGrp="1"/>
          </p:cNvGraphicFramePr>
          <p:nvPr>
            <p:ph idx="1"/>
            <p:extLst>
              <p:ext uri="{D42A27DB-BD31-4B8C-83A1-F6EECF244321}">
                <p14:modId xmlns:p14="http://schemas.microsoft.com/office/powerpoint/2010/main" val="3217554864"/>
              </p:ext>
            </p:extLst>
          </p:nvPr>
        </p:nvGraphicFramePr>
        <p:xfrm>
          <a:off x="838200" y="1443039"/>
          <a:ext cx="10515600" cy="4087606"/>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F61EDE8F-C82E-9B13-4F05-68521D7C163E}"/>
              </a:ext>
            </a:extLst>
          </p:cNvPr>
          <p:cNvSpPr txBox="1"/>
          <p:nvPr/>
        </p:nvSpPr>
        <p:spPr>
          <a:xfrm>
            <a:off x="4029572" y="3001296"/>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13%</a:t>
            </a:r>
          </a:p>
        </p:txBody>
      </p:sp>
      <p:sp>
        <p:nvSpPr>
          <p:cNvPr id="13" name="TextBox 12">
            <a:extLst>
              <a:ext uri="{FF2B5EF4-FFF2-40B4-BE49-F238E27FC236}">
                <a16:creationId xmlns:a16="http://schemas.microsoft.com/office/drawing/2014/main" id="{4AF7DCA5-3BFA-99BC-E84E-6CD44A30F0CA}"/>
              </a:ext>
            </a:extLst>
          </p:cNvPr>
          <p:cNvSpPr txBox="1"/>
          <p:nvPr/>
        </p:nvSpPr>
        <p:spPr>
          <a:xfrm>
            <a:off x="4029570" y="3887736"/>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62%</a:t>
            </a:r>
          </a:p>
        </p:txBody>
      </p:sp>
      <p:sp>
        <p:nvSpPr>
          <p:cNvPr id="14" name="TextBox 13">
            <a:extLst>
              <a:ext uri="{FF2B5EF4-FFF2-40B4-BE49-F238E27FC236}">
                <a16:creationId xmlns:a16="http://schemas.microsoft.com/office/drawing/2014/main" id="{81E12360-89A4-D906-AD54-D979437044AD}"/>
              </a:ext>
            </a:extLst>
          </p:cNvPr>
          <p:cNvSpPr txBox="1"/>
          <p:nvPr/>
        </p:nvSpPr>
        <p:spPr>
          <a:xfrm>
            <a:off x="4029570" y="4867330"/>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25%</a:t>
            </a:r>
          </a:p>
        </p:txBody>
      </p:sp>
      <p:sp>
        <p:nvSpPr>
          <p:cNvPr id="15" name="TextBox 14">
            <a:extLst>
              <a:ext uri="{FF2B5EF4-FFF2-40B4-BE49-F238E27FC236}">
                <a16:creationId xmlns:a16="http://schemas.microsoft.com/office/drawing/2014/main" id="{5767FF60-E7A1-2CE2-5293-6E5D4D28691D}"/>
              </a:ext>
            </a:extLst>
          </p:cNvPr>
          <p:cNvSpPr txBox="1"/>
          <p:nvPr/>
        </p:nvSpPr>
        <p:spPr>
          <a:xfrm>
            <a:off x="6771896" y="2475270"/>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18%</a:t>
            </a:r>
          </a:p>
        </p:txBody>
      </p:sp>
      <p:sp>
        <p:nvSpPr>
          <p:cNvPr id="16" name="TextBox 15">
            <a:extLst>
              <a:ext uri="{FF2B5EF4-FFF2-40B4-BE49-F238E27FC236}">
                <a16:creationId xmlns:a16="http://schemas.microsoft.com/office/drawing/2014/main" id="{ACFE8A38-ED8A-E5C1-B975-850DFCA61F0A}"/>
              </a:ext>
            </a:extLst>
          </p:cNvPr>
          <p:cNvSpPr txBox="1"/>
          <p:nvPr/>
        </p:nvSpPr>
        <p:spPr>
          <a:xfrm>
            <a:off x="6765831" y="3608752"/>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60%</a:t>
            </a:r>
          </a:p>
        </p:txBody>
      </p:sp>
      <p:sp>
        <p:nvSpPr>
          <p:cNvPr id="17" name="TextBox 16">
            <a:extLst>
              <a:ext uri="{FF2B5EF4-FFF2-40B4-BE49-F238E27FC236}">
                <a16:creationId xmlns:a16="http://schemas.microsoft.com/office/drawing/2014/main" id="{5FD9115C-E160-F5CC-D5B6-E42D55210971}"/>
              </a:ext>
            </a:extLst>
          </p:cNvPr>
          <p:cNvSpPr txBox="1"/>
          <p:nvPr/>
        </p:nvSpPr>
        <p:spPr>
          <a:xfrm>
            <a:off x="6765831" y="4867329"/>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21%</a:t>
            </a:r>
          </a:p>
        </p:txBody>
      </p:sp>
      <p:sp>
        <p:nvSpPr>
          <p:cNvPr id="20" name="TextBox 19">
            <a:extLst>
              <a:ext uri="{FF2B5EF4-FFF2-40B4-BE49-F238E27FC236}">
                <a16:creationId xmlns:a16="http://schemas.microsoft.com/office/drawing/2014/main" id="{33B2919D-BD08-3067-BAF9-3A4E4923B7A6}"/>
              </a:ext>
            </a:extLst>
          </p:cNvPr>
          <p:cNvSpPr txBox="1"/>
          <p:nvPr/>
        </p:nvSpPr>
        <p:spPr>
          <a:xfrm>
            <a:off x="9560274" y="2132398"/>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22%</a:t>
            </a:r>
          </a:p>
        </p:txBody>
      </p:sp>
      <p:sp>
        <p:nvSpPr>
          <p:cNvPr id="19" name="TextBox 18">
            <a:extLst>
              <a:ext uri="{FF2B5EF4-FFF2-40B4-BE49-F238E27FC236}">
                <a16:creationId xmlns:a16="http://schemas.microsoft.com/office/drawing/2014/main" id="{81666CDB-065B-C082-26DB-93A4E0927E41}"/>
              </a:ext>
            </a:extLst>
          </p:cNvPr>
          <p:cNvSpPr txBox="1"/>
          <p:nvPr/>
        </p:nvSpPr>
        <p:spPr>
          <a:xfrm>
            <a:off x="9560275" y="3434073"/>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60%</a:t>
            </a:r>
          </a:p>
        </p:txBody>
      </p:sp>
      <p:sp>
        <p:nvSpPr>
          <p:cNvPr id="18" name="TextBox 17">
            <a:extLst>
              <a:ext uri="{FF2B5EF4-FFF2-40B4-BE49-F238E27FC236}">
                <a16:creationId xmlns:a16="http://schemas.microsoft.com/office/drawing/2014/main" id="{79C60D8C-5EE0-972F-3E7C-D489E3694201}"/>
              </a:ext>
            </a:extLst>
          </p:cNvPr>
          <p:cNvSpPr txBox="1"/>
          <p:nvPr/>
        </p:nvSpPr>
        <p:spPr>
          <a:xfrm>
            <a:off x="9560275" y="4867329"/>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18%</a:t>
            </a:r>
          </a:p>
        </p:txBody>
      </p:sp>
      <p:sp>
        <p:nvSpPr>
          <p:cNvPr id="8" name="TextBox 7">
            <a:extLst>
              <a:ext uri="{FF2B5EF4-FFF2-40B4-BE49-F238E27FC236}">
                <a16:creationId xmlns:a16="http://schemas.microsoft.com/office/drawing/2014/main" id="{EDDAEC46-C93A-5DC0-EC48-CCBEEF750578}"/>
              </a:ext>
            </a:extLst>
          </p:cNvPr>
          <p:cNvSpPr txBox="1"/>
          <p:nvPr/>
        </p:nvSpPr>
        <p:spPr>
          <a:xfrm>
            <a:off x="899653" y="5655628"/>
            <a:ext cx="1983658" cy="307777"/>
          </a:xfrm>
          <a:prstGeom prst="rect">
            <a:avLst/>
          </a:prstGeom>
          <a:noFill/>
          <a:ln>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Total Population</a:t>
            </a:r>
          </a:p>
        </p:txBody>
      </p:sp>
      <p:sp>
        <p:nvSpPr>
          <p:cNvPr id="9" name="TextBox 8">
            <a:extLst>
              <a:ext uri="{FF2B5EF4-FFF2-40B4-BE49-F238E27FC236}">
                <a16:creationId xmlns:a16="http://schemas.microsoft.com/office/drawing/2014/main" id="{7CE39F8E-9766-0E8B-E668-CEA6F974E71E}"/>
              </a:ext>
            </a:extLst>
          </p:cNvPr>
          <p:cNvSpPr txBox="1"/>
          <p:nvPr/>
        </p:nvSpPr>
        <p:spPr>
          <a:xfrm>
            <a:off x="2977251" y="5655627"/>
            <a:ext cx="2648383" cy="307777"/>
          </a:xfrm>
          <a:prstGeom prst="rect">
            <a:avLst/>
          </a:prstGeom>
          <a:noFill/>
          <a:ln>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29.1M</a:t>
            </a:r>
          </a:p>
        </p:txBody>
      </p:sp>
      <p:sp>
        <p:nvSpPr>
          <p:cNvPr id="10" name="TextBox 9">
            <a:extLst>
              <a:ext uri="{FF2B5EF4-FFF2-40B4-BE49-F238E27FC236}">
                <a16:creationId xmlns:a16="http://schemas.microsoft.com/office/drawing/2014/main" id="{6D238496-2EE3-11A8-D863-49F6558895AE}"/>
              </a:ext>
            </a:extLst>
          </p:cNvPr>
          <p:cNvSpPr txBox="1"/>
          <p:nvPr/>
        </p:nvSpPr>
        <p:spPr>
          <a:xfrm>
            <a:off x="5719575" y="5658401"/>
            <a:ext cx="2648383" cy="307777"/>
          </a:xfrm>
          <a:prstGeom prst="rect">
            <a:avLst/>
          </a:prstGeom>
          <a:noFill/>
          <a:ln>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37.1M</a:t>
            </a:r>
          </a:p>
        </p:txBody>
      </p:sp>
      <p:sp>
        <p:nvSpPr>
          <p:cNvPr id="11" name="TextBox 10">
            <a:extLst>
              <a:ext uri="{FF2B5EF4-FFF2-40B4-BE49-F238E27FC236}">
                <a16:creationId xmlns:a16="http://schemas.microsoft.com/office/drawing/2014/main" id="{58130CC4-9C7F-3EA6-F594-83FB721C8941}"/>
              </a:ext>
            </a:extLst>
          </p:cNvPr>
          <p:cNvSpPr txBox="1"/>
          <p:nvPr/>
        </p:nvSpPr>
        <p:spPr>
          <a:xfrm>
            <a:off x="8507954" y="5688727"/>
            <a:ext cx="2648383" cy="307777"/>
          </a:xfrm>
          <a:prstGeom prst="rect">
            <a:avLst/>
          </a:prstGeom>
          <a:noFill/>
          <a:ln>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42.6M</a:t>
            </a:r>
          </a:p>
        </p:txBody>
      </p:sp>
      <p:sp>
        <p:nvSpPr>
          <p:cNvPr id="3" name="Content Placeholder 2">
            <a:extLst>
              <a:ext uri="{FF2B5EF4-FFF2-40B4-BE49-F238E27FC236}">
                <a16:creationId xmlns:a16="http://schemas.microsoft.com/office/drawing/2014/main" id="{36B1241F-A63F-2117-95B1-6C5508A19B33}"/>
              </a:ext>
            </a:extLst>
          </p:cNvPr>
          <p:cNvSpPr>
            <a:spLocks noGrp="1"/>
          </p:cNvSpPr>
          <p:nvPr>
            <p:ph sz="quarter" idx="13"/>
          </p:nvPr>
        </p:nvSpPr>
        <p:spPr/>
        <p:txBody>
          <a:bodyPr/>
          <a:lstStyle/>
          <a:p>
            <a:r>
              <a:rPr lang="en-US" b="1" dirty="0"/>
              <a:t>Source: </a:t>
            </a:r>
            <a:r>
              <a:rPr lang="en-US" dirty="0"/>
              <a:t>Texas Demographic Center, Vintage 2024 Population Projections, Mid-Migration Scenario.</a:t>
            </a:r>
          </a:p>
        </p:txBody>
      </p:sp>
    </p:spTree>
    <p:extLst>
      <p:ext uri="{BB962C8B-B14F-4D97-AF65-F5344CB8AC3E}">
        <p14:creationId xmlns:p14="http://schemas.microsoft.com/office/powerpoint/2010/main" val="19985706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716A8-5F74-608D-4100-89354C8BF7B7}"/>
              </a:ext>
            </a:extLst>
          </p:cNvPr>
          <p:cNvSpPr>
            <a:spLocks noGrp="1"/>
          </p:cNvSpPr>
          <p:nvPr>
            <p:ph type="title"/>
          </p:nvPr>
        </p:nvSpPr>
        <p:spPr>
          <a:xfrm>
            <a:off x="0" y="156696"/>
            <a:ext cx="12192000" cy="1061357"/>
          </a:xfrm>
        </p:spPr>
        <p:txBody>
          <a:bodyPr/>
          <a:lstStyle/>
          <a:p>
            <a:pPr>
              <a:lnSpc>
                <a:spcPct val="100000"/>
              </a:lnSpc>
            </a:pPr>
            <a:r>
              <a:rPr lang="en-US" dirty="0"/>
              <a:t>Projected Population by Race/Ethnicity in Texas</a:t>
            </a:r>
            <a:br>
              <a:rPr lang="en-US" dirty="0"/>
            </a:br>
            <a:r>
              <a:rPr lang="en-US" b="0" dirty="0">
                <a:solidFill>
                  <a:srgbClr val="FF0000"/>
                </a:solidFill>
              </a:rPr>
              <a:t>Share of Hispanic population will continue to increase</a:t>
            </a:r>
          </a:p>
        </p:txBody>
      </p:sp>
      <p:graphicFrame>
        <p:nvGraphicFramePr>
          <p:cNvPr id="7" name="Content Placeholder 6" descr="Stacked area graph showing projected population growth in Texas by race/ethnicity from 2020 to 2060. Hispanic population, in green, grows most, reaching 42.6 million by 2060.">
            <a:extLst>
              <a:ext uri="{FF2B5EF4-FFF2-40B4-BE49-F238E27FC236}">
                <a16:creationId xmlns:a16="http://schemas.microsoft.com/office/drawing/2014/main" id="{DDAA5DC8-2467-DCFF-8E5C-7987126BFD19}"/>
              </a:ext>
            </a:extLst>
          </p:cNvPr>
          <p:cNvGraphicFramePr>
            <a:graphicFrameLocks noGrp="1"/>
          </p:cNvGraphicFramePr>
          <p:nvPr>
            <p:ph idx="1"/>
            <p:extLst>
              <p:ext uri="{D42A27DB-BD31-4B8C-83A1-F6EECF244321}">
                <p14:modId xmlns:p14="http://schemas.microsoft.com/office/powerpoint/2010/main" val="3220440174"/>
              </p:ext>
            </p:extLst>
          </p:nvPr>
        </p:nvGraphicFramePr>
        <p:xfrm>
          <a:off x="868456" y="1611533"/>
          <a:ext cx="10455088" cy="4351337"/>
        </p:xfrm>
        <a:graphic>
          <a:graphicData uri="http://schemas.openxmlformats.org/drawingml/2006/chart">
            <c:chart xmlns:c="http://schemas.openxmlformats.org/drawingml/2006/chart" xmlns:r="http://schemas.openxmlformats.org/officeDocument/2006/relationships" r:id="rId2"/>
          </a:graphicData>
        </a:graphic>
      </p:graphicFrame>
      <p:sp>
        <p:nvSpPr>
          <p:cNvPr id="4" name="Content Placeholder 3">
            <a:extLst>
              <a:ext uri="{FF2B5EF4-FFF2-40B4-BE49-F238E27FC236}">
                <a16:creationId xmlns:a16="http://schemas.microsoft.com/office/drawing/2014/main" id="{9776CAC3-2C50-CAE7-58B0-81C28B6E6391}"/>
              </a:ext>
            </a:extLst>
          </p:cNvPr>
          <p:cNvSpPr>
            <a:spLocks noGrp="1"/>
          </p:cNvSpPr>
          <p:nvPr>
            <p:ph sz="quarter" idx="13"/>
          </p:nvPr>
        </p:nvSpPr>
        <p:spPr/>
        <p:txBody>
          <a:bodyPr/>
          <a:lstStyle/>
          <a:p>
            <a:r>
              <a:rPr lang="en-US" b="1" dirty="0"/>
              <a:t>Source: </a:t>
            </a:r>
            <a:r>
              <a:rPr lang="en-US" dirty="0"/>
              <a:t>Texas Demographic Center, Vintage 2024 Population Projections, Mid-Migration Scenario</a:t>
            </a:r>
          </a:p>
        </p:txBody>
      </p:sp>
      <p:sp>
        <p:nvSpPr>
          <p:cNvPr id="3" name="TextBox 2">
            <a:extLst>
              <a:ext uri="{FF2B5EF4-FFF2-40B4-BE49-F238E27FC236}">
                <a16:creationId xmlns:a16="http://schemas.microsoft.com/office/drawing/2014/main" id="{F00228C8-1902-E095-6A43-D50FA93A5697}"/>
              </a:ext>
            </a:extLst>
          </p:cNvPr>
          <p:cNvSpPr txBox="1"/>
          <p:nvPr/>
        </p:nvSpPr>
        <p:spPr>
          <a:xfrm>
            <a:off x="9508837" y="1411478"/>
            <a:ext cx="2460396" cy="400110"/>
          </a:xfrm>
          <a:prstGeom prst="rect">
            <a:avLst/>
          </a:prstGeom>
          <a:noFill/>
          <a:ln w="28575">
            <a:solidFill>
              <a:schemeClr val="tx1"/>
            </a:solidFill>
          </a:ln>
        </p:spPr>
        <p:txBody>
          <a:bodyPr wrap="square" rtlCol="0">
            <a:spAutoFit/>
          </a:bodyPr>
          <a:lstStyle/>
          <a:p>
            <a:r>
              <a:rPr lang="en-US" sz="2000" dirty="0"/>
              <a:t>42.6 million by 2060</a:t>
            </a:r>
          </a:p>
        </p:txBody>
      </p:sp>
    </p:spTree>
    <p:extLst>
      <p:ext uri="{BB962C8B-B14F-4D97-AF65-F5344CB8AC3E}">
        <p14:creationId xmlns:p14="http://schemas.microsoft.com/office/powerpoint/2010/main" val="23741111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DF8EB1-F63F-F015-C829-FB361D4122CA}"/>
              </a:ext>
            </a:extLst>
          </p:cNvPr>
          <p:cNvSpPr>
            <a:spLocks noGrp="1"/>
          </p:cNvSpPr>
          <p:nvPr>
            <p:ph type="title" idx="4294967295"/>
          </p:nvPr>
        </p:nvSpPr>
        <p:spPr>
          <a:xfrm>
            <a:off x="676003" y="1"/>
            <a:ext cx="10515600" cy="888274"/>
          </a:xfrm>
        </p:spPr>
        <p:txBody>
          <a:bodyPr>
            <a:normAutofit/>
          </a:bodyPr>
          <a:lstStyle/>
          <a:p>
            <a:r>
              <a:rPr lang="en-US" sz="3600" dirty="0">
                <a:solidFill>
                  <a:schemeClr val="accent1">
                    <a:lumMod val="75000"/>
                  </a:schemeClr>
                </a:solidFill>
              </a:rPr>
              <a:t>In summary:</a:t>
            </a:r>
            <a:endParaRPr lang="en-US" sz="3600" dirty="0"/>
          </a:p>
        </p:txBody>
      </p:sp>
      <p:sp>
        <p:nvSpPr>
          <p:cNvPr id="2" name="Slide Number Placeholder 1">
            <a:extLst>
              <a:ext uri="{FF2B5EF4-FFF2-40B4-BE49-F238E27FC236}">
                <a16:creationId xmlns:a16="http://schemas.microsoft.com/office/drawing/2014/main" id="{5309AC9B-4976-118A-B5FA-4FA531422AAF}"/>
              </a:ext>
            </a:extLst>
          </p:cNvPr>
          <p:cNvSpPr>
            <a:spLocks noGrp="1"/>
          </p:cNvSpPr>
          <p:nvPr>
            <p:ph type="sldNum" sz="quarter" idx="12"/>
          </p:nvPr>
        </p:nvSpPr>
        <p:spPr/>
        <p:txBody>
          <a:bodyPr/>
          <a:lstStyle/>
          <a:p>
            <a:fld id="{01B9AD90-D8C5-42B1-AC8B-29A3D4B95D55}" type="slidenum">
              <a:rPr lang="en-US" smtClean="0"/>
              <a:t>36</a:t>
            </a:fld>
            <a:endParaRPr lang="en-US"/>
          </a:p>
        </p:txBody>
      </p:sp>
      <p:sp>
        <p:nvSpPr>
          <p:cNvPr id="3" name="TextBox 2">
            <a:extLst>
              <a:ext uri="{FF2B5EF4-FFF2-40B4-BE49-F238E27FC236}">
                <a16:creationId xmlns:a16="http://schemas.microsoft.com/office/drawing/2014/main" id="{7AB50843-B665-28AD-151E-94B22DF4AE14}"/>
              </a:ext>
            </a:extLst>
          </p:cNvPr>
          <p:cNvSpPr txBox="1"/>
          <p:nvPr/>
        </p:nvSpPr>
        <p:spPr>
          <a:xfrm>
            <a:off x="676003" y="812165"/>
            <a:ext cx="10839994" cy="5909310"/>
          </a:xfrm>
          <a:prstGeom prst="rect">
            <a:avLst/>
          </a:prstGeom>
          <a:noFill/>
        </p:spPr>
        <p:txBody>
          <a:bodyPr wrap="square" rtlCol="0">
            <a:spAutoFit/>
          </a:bodyPr>
          <a:lstStyle/>
          <a:p>
            <a:endParaRPr lang="en-US" sz="2400" dirty="0"/>
          </a:p>
          <a:p>
            <a:pPr marL="457200" indent="-457200">
              <a:buFont typeface="Wingdings" panose="05000000000000000000" pitchFamily="2" charset="2"/>
              <a:buChar char="v"/>
            </a:pPr>
            <a:r>
              <a:rPr lang="en-US" sz="2400" dirty="0"/>
              <a:t>Since the 2020 Decennial Census, Texas has consistently ranked #1 in the country in numeric growth.</a:t>
            </a:r>
          </a:p>
          <a:p>
            <a:pPr marL="457200" indent="-457200">
              <a:buFont typeface="Wingdings" panose="05000000000000000000" pitchFamily="2" charset="2"/>
              <a:buChar char="v"/>
            </a:pPr>
            <a:endParaRPr lang="en-US" sz="2400" dirty="0"/>
          </a:p>
          <a:p>
            <a:pPr marL="457200" indent="-457200">
              <a:buFont typeface="Wingdings" panose="05000000000000000000" pitchFamily="2" charset="2"/>
              <a:buChar char="v"/>
            </a:pPr>
            <a:r>
              <a:rPr lang="en-US" sz="2400" dirty="0"/>
              <a:t>Population growth has been driven by migration (international and domestic).</a:t>
            </a:r>
          </a:p>
          <a:p>
            <a:pPr marL="457200" indent="-457200">
              <a:buFont typeface="Wingdings" panose="05000000000000000000" pitchFamily="2" charset="2"/>
              <a:buChar char="v"/>
            </a:pPr>
            <a:endParaRPr lang="en-US" sz="2400" dirty="0"/>
          </a:p>
          <a:p>
            <a:pPr marL="457200" indent="-457200">
              <a:buFont typeface="Wingdings" panose="05000000000000000000" pitchFamily="2" charset="2"/>
              <a:buChar char="v"/>
            </a:pPr>
            <a:r>
              <a:rPr lang="en-US" sz="2400" dirty="0"/>
              <a:t>The Texas population is getting older, but at a slower rate than other states in the U.S.</a:t>
            </a:r>
          </a:p>
          <a:p>
            <a:pPr marL="457200" indent="-457200">
              <a:buFont typeface="Wingdings" panose="05000000000000000000" pitchFamily="2" charset="2"/>
              <a:buChar char="v"/>
            </a:pPr>
            <a:endParaRPr lang="en-US" sz="2400" dirty="0"/>
          </a:p>
          <a:p>
            <a:pPr marL="457200" indent="-457200">
              <a:buFont typeface="Wingdings" panose="05000000000000000000" pitchFamily="2" charset="2"/>
              <a:buChar char="v"/>
            </a:pPr>
            <a:r>
              <a:rPr lang="en-US" sz="2400" dirty="0"/>
              <a:t>Hispanics make up the greatest share of the population. </a:t>
            </a:r>
          </a:p>
          <a:p>
            <a:pPr marL="457200" indent="-457200">
              <a:buFont typeface="Wingdings" panose="05000000000000000000" pitchFamily="2" charset="2"/>
              <a:buChar char="v"/>
            </a:pPr>
            <a:endParaRPr lang="en-US" sz="2400" dirty="0"/>
          </a:p>
          <a:p>
            <a:pPr marL="457200" indent="-457200">
              <a:buFont typeface="Wingdings" panose="05000000000000000000" pitchFamily="2" charset="2"/>
              <a:buChar char="v"/>
            </a:pPr>
            <a:r>
              <a:rPr lang="en-US" sz="2400" dirty="0"/>
              <a:t>Monitoring demographic growth and trends will help us:  </a:t>
            </a:r>
          </a:p>
          <a:p>
            <a:pPr marL="914400" lvl="1" indent="-457200">
              <a:buFont typeface="Wingdings" panose="05000000000000000000" pitchFamily="2" charset="2"/>
              <a:buChar char="v"/>
            </a:pPr>
            <a:r>
              <a:rPr lang="en-US" sz="2400" dirty="0"/>
              <a:t>Manage our natural resources;</a:t>
            </a:r>
          </a:p>
          <a:p>
            <a:pPr marL="914400" lvl="1" indent="-457200">
              <a:buFont typeface="Wingdings" panose="05000000000000000000" pitchFamily="2" charset="2"/>
              <a:buChar char="v"/>
            </a:pPr>
            <a:r>
              <a:rPr lang="en-US" sz="2400" dirty="0"/>
              <a:t>Develop infrastructure to support the economy;</a:t>
            </a:r>
          </a:p>
          <a:p>
            <a:pPr marL="914400" lvl="1" indent="-457200">
              <a:buFont typeface="Wingdings" panose="05000000000000000000" pitchFamily="2" charset="2"/>
              <a:buChar char="v"/>
            </a:pPr>
            <a:r>
              <a:rPr lang="en-US" sz="2400" dirty="0"/>
              <a:t>Expand vital services for the well-being of all Texans.  </a:t>
            </a:r>
            <a:endParaRPr lang="en-US" dirty="0"/>
          </a:p>
          <a:p>
            <a:pPr marL="285750" indent="-285750">
              <a:buFont typeface="Wingdings" panose="05000000000000000000" pitchFamily="2" charset="2"/>
              <a:buChar char="v"/>
            </a:pPr>
            <a:endParaRPr lang="en-US" dirty="0"/>
          </a:p>
        </p:txBody>
      </p:sp>
    </p:spTree>
    <p:extLst>
      <p:ext uri="{BB962C8B-B14F-4D97-AF65-F5344CB8AC3E}">
        <p14:creationId xmlns:p14="http://schemas.microsoft.com/office/powerpoint/2010/main" val="30525162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QR code">
            <a:extLst>
              <a:ext uri="{FF2B5EF4-FFF2-40B4-BE49-F238E27FC236}">
                <a16:creationId xmlns:a16="http://schemas.microsoft.com/office/drawing/2014/main" id="{E8EAE6EF-5FE1-BAE7-0D12-1BECD51616B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6542" y="487179"/>
            <a:ext cx="5883641" cy="5883641"/>
          </a:xfrm>
          <a:prstGeom prst="rect">
            <a:avLst/>
          </a:prstGeom>
        </p:spPr>
      </p:pic>
      <p:sp>
        <p:nvSpPr>
          <p:cNvPr id="4" name="Title 1">
            <a:extLst>
              <a:ext uri="{FF2B5EF4-FFF2-40B4-BE49-F238E27FC236}">
                <a16:creationId xmlns:a16="http://schemas.microsoft.com/office/drawing/2014/main" id="{67964147-B187-3537-0915-1185AB0ABB73}"/>
              </a:ext>
            </a:extLst>
          </p:cNvPr>
          <p:cNvSpPr txBox="1">
            <a:spLocks noGrp="1"/>
          </p:cNvSpPr>
          <p:nvPr>
            <p:ph type="title" idx="4294967295"/>
          </p:nvPr>
        </p:nvSpPr>
        <p:spPr>
          <a:xfrm>
            <a:off x="6096000" y="1435600"/>
            <a:ext cx="3500490" cy="47479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chemeClr val="tx1">
                    <a:lumMod val="95000"/>
                    <a:lumOff val="5000"/>
                  </a:schemeClr>
                </a:solidFill>
                <a:effectLst/>
                <a:uLnTx/>
                <a:uFillTx/>
                <a:latin typeface="Arial" panose="020B0604020202020204" pitchFamily="34" charset="0"/>
                <a:ea typeface="+mj-ea"/>
                <a:cs typeface="Arial" panose="020B0604020202020204" pitchFamily="34" charset="0"/>
              </a:rPr>
              <a:t>Visit our website</a:t>
            </a:r>
          </a:p>
        </p:txBody>
      </p:sp>
      <p:sp>
        <p:nvSpPr>
          <p:cNvPr id="5" name="Title 1">
            <a:extLst>
              <a:ext uri="{FF2B5EF4-FFF2-40B4-BE49-F238E27FC236}">
                <a16:creationId xmlns:a16="http://schemas.microsoft.com/office/drawing/2014/main" id="{36A48D5E-F63E-7962-09C6-1A9BA892D92D}"/>
              </a:ext>
            </a:extLst>
          </p:cNvPr>
          <p:cNvSpPr txBox="1">
            <a:spLocks/>
          </p:cNvSpPr>
          <p:nvPr/>
        </p:nvSpPr>
        <p:spPr>
          <a:xfrm>
            <a:off x="6236277" y="2989705"/>
            <a:ext cx="3125932" cy="80231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a:solidFill>
                  <a:schemeClr val="tx1">
                    <a:lumMod val="95000"/>
                    <a:lumOff val="5000"/>
                  </a:schemeClr>
                </a:solidFill>
                <a:latin typeface="Arial" panose="020B0604020202020204" pitchFamily="34" charset="0"/>
                <a:cs typeface="Arial" panose="020B0604020202020204" pitchFamily="34" charset="0"/>
              </a:rPr>
              <a:t>Sign up for our newsletter</a:t>
            </a:r>
          </a:p>
        </p:txBody>
      </p:sp>
      <p:sp>
        <p:nvSpPr>
          <p:cNvPr id="6" name="Title 1">
            <a:extLst>
              <a:ext uri="{FF2B5EF4-FFF2-40B4-BE49-F238E27FC236}">
                <a16:creationId xmlns:a16="http://schemas.microsoft.com/office/drawing/2014/main" id="{86C65A92-4396-C24D-D389-AEE74409F910}"/>
              </a:ext>
            </a:extLst>
          </p:cNvPr>
          <p:cNvSpPr txBox="1">
            <a:spLocks/>
          </p:cNvSpPr>
          <p:nvPr/>
        </p:nvSpPr>
        <p:spPr>
          <a:xfrm>
            <a:off x="6340185" y="5018023"/>
            <a:ext cx="2848483" cy="80231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a:latin typeface="Arial" panose="020B0604020202020204" pitchFamily="34" charset="0"/>
                <a:cs typeface="Arial" panose="020B0604020202020204" pitchFamily="34" charset="0"/>
              </a:rPr>
              <a:t>Follow us on social media</a:t>
            </a:r>
          </a:p>
        </p:txBody>
      </p:sp>
      <p:pic>
        <p:nvPicPr>
          <p:cNvPr id="7" name="Picture 6">
            <a:extLst>
              <a:ext uri="{FF2B5EF4-FFF2-40B4-BE49-F238E27FC236}">
                <a16:creationId xmlns:a16="http://schemas.microsoft.com/office/drawing/2014/main" id="{150BC20E-F963-3B48-6244-F963C3F65A4B}"/>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58142" y="2303000"/>
            <a:ext cx="682201" cy="682201"/>
          </a:xfrm>
          <a:prstGeom prst="rect">
            <a:avLst/>
          </a:prstGeom>
        </p:spPr>
      </p:pic>
      <p:pic>
        <p:nvPicPr>
          <p:cNvPr id="8" name="Picture 7">
            <a:extLst>
              <a:ext uri="{FF2B5EF4-FFF2-40B4-BE49-F238E27FC236}">
                <a16:creationId xmlns:a16="http://schemas.microsoft.com/office/drawing/2014/main" id="{91EA25AE-4622-C6BC-C4BE-1D51E1AFA432}"/>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23325" y="4335822"/>
            <a:ext cx="682201" cy="682201"/>
          </a:xfrm>
          <a:prstGeom prst="rect">
            <a:avLst/>
          </a:prstGeom>
        </p:spPr>
      </p:pic>
      <p:pic>
        <p:nvPicPr>
          <p:cNvPr id="9" name="Picture 8">
            <a:extLst>
              <a:ext uri="{FF2B5EF4-FFF2-40B4-BE49-F238E27FC236}">
                <a16:creationId xmlns:a16="http://schemas.microsoft.com/office/drawing/2014/main" id="{FCD4328C-CA84-7D4B-C5B2-3F73F53D6DD1}"/>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58141" y="792198"/>
            <a:ext cx="682201" cy="682201"/>
          </a:xfrm>
          <a:prstGeom prst="rect">
            <a:avLst/>
          </a:prstGeom>
        </p:spPr>
      </p:pic>
    </p:spTree>
    <p:extLst>
      <p:ext uri="{BB962C8B-B14F-4D97-AF65-F5344CB8AC3E}">
        <p14:creationId xmlns:p14="http://schemas.microsoft.com/office/powerpoint/2010/main" val="9710793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7460CDC-521F-C8A3-693B-9D7FDE652E52}"/>
              </a:ext>
            </a:extLst>
          </p:cNvPr>
          <p:cNvSpPr>
            <a:spLocks noGrp="1"/>
          </p:cNvSpPr>
          <p:nvPr>
            <p:ph type="title" idx="4294967295"/>
          </p:nvPr>
        </p:nvSpPr>
        <p:spPr>
          <a:xfrm>
            <a:off x="1481138" y="1355725"/>
            <a:ext cx="7385050" cy="5969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schemeClr val="tx1"/>
                </a:solidFill>
                <a:effectLst/>
                <a:uLnTx/>
                <a:uFillTx/>
                <a:latin typeface="+mj-lt"/>
                <a:ea typeface="+mn-ea"/>
                <a:cs typeface="Arial" panose="020B0604020202020204" pitchFamily="34" charset="0"/>
              </a:rPr>
              <a:t>Monica Cruz, Ph.D.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BD5E1BBC-EE79-A620-1BD7-A01B2776D718}"/>
              </a:ext>
            </a:extLst>
          </p:cNvPr>
          <p:cNvSpPr>
            <a:spLocks noGrp="1"/>
          </p:cNvSpPr>
          <p:nvPr>
            <p:ph sz="half" idx="2"/>
          </p:nvPr>
        </p:nvSpPr>
        <p:spPr/>
        <p:txBody>
          <a:bodyPr>
            <a:normAutofit fontScale="92500" lnSpcReduction="10000"/>
          </a:bodyPr>
          <a:lstStyle/>
          <a:p>
            <a:r>
              <a:rPr lang="en-US" sz="2400"/>
              <a:t>(210) 458-6543</a:t>
            </a:r>
          </a:p>
        </p:txBody>
      </p:sp>
      <p:sp>
        <p:nvSpPr>
          <p:cNvPr id="3" name="Content Placeholder 2">
            <a:extLst>
              <a:ext uri="{FF2B5EF4-FFF2-40B4-BE49-F238E27FC236}">
                <a16:creationId xmlns:a16="http://schemas.microsoft.com/office/drawing/2014/main" id="{6E947740-A585-58A4-94BC-22F1125EA888}"/>
              </a:ext>
            </a:extLst>
          </p:cNvPr>
          <p:cNvSpPr>
            <a:spLocks noGrp="1"/>
          </p:cNvSpPr>
          <p:nvPr>
            <p:ph sz="half" idx="10"/>
          </p:nvPr>
        </p:nvSpPr>
        <p:spPr>
          <a:xfrm>
            <a:off x="1963234" y="2721437"/>
            <a:ext cx="4333292" cy="374650"/>
          </a:xfrm>
        </p:spPr>
        <p:txBody>
          <a:bodyPr>
            <a:normAutofit fontScale="92500" lnSpcReduction="10000"/>
          </a:bodyPr>
          <a:lstStyle/>
          <a:p>
            <a:r>
              <a:rPr lang="en-US" sz="2400"/>
              <a:t>tdc@utsa.edu</a:t>
            </a:r>
          </a:p>
        </p:txBody>
      </p:sp>
      <p:sp>
        <p:nvSpPr>
          <p:cNvPr id="4" name="Content Placeholder 3">
            <a:extLst>
              <a:ext uri="{FF2B5EF4-FFF2-40B4-BE49-F238E27FC236}">
                <a16:creationId xmlns:a16="http://schemas.microsoft.com/office/drawing/2014/main" id="{25AA4A3F-8771-5314-594B-F8F56E7419A7}"/>
              </a:ext>
            </a:extLst>
          </p:cNvPr>
          <p:cNvSpPr>
            <a:spLocks noGrp="1"/>
          </p:cNvSpPr>
          <p:nvPr>
            <p:ph sz="half" idx="11"/>
          </p:nvPr>
        </p:nvSpPr>
        <p:spPr>
          <a:xfrm>
            <a:off x="1963234" y="3241675"/>
            <a:ext cx="4333292" cy="374650"/>
          </a:xfrm>
        </p:spPr>
        <p:txBody>
          <a:bodyPr>
            <a:normAutofit/>
          </a:bodyPr>
          <a:lstStyle/>
          <a:p>
            <a:r>
              <a:rPr lang="en-US" sz="1800">
                <a:latin typeface="Arial" panose="020B0604020202020204" pitchFamily="34" charset="0"/>
                <a:cs typeface="Arial" panose="020B0604020202020204" pitchFamily="34" charset="0"/>
              </a:rPr>
              <a:t>demographics.texas.gov/</a:t>
            </a:r>
          </a:p>
        </p:txBody>
      </p:sp>
    </p:spTree>
    <p:extLst>
      <p:ext uri="{BB962C8B-B14F-4D97-AF65-F5344CB8AC3E}">
        <p14:creationId xmlns:p14="http://schemas.microsoft.com/office/powerpoint/2010/main" val="2487094811"/>
      </p:ext>
    </p:extLst>
  </p:cSld>
  <p:clrMapOvr>
    <a:masterClrMapping/>
  </p:clrMapOvr>
</p:sld>
</file>

<file path=ppt/theme/theme1.xml><?xml version="1.0" encoding="utf-8"?>
<a:theme xmlns:a="http://schemas.openxmlformats.org/drawingml/2006/main" name="TDC Theme">
  <a:themeElements>
    <a:clrScheme name="TDC Colors">
      <a:dk1>
        <a:srgbClr val="000000"/>
      </a:dk1>
      <a:lt1>
        <a:srgbClr val="FFFFFF"/>
      </a:lt1>
      <a:dk2>
        <a:srgbClr val="44546A"/>
      </a:dk2>
      <a:lt2>
        <a:srgbClr val="E7E6E6"/>
      </a:lt2>
      <a:accent1>
        <a:srgbClr val="0066CC"/>
      </a:accent1>
      <a:accent2>
        <a:srgbClr val="EC7A08"/>
      </a:accent2>
      <a:accent3>
        <a:srgbClr val="70AE6E"/>
      </a:accent3>
      <a:accent4>
        <a:srgbClr val="FFCC00"/>
      </a:accent4>
      <a:accent5>
        <a:srgbClr val="124559"/>
      </a:accent5>
      <a:accent6>
        <a:srgbClr val="DE7D79"/>
      </a:accent6>
      <a:hlink>
        <a:srgbClr val="161CFE"/>
      </a:hlink>
      <a:folHlink>
        <a:srgbClr val="1700A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DC Theme" id="{6117A879-59F7-4B6B-BAC6-AE09CF0A7DCE}" vid="{EC2DE9E0-6E16-4E98-9973-F282A8EAAC97}"/>
    </a:ext>
  </a:extLst>
</a:theme>
</file>

<file path=ppt/theme/theme2.xml><?xml version="1.0" encoding="utf-8"?>
<a:theme xmlns:a="http://schemas.openxmlformats.org/drawingml/2006/main" name="Office Theme">
  <a:themeElements>
    <a:clrScheme name="TDC Colors">
      <a:dk1>
        <a:srgbClr val="000000"/>
      </a:dk1>
      <a:lt1>
        <a:srgbClr val="FFFFFF"/>
      </a:lt1>
      <a:dk2>
        <a:srgbClr val="44546A"/>
      </a:dk2>
      <a:lt2>
        <a:srgbClr val="E7E6E6"/>
      </a:lt2>
      <a:accent1>
        <a:srgbClr val="0066CC"/>
      </a:accent1>
      <a:accent2>
        <a:srgbClr val="EC7A08"/>
      </a:accent2>
      <a:accent3>
        <a:srgbClr val="70AE6E"/>
      </a:accent3>
      <a:accent4>
        <a:srgbClr val="FFCC00"/>
      </a:accent4>
      <a:accent5>
        <a:srgbClr val="124559"/>
      </a:accent5>
      <a:accent6>
        <a:srgbClr val="DE7D79"/>
      </a:accent6>
      <a:hlink>
        <a:srgbClr val="161CFE"/>
      </a:hlink>
      <a:folHlink>
        <a:srgbClr val="1700A4"/>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DC Template 2024">
  <a:themeElements>
    <a:clrScheme name="TDC Colors">
      <a:dk1>
        <a:srgbClr val="000000"/>
      </a:dk1>
      <a:lt1>
        <a:srgbClr val="FFFFFF"/>
      </a:lt1>
      <a:dk2>
        <a:srgbClr val="44546A"/>
      </a:dk2>
      <a:lt2>
        <a:srgbClr val="E7E6E6"/>
      </a:lt2>
      <a:accent1>
        <a:srgbClr val="0066CC"/>
      </a:accent1>
      <a:accent2>
        <a:srgbClr val="EC7A08"/>
      </a:accent2>
      <a:accent3>
        <a:srgbClr val="A6C9EB"/>
      </a:accent3>
      <a:accent4>
        <a:srgbClr val="70AE6E"/>
      </a:accent4>
      <a:accent5>
        <a:srgbClr val="124559"/>
      </a:accent5>
      <a:accent6>
        <a:srgbClr val="DE7D79"/>
      </a:accent6>
      <a:hlink>
        <a:srgbClr val="161CFE"/>
      </a:hlink>
      <a:folHlink>
        <a:srgbClr val="1700A4"/>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DC Template 2024" id="{2F158470-131A-4809-A081-0F16D5092D1A}" vid="{6CE61867-4A1D-4FF7-8BFC-1694251A4077}"/>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1_TDC Template 2024">
  <a:themeElements>
    <a:clrScheme name="TDC Colors">
      <a:dk1>
        <a:srgbClr val="000000"/>
      </a:dk1>
      <a:lt1>
        <a:srgbClr val="FFFFFF"/>
      </a:lt1>
      <a:dk2>
        <a:srgbClr val="44546A"/>
      </a:dk2>
      <a:lt2>
        <a:srgbClr val="E7E6E6"/>
      </a:lt2>
      <a:accent1>
        <a:srgbClr val="0066CC"/>
      </a:accent1>
      <a:accent2>
        <a:srgbClr val="EC7A08"/>
      </a:accent2>
      <a:accent3>
        <a:srgbClr val="A6C9EB"/>
      </a:accent3>
      <a:accent4>
        <a:srgbClr val="70AE6E"/>
      </a:accent4>
      <a:accent5>
        <a:srgbClr val="124559"/>
      </a:accent5>
      <a:accent6>
        <a:srgbClr val="DE7D79"/>
      </a:accent6>
      <a:hlink>
        <a:srgbClr val="161CFE"/>
      </a:hlink>
      <a:folHlink>
        <a:srgbClr val="1700A4"/>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DC Template 2024" id="{12CF4D9D-BD2A-4C7F-808E-34EC19A23ADC}" vid="{21788C78-CB8B-4BEA-BA71-722C106200E8}"/>
    </a:ext>
  </a:extLst>
</a:theme>
</file>

<file path=ppt/theme/theme6.xml><?xml version="1.0" encoding="utf-8"?>
<a:theme xmlns:a="http://schemas.openxmlformats.org/drawingml/2006/main" name="2_Office Theme">
  <a:themeElements>
    <a:clrScheme name="TDC Colors">
      <a:dk1>
        <a:srgbClr val="000000"/>
      </a:dk1>
      <a:lt1>
        <a:srgbClr val="FFFFFF"/>
      </a:lt1>
      <a:dk2>
        <a:srgbClr val="44546A"/>
      </a:dk2>
      <a:lt2>
        <a:srgbClr val="E7E6E6"/>
      </a:lt2>
      <a:accent1>
        <a:srgbClr val="0066CC"/>
      </a:accent1>
      <a:accent2>
        <a:srgbClr val="EC7A08"/>
      </a:accent2>
      <a:accent3>
        <a:srgbClr val="70AE6E"/>
      </a:accent3>
      <a:accent4>
        <a:srgbClr val="FFCC00"/>
      </a:accent4>
      <a:accent5>
        <a:srgbClr val="124559"/>
      </a:accent5>
      <a:accent6>
        <a:srgbClr val="DE7D79"/>
      </a:accent6>
      <a:hlink>
        <a:srgbClr val="161CFE"/>
      </a:hlink>
      <a:folHlink>
        <a:srgbClr val="1700A4"/>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37461825611E47AF4A4EBC2886C2CD" ma:contentTypeVersion="0" ma:contentTypeDescription="Create a new document." ma:contentTypeScope="" ma:versionID="984055a7d660f7883c785f562b38d799">
  <xsd:schema xmlns:xsd="http://www.w3.org/2001/XMLSchema" xmlns:xs="http://www.w3.org/2001/XMLSchema" xmlns:p="http://schemas.microsoft.com/office/2006/metadata/properties" targetNamespace="http://schemas.microsoft.com/office/2006/metadata/properties" ma:root="true" ma:fieldsID="bd77e48bcaec437339b5767d20758a4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C8B21E4-54C5-497C-B885-5FBA90396198}">
  <ds:schemaRefs>
    <ds:schemaRef ds:uri="http://purl.org/dc/elements/1.1/"/>
    <ds:schemaRef ds:uri="http://purl.org/dc/terms/"/>
    <ds:schemaRef ds:uri="http://schemas.microsoft.com/internal/obd"/>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8377E2A-9ADE-411E-90BF-4421495FA24A}">
  <ds:schemaRefs>
    <ds:schemaRef ds:uri="http://schemas.microsoft.com/sharepoint/v3/contenttype/forms"/>
  </ds:schemaRefs>
</ds:datastoreItem>
</file>

<file path=customXml/itemProps3.xml><?xml version="1.0" encoding="utf-8"?>
<ds:datastoreItem xmlns:ds="http://schemas.openxmlformats.org/officeDocument/2006/customXml" ds:itemID="{83A37C4C-2351-4355-9984-83098E4FC6AD}">
  <ds:schemaRefs>
    <ds:schemaRef ds:uri="http://schemas.microsoft.com/office/2006/metadata/properties"/>
    <ds:schemaRef ds:uri="http://purl.org/dc/terms/"/>
    <ds:schemaRef ds:uri="http://purl.org/dc/dcmitype/"/>
    <ds:schemaRef ds:uri="http://schemas.microsoft.com/office/2006/documentManagement/types"/>
    <ds:schemaRef ds:uri="http://www.w3.org/XML/1998/namespace"/>
    <ds:schemaRef ds:uri="http://schemas.openxmlformats.org/package/2006/metadata/core-properties"/>
    <ds:schemaRef ds:uri="http://schemas.microsoft.com/office/infopath/2007/PartnerControl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Slice</Template>
  <TotalTime>4996</TotalTime>
  <Words>2093</Words>
  <Application>Microsoft Office PowerPoint</Application>
  <PresentationFormat>Widescreen</PresentationFormat>
  <Paragraphs>309</Paragraphs>
  <Slides>38</Slides>
  <Notes>12</Notes>
  <HiddenSlides>0</HiddenSlides>
  <MMClips>0</MMClips>
  <ScaleCrop>false</ScaleCrop>
  <HeadingPairs>
    <vt:vector size="8" baseType="variant">
      <vt:variant>
        <vt:lpstr>Fonts Used</vt:lpstr>
      </vt:variant>
      <vt:variant>
        <vt:i4>13</vt:i4>
      </vt:variant>
      <vt:variant>
        <vt:lpstr>Theme</vt:lpstr>
      </vt:variant>
      <vt:variant>
        <vt:i4>6</vt:i4>
      </vt:variant>
      <vt:variant>
        <vt:lpstr>Slide Titles</vt:lpstr>
      </vt:variant>
      <vt:variant>
        <vt:i4>38</vt:i4>
      </vt:variant>
      <vt:variant>
        <vt:lpstr>Custom Shows</vt:lpstr>
      </vt:variant>
      <vt:variant>
        <vt:i4>1</vt:i4>
      </vt:variant>
    </vt:vector>
  </HeadingPairs>
  <TitlesOfParts>
    <vt:vector size="58" baseType="lpstr">
      <vt:lpstr>-apple-system</vt:lpstr>
      <vt:lpstr>Aptos</vt:lpstr>
      <vt:lpstr>Aptos Display</vt:lpstr>
      <vt:lpstr>Arial</vt:lpstr>
      <vt:lpstr>Besley ExtraBold</vt:lpstr>
      <vt:lpstr>Calibri</vt:lpstr>
      <vt:lpstr>Calibri Light</vt:lpstr>
      <vt:lpstr>Inter</vt:lpstr>
      <vt:lpstr>Roboto</vt:lpstr>
      <vt:lpstr>Source Sans Pro</vt:lpstr>
      <vt:lpstr>Unbounded</vt:lpstr>
      <vt:lpstr>Verdana</vt:lpstr>
      <vt:lpstr>Wingdings</vt:lpstr>
      <vt:lpstr>TDC Theme</vt:lpstr>
      <vt:lpstr>Office Theme</vt:lpstr>
      <vt:lpstr>TDC Template 2024</vt:lpstr>
      <vt:lpstr>1_Office Theme</vt:lpstr>
      <vt:lpstr>1_TDC Template 2024</vt:lpstr>
      <vt:lpstr>2_Office Theme</vt:lpstr>
      <vt:lpstr> From Growth to Change:  A Look at Demographic Trends in Texas </vt:lpstr>
      <vt:lpstr>About our organization</vt:lpstr>
      <vt:lpstr>Population Growth  </vt:lpstr>
      <vt:lpstr>Texas Numeric Growth</vt:lpstr>
      <vt:lpstr>New 2025 Estimates Show Texas Growth but at Slower Rate</vt:lpstr>
      <vt:lpstr>Texas Daily Population Growth and Components of Change 2020-2025</vt:lpstr>
      <vt:lpstr>Population increased by</vt:lpstr>
      <vt:lpstr>Texas Components of Population Change 2024-2025</vt:lpstr>
      <vt:lpstr>Estimated Numeric Change, Texas Counties, 2023-2024 </vt:lpstr>
      <vt:lpstr>Texas Counties With the Largest Numeric Growth From 2023 to 2024 and Ranks in the U.S.</vt:lpstr>
      <vt:lpstr>Texas Counties With the Fastest Growth Rate From 2023 to 2024 and Their Ranks in the U.S.</vt:lpstr>
      <vt:lpstr>Texas Cities by Largest Numeric Growth from 2023 to 2024 and National Ranking</vt:lpstr>
      <vt:lpstr>Texas Cities with the Fastest Growth Rate from 2022-2023 and Ranks in the U.S.</vt:lpstr>
      <vt:lpstr>Texas Rural Counties by Population, 2023  </vt:lpstr>
      <vt:lpstr>The Drivers of Population Growth</vt:lpstr>
      <vt:lpstr>Total Fertility Rate Trends of the U.S. and Texas, 2000-2022</vt:lpstr>
      <vt:lpstr>Top Net Migration To and From Texas: Leading States in 2024</vt:lpstr>
      <vt:lpstr>Demographic Change and Demand for Services</vt:lpstr>
      <vt:lpstr>Texas Population Pyramid</vt:lpstr>
      <vt:lpstr>Percent of Senior Population 65+ in Texas, 2023</vt:lpstr>
      <vt:lpstr>Median Household Income and Home Value Gap Widens in Texas, 2013-2023 </vt:lpstr>
      <vt:lpstr> Median Home Value in Texas MSAs, 2013 and 2023</vt:lpstr>
      <vt:lpstr>Housing Tenure and Costs in Texas, 2024</vt:lpstr>
      <vt:lpstr>Percent Uninsured by Race/Ethnicity, Texas 2024</vt:lpstr>
      <vt:lpstr>Mean Commuting Time in Texas and Major Cities (2014-2024)</vt:lpstr>
      <vt:lpstr>Projected Municipal Water Demands</vt:lpstr>
      <vt:lpstr>Texas Water Forecast</vt:lpstr>
      <vt:lpstr>A Look at the Economy</vt:lpstr>
      <vt:lpstr>Employment by Sector 2025  Employment growth in education and health (+1% change)  Construction growth (+2.5%)  Declines in Oil and Gas (-2.2%), Information sector (-1.5%), and Manufacturing (-1.1%)  Job growth in no major sector outpaced the growth from the previous year (2024)</vt:lpstr>
      <vt:lpstr>Metro Job Growth Sluggish</vt:lpstr>
      <vt:lpstr>Dallas Federal Reserve Beige Book Eleventh District Region March 4, 2026</vt:lpstr>
      <vt:lpstr>A Look into the Future</vt:lpstr>
      <vt:lpstr>Projected Population Growth in Texas with Various Migration Scenarios 2020-2060</vt:lpstr>
      <vt:lpstr>Texas Projected Population by Age, 2020-2060 Share of population 65+ will continue to increase</vt:lpstr>
      <vt:lpstr>Projected Population by Race/Ethnicity in Texas Share of Hispanic population will continue to increase</vt:lpstr>
      <vt:lpstr>In summary:</vt:lpstr>
      <vt:lpstr>Visit our website</vt:lpstr>
      <vt:lpstr>Monica Cruz, Ph.D. </vt:lpstr>
      <vt:lpstr>Custom Show 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Alejandra Leon</dc:creator>
  <cp:lastModifiedBy>Alfredo Zavala</cp:lastModifiedBy>
  <cp:revision>7</cp:revision>
  <dcterms:created xsi:type="dcterms:W3CDTF">2023-09-18T16:22:50Z</dcterms:created>
  <dcterms:modified xsi:type="dcterms:W3CDTF">2026-04-06T16:33:31Z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0x0101006437461825611E47AF4A4EBC2886C2CD</vt:lpwstr>
  </property>
</Properties>
</file>