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720" r:id="rId3"/>
    <p:sldMasterId id="2147483733" r:id="rId4"/>
    <p:sldMasterId id="2147483760" r:id="rId5"/>
    <p:sldMasterId id="2147483774" r:id="rId6"/>
  </p:sldMasterIdLst>
  <p:notesMasterIdLst>
    <p:notesMasterId r:id="rId46"/>
  </p:notesMasterIdLst>
  <p:sldIdLst>
    <p:sldId id="256" r:id="rId7"/>
    <p:sldId id="2147377046" r:id="rId8"/>
    <p:sldId id="2147377033" r:id="rId9"/>
    <p:sldId id="2147377034" r:id="rId10"/>
    <p:sldId id="2147377035" r:id="rId11"/>
    <p:sldId id="2147377036" r:id="rId12"/>
    <p:sldId id="2147377019" r:id="rId13"/>
    <p:sldId id="2147377047" r:id="rId14"/>
    <p:sldId id="339" r:id="rId15"/>
    <p:sldId id="350" r:id="rId16"/>
    <p:sldId id="2147377037" r:id="rId17"/>
    <p:sldId id="1289" r:id="rId18"/>
    <p:sldId id="2147377048" r:id="rId19"/>
    <p:sldId id="2147377049" r:id="rId20"/>
    <p:sldId id="1280" r:id="rId21"/>
    <p:sldId id="2147377050" r:id="rId22"/>
    <p:sldId id="2147377039" r:id="rId23"/>
    <p:sldId id="2147377051" r:id="rId24"/>
    <p:sldId id="2147377016" r:id="rId25"/>
    <p:sldId id="2147377004" r:id="rId26"/>
    <p:sldId id="2147377020" r:id="rId27"/>
    <p:sldId id="1183" r:id="rId28"/>
    <p:sldId id="1185" r:id="rId29"/>
    <p:sldId id="1281" r:id="rId30"/>
    <p:sldId id="1187" r:id="rId31"/>
    <p:sldId id="2147377022" r:id="rId32"/>
    <p:sldId id="2147377021" r:id="rId33"/>
    <p:sldId id="1189" r:id="rId34"/>
    <p:sldId id="1062" r:id="rId35"/>
    <p:sldId id="1156" r:id="rId36"/>
    <p:sldId id="2147377025" r:id="rId37"/>
    <p:sldId id="1794" r:id="rId38"/>
    <p:sldId id="2147376961" r:id="rId39"/>
    <p:sldId id="2147377042" r:id="rId40"/>
    <p:sldId id="2147377052" r:id="rId41"/>
    <p:sldId id="2147377053" r:id="rId42"/>
    <p:sldId id="336" r:id="rId43"/>
    <p:sldId id="2147377043" r:id="rId44"/>
    <p:sldId id="214737704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2A8A24-92B7-4B62-9777-056DB3280FFB}" v="1" dt="2026-04-06T16:32:29.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701" autoAdjust="0"/>
  </p:normalViewPr>
  <p:slideViewPr>
    <p:cSldViewPr snapToGrid="0">
      <p:cViewPr varScale="1">
        <p:scale>
          <a:sx n="150" d="100"/>
          <a:sy n="150" d="100"/>
        </p:scale>
        <p:origin x="1422" y="486"/>
      </p:cViewPr>
      <p:guideLst/>
    </p:cSldViewPr>
  </p:slideViewPr>
  <p:outlineViewPr>
    <p:cViewPr>
      <p:scale>
        <a:sx n="33" d="100"/>
        <a:sy n="33" d="100"/>
      </p:scale>
      <p:origin x="0" y="-88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idser-sv01\idser\ProductDev\2024\Social%20Media%20Posts\VizOfTheWeek\12_December\TFR%20trends%20of%20Tex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Migration</c:v>
                </c:pt>
              </c:strCache>
            </c:strRef>
          </c:tx>
          <c:dPt>
            <c:idx val="0"/>
            <c:bubble3D val="0"/>
            <c:spPr>
              <a:solidFill>
                <a:srgbClr val="70AE6D"/>
              </a:solidFill>
              <a:ln w="19050">
                <a:solidFill>
                  <a:schemeClr val="lt1"/>
                </a:solidFill>
              </a:ln>
              <a:effectLst/>
            </c:spPr>
            <c:extLst>
              <c:ext xmlns:c16="http://schemas.microsoft.com/office/drawing/2014/chart" uri="{C3380CC4-5D6E-409C-BE32-E72D297353CC}">
                <c16:uniqueId val="{00000001-B8E9-4B87-9E67-E9B2479338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E9-4B87-9E67-E9B24793386D}"/>
              </c:ext>
            </c:extLst>
          </c:dPt>
          <c:dPt>
            <c:idx val="2"/>
            <c:bubble3D val="0"/>
            <c:spPr>
              <a:solidFill>
                <a:srgbClr val="0066CB"/>
              </a:solidFill>
              <a:ln w="19050">
                <a:solidFill>
                  <a:schemeClr val="lt1"/>
                </a:solidFill>
              </a:ln>
              <a:effectLst/>
            </c:spPr>
            <c:extLst>
              <c:ext xmlns:c16="http://schemas.microsoft.com/office/drawing/2014/chart" uri="{C3380CC4-5D6E-409C-BE32-E72D297353CC}">
                <c16:uniqueId val="{00000002-B8E9-4B87-9E67-E9B24793386D}"/>
              </c:ext>
            </c:extLst>
          </c:dPt>
          <c:dLbls>
            <c:dLbl>
              <c:idx val="0"/>
              <c:layout>
                <c:manualLayout>
                  <c:x val="-0.18256352466811213"/>
                  <c:y val="5.302209412877007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E9-4B87-9E67-E9B24793386D}"/>
                </c:ext>
              </c:extLst>
            </c:dLbl>
            <c:dLbl>
              <c:idx val="1"/>
              <c:layout>
                <c:manualLayout>
                  <c:x val="2.4331089048651527E-2"/>
                  <c:y val="-0.1078022685900909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E9-4B87-9E67-E9B24793386D}"/>
                </c:ext>
              </c:extLst>
            </c:dLbl>
            <c:dLbl>
              <c:idx val="2"/>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j-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layout>
                    <c:manualLayout>
                      <c:w val="0.1562258929590323"/>
                      <c:h val="0.18962424652468884"/>
                    </c:manualLayout>
                  </c15:layout>
                </c:ext>
                <c:ext xmlns:c16="http://schemas.microsoft.com/office/drawing/2014/chart" uri="{C3380CC4-5D6E-409C-BE32-E72D297353CC}">
                  <c16:uniqueId val="{00000002-B8E9-4B87-9E67-E9B24793386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j-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Net International Migration</c:v>
                </c:pt>
                <c:pt idx="1">
                  <c:v>Net Domestic Migration</c:v>
                </c:pt>
                <c:pt idx="2">
                  <c:v>Natural Increase</c:v>
                </c:pt>
              </c:strCache>
            </c:strRef>
          </c:cat>
          <c:val>
            <c:numRef>
              <c:f>Sheet1!$B$2:$B$4</c:f>
              <c:numCache>
                <c:formatCode>General</c:formatCode>
                <c:ptCount val="3"/>
                <c:pt idx="0">
                  <c:v>459</c:v>
                </c:pt>
                <c:pt idx="1">
                  <c:v>184</c:v>
                </c:pt>
                <c:pt idx="2">
                  <c:v>432</c:v>
                </c:pt>
              </c:numCache>
            </c:numRef>
          </c:val>
          <c:extLst>
            <c:ext xmlns:c16="http://schemas.microsoft.com/office/drawing/2014/chart" uri="{C3380CC4-5D6E-409C-BE32-E72D297353CC}">
              <c16:uniqueId val="{00000000-B8E9-4B87-9E67-E9B24793386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Data!$J$92:$L$92</c:f>
              <c:strCache>
                <c:ptCount val="3"/>
                <c:pt idx="0">
                  <c:v>Texas</c:v>
                </c:pt>
                <c:pt idx="1">
                  <c:v>Collin County</c:v>
                </c:pt>
                <c:pt idx="2">
                  <c:v>Plano</c:v>
                </c:pt>
              </c:strCache>
            </c:strRef>
          </c:cat>
          <c:val>
            <c:numRef>
              <c:f>Data!$J$93:$L$93</c:f>
              <c:numCache>
                <c:formatCode>"$"#,##0_);[Red]\("$"#,##0\)</c:formatCode>
                <c:ptCount val="3"/>
                <c:pt idx="0">
                  <c:v>96239</c:v>
                </c:pt>
                <c:pt idx="1">
                  <c:v>146409</c:v>
                </c:pt>
                <c:pt idx="2">
                  <c:v>142303</c:v>
                </c:pt>
              </c:numCache>
            </c:numRef>
          </c:val>
          <c:extLst>
            <c:ext xmlns:c16="http://schemas.microsoft.com/office/drawing/2014/chart" uri="{C3380CC4-5D6E-409C-BE32-E72D297353CC}">
              <c16:uniqueId val="{00000000-85AB-40A4-B84E-B7FEF82CA581}"/>
            </c:ext>
          </c:extLst>
        </c:ser>
        <c:dLbls>
          <c:dLblPos val="outEnd"/>
          <c:showLegendKey val="0"/>
          <c:showVal val="1"/>
          <c:showCatName val="0"/>
          <c:showSerName val="0"/>
          <c:showPercent val="0"/>
          <c:showBubbleSize val="0"/>
        </c:dLbls>
        <c:gapWidth val="219"/>
        <c:overlap val="-27"/>
        <c:axId val="1934284672"/>
        <c:axId val="2123473280"/>
      </c:barChart>
      <c:catAx>
        <c:axId val="193428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123473280"/>
        <c:crosses val="autoZero"/>
        <c:auto val="1"/>
        <c:lblAlgn val="ctr"/>
        <c:lblOffset val="100"/>
        <c:noMultiLvlLbl val="0"/>
      </c:catAx>
      <c:valAx>
        <c:axId val="21234732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34284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'export_2026-02-12T12_38_57.673Z'!$A$2:$A$6</c:f>
              <c:strCache>
                <c:ptCount val="5"/>
                <c:pt idx="0">
                  <c:v>Employee of private company workers</c:v>
                </c:pt>
                <c:pt idx="1">
                  <c:v>Self-employed in own incorporated business workers</c:v>
                </c:pt>
                <c:pt idx="2">
                  <c:v>Private not-for-profit wage and salary workers</c:v>
                </c:pt>
                <c:pt idx="3">
                  <c:v>Local, state, and federal government workers</c:v>
                </c:pt>
                <c:pt idx="4">
                  <c:v>Self-employed in own not incorporated business workers and unpaid family workers</c:v>
                </c:pt>
              </c:strCache>
            </c:strRef>
          </c:cat>
          <c:val>
            <c:numRef>
              <c:f>'export_2026-02-12T12_38_57.673Z'!$B$2:$B$6</c:f>
              <c:numCache>
                <c:formatCode>0.0%</c:formatCode>
                <c:ptCount val="5"/>
                <c:pt idx="0">
                  <c:v>0.74299999999999999</c:v>
                </c:pt>
                <c:pt idx="1">
                  <c:v>4.2000000000000003E-2</c:v>
                </c:pt>
                <c:pt idx="2">
                  <c:v>5.8000000000000003E-2</c:v>
                </c:pt>
                <c:pt idx="3">
                  <c:v>9.7000000000000003E-2</c:v>
                </c:pt>
                <c:pt idx="4">
                  <c:v>5.8999999999999997E-2</c:v>
                </c:pt>
              </c:numCache>
            </c:numRef>
          </c:val>
          <c:extLst>
            <c:ext xmlns:c16="http://schemas.microsoft.com/office/drawing/2014/chart" uri="{C3380CC4-5D6E-409C-BE32-E72D297353CC}">
              <c16:uniqueId val="{00000000-1F42-4336-9C25-23F5ACB569F5}"/>
            </c:ext>
          </c:extLst>
        </c:ser>
        <c:dLbls>
          <c:dLblPos val="outEnd"/>
          <c:showLegendKey val="0"/>
          <c:showVal val="1"/>
          <c:showCatName val="0"/>
          <c:showSerName val="0"/>
          <c:showPercent val="0"/>
          <c:showBubbleSize val="0"/>
        </c:dLbls>
        <c:gapWidth val="219"/>
        <c:overlap val="-27"/>
        <c:axId val="39626320"/>
        <c:axId val="39626800"/>
      </c:barChart>
      <c:catAx>
        <c:axId val="3962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626800"/>
        <c:crosses val="autoZero"/>
        <c:auto val="1"/>
        <c:lblAlgn val="ctr"/>
        <c:lblOffset val="100"/>
        <c:noMultiLvlLbl val="0"/>
      </c:catAx>
      <c:valAx>
        <c:axId val="396268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2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888306367623537E-2"/>
          <c:y val="3.3766486318300461E-2"/>
          <c:w val="0.83873941430327947"/>
          <c:h val="0.86097777047933488"/>
        </c:manualLayout>
      </c:layout>
      <c:lineChart>
        <c:grouping val="standard"/>
        <c:varyColors val="0"/>
        <c:ser>
          <c:idx val="0"/>
          <c:order val="0"/>
          <c:tx>
            <c:strRef>
              <c:f>Sheet1!$B$1</c:f>
              <c:strCache>
                <c:ptCount val="1"/>
                <c:pt idx="0">
                  <c:v>Dallas</c:v>
                </c:pt>
              </c:strCache>
            </c:strRef>
          </c:tx>
          <c:spPr>
            <a:ln w="28575" cap="rnd">
              <a:solidFill>
                <a:schemeClr val="accent1"/>
              </a:solidFill>
              <a:round/>
            </a:ln>
            <a:effectLst/>
          </c:spPr>
          <c:marker>
            <c:symbol val="none"/>
          </c:marker>
          <c:dLbls>
            <c:dLbl>
              <c:idx val="4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75000"/>
                          <a:lumOff val="2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9A9-4673-A4F6-8DB4B0E2A09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Sheet1!$B$2:$B$42</c:f>
              <c:numCache>
                <c:formatCode>General</c:formatCode>
                <c:ptCount val="41"/>
                <c:pt idx="0">
                  <c:v>2613539</c:v>
                </c:pt>
                <c:pt idx="1">
                  <c:v>2589168</c:v>
                </c:pt>
                <c:pt idx="2">
                  <c:v>2613714</c:v>
                </c:pt>
                <c:pt idx="3">
                  <c:v>2636279</c:v>
                </c:pt>
                <c:pt idx="4">
                  <c:v>2656056</c:v>
                </c:pt>
                <c:pt idx="5">
                  <c:v>2678271</c:v>
                </c:pt>
                <c:pt idx="6">
                  <c:v>2700261</c:v>
                </c:pt>
                <c:pt idx="7">
                  <c:v>2721991</c:v>
                </c:pt>
                <c:pt idx="8">
                  <c:v>2743296</c:v>
                </c:pt>
                <c:pt idx="9">
                  <c:v>2764094</c:v>
                </c:pt>
                <c:pt idx="10">
                  <c:v>2784169</c:v>
                </c:pt>
                <c:pt idx="11">
                  <c:v>2803611</c:v>
                </c:pt>
                <c:pt idx="12">
                  <c:v>2822280</c:v>
                </c:pt>
                <c:pt idx="13">
                  <c:v>2840063</c:v>
                </c:pt>
                <c:pt idx="14">
                  <c:v>2857079</c:v>
                </c:pt>
                <c:pt idx="15">
                  <c:v>2873311</c:v>
                </c:pt>
                <c:pt idx="16">
                  <c:v>2888812</c:v>
                </c:pt>
                <c:pt idx="17">
                  <c:v>2903591</c:v>
                </c:pt>
                <c:pt idx="18">
                  <c:v>2917701</c:v>
                </c:pt>
                <c:pt idx="19">
                  <c:v>2931107</c:v>
                </c:pt>
                <c:pt idx="20">
                  <c:v>2943814</c:v>
                </c:pt>
                <c:pt idx="21">
                  <c:v>2956144</c:v>
                </c:pt>
                <c:pt idx="22">
                  <c:v>2968088</c:v>
                </c:pt>
                <c:pt idx="23">
                  <c:v>2979699</c:v>
                </c:pt>
                <c:pt idx="24">
                  <c:v>2990982</c:v>
                </c:pt>
                <c:pt idx="25">
                  <c:v>3001978</c:v>
                </c:pt>
                <c:pt idx="26">
                  <c:v>3012795</c:v>
                </c:pt>
                <c:pt idx="27">
                  <c:v>3023400</c:v>
                </c:pt>
                <c:pt idx="28">
                  <c:v>3033822</c:v>
                </c:pt>
                <c:pt idx="29">
                  <c:v>3044063</c:v>
                </c:pt>
                <c:pt idx="30">
                  <c:v>3054050</c:v>
                </c:pt>
                <c:pt idx="31">
                  <c:v>3063933</c:v>
                </c:pt>
                <c:pt idx="32">
                  <c:v>3073629</c:v>
                </c:pt>
                <c:pt idx="33">
                  <c:v>3083190</c:v>
                </c:pt>
                <c:pt idx="34">
                  <c:v>3092577</c:v>
                </c:pt>
                <c:pt idx="35">
                  <c:v>3101740</c:v>
                </c:pt>
                <c:pt idx="36">
                  <c:v>3110654</c:v>
                </c:pt>
                <c:pt idx="37">
                  <c:v>3119256</c:v>
                </c:pt>
                <c:pt idx="38">
                  <c:v>3127485</c:v>
                </c:pt>
                <c:pt idx="39">
                  <c:v>3135280</c:v>
                </c:pt>
                <c:pt idx="40">
                  <c:v>3142604</c:v>
                </c:pt>
              </c:numCache>
            </c:numRef>
          </c:val>
          <c:smooth val="0"/>
          <c:extLst>
            <c:ext xmlns:c16="http://schemas.microsoft.com/office/drawing/2014/chart" uri="{C3380CC4-5D6E-409C-BE32-E72D297353CC}">
              <c16:uniqueId val="{00000000-C9A9-4673-A4F6-8DB4B0E2A090}"/>
            </c:ext>
          </c:extLst>
        </c:ser>
        <c:ser>
          <c:idx val="1"/>
          <c:order val="1"/>
          <c:tx>
            <c:strRef>
              <c:f>Sheet1!$C$1</c:f>
              <c:strCache>
                <c:ptCount val="1"/>
                <c:pt idx="0">
                  <c:v>Tarrant</c:v>
                </c:pt>
              </c:strCache>
            </c:strRef>
          </c:tx>
          <c:spPr>
            <a:ln w="28575" cap="rnd">
              <a:solidFill>
                <a:schemeClr val="accent2"/>
              </a:solidFill>
              <a:round/>
            </a:ln>
            <a:effectLst/>
          </c:spPr>
          <c:marker>
            <c:symbol val="none"/>
          </c:marker>
          <c:dLbls>
            <c:dLbl>
              <c:idx val="4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C9A9-4673-A4F6-8DB4B0E2A09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Sheet1!$C$2:$C$42</c:f>
              <c:numCache>
                <c:formatCode>General</c:formatCode>
                <c:ptCount val="41"/>
                <c:pt idx="0">
                  <c:v>2110640</c:v>
                </c:pt>
                <c:pt idx="1">
                  <c:v>2130293</c:v>
                </c:pt>
                <c:pt idx="2">
                  <c:v>2161583</c:v>
                </c:pt>
                <c:pt idx="3">
                  <c:v>2197767</c:v>
                </c:pt>
                <c:pt idx="4">
                  <c:v>2230546</c:v>
                </c:pt>
                <c:pt idx="5">
                  <c:v>2257932</c:v>
                </c:pt>
                <c:pt idx="6">
                  <c:v>2285316</c:v>
                </c:pt>
                <c:pt idx="7">
                  <c:v>2312659</c:v>
                </c:pt>
                <c:pt idx="8">
                  <c:v>2339907</c:v>
                </c:pt>
                <c:pt idx="9">
                  <c:v>2367080</c:v>
                </c:pt>
                <c:pt idx="10">
                  <c:v>2393994</c:v>
                </c:pt>
                <c:pt idx="11">
                  <c:v>2420789</c:v>
                </c:pt>
                <c:pt idx="12">
                  <c:v>2447263</c:v>
                </c:pt>
                <c:pt idx="13">
                  <c:v>2473425</c:v>
                </c:pt>
                <c:pt idx="14">
                  <c:v>2499327</c:v>
                </c:pt>
                <c:pt idx="15">
                  <c:v>2524931</c:v>
                </c:pt>
                <c:pt idx="16">
                  <c:v>2550128</c:v>
                </c:pt>
                <c:pt idx="17">
                  <c:v>2574956</c:v>
                </c:pt>
                <c:pt idx="18">
                  <c:v>2599318</c:v>
                </c:pt>
                <c:pt idx="19">
                  <c:v>2623213</c:v>
                </c:pt>
                <c:pt idx="20">
                  <c:v>2646522</c:v>
                </c:pt>
                <c:pt idx="21">
                  <c:v>2669348</c:v>
                </c:pt>
                <c:pt idx="22">
                  <c:v>2691711</c:v>
                </c:pt>
                <c:pt idx="23">
                  <c:v>2713480</c:v>
                </c:pt>
                <c:pt idx="24">
                  <c:v>2734698</c:v>
                </c:pt>
                <c:pt idx="25">
                  <c:v>2755406</c:v>
                </c:pt>
                <c:pt idx="26">
                  <c:v>2775666</c:v>
                </c:pt>
                <c:pt idx="27">
                  <c:v>2795446</c:v>
                </c:pt>
                <c:pt idx="28">
                  <c:v>2814797</c:v>
                </c:pt>
                <c:pt idx="29">
                  <c:v>2833716</c:v>
                </c:pt>
                <c:pt idx="30">
                  <c:v>2852237</c:v>
                </c:pt>
                <c:pt idx="31">
                  <c:v>2870327</c:v>
                </c:pt>
                <c:pt idx="32">
                  <c:v>2888117</c:v>
                </c:pt>
                <c:pt idx="33">
                  <c:v>2905616</c:v>
                </c:pt>
                <c:pt idx="34">
                  <c:v>2922771</c:v>
                </c:pt>
                <c:pt idx="35">
                  <c:v>2939737</c:v>
                </c:pt>
                <c:pt idx="36">
                  <c:v>2956413</c:v>
                </c:pt>
                <c:pt idx="37">
                  <c:v>2972848</c:v>
                </c:pt>
                <c:pt idx="38">
                  <c:v>2989092</c:v>
                </c:pt>
                <c:pt idx="39">
                  <c:v>3005018</c:v>
                </c:pt>
                <c:pt idx="40">
                  <c:v>3020703</c:v>
                </c:pt>
              </c:numCache>
            </c:numRef>
          </c:val>
          <c:smooth val="0"/>
          <c:extLst>
            <c:ext xmlns:c16="http://schemas.microsoft.com/office/drawing/2014/chart" uri="{C3380CC4-5D6E-409C-BE32-E72D297353CC}">
              <c16:uniqueId val="{00000001-C9A9-4673-A4F6-8DB4B0E2A090}"/>
            </c:ext>
          </c:extLst>
        </c:ser>
        <c:ser>
          <c:idx val="2"/>
          <c:order val="2"/>
          <c:tx>
            <c:strRef>
              <c:f>Sheet1!$D$1</c:f>
              <c:strCache>
                <c:ptCount val="1"/>
                <c:pt idx="0">
                  <c:v>Collin</c:v>
                </c:pt>
              </c:strCache>
            </c:strRef>
          </c:tx>
          <c:spPr>
            <a:ln w="28575" cap="rnd">
              <a:solidFill>
                <a:schemeClr val="accent3"/>
              </a:solidFill>
              <a:round/>
            </a:ln>
            <a:effectLst/>
          </c:spPr>
          <c:marker>
            <c:symbol val="none"/>
          </c:marker>
          <c:dLbls>
            <c:dLbl>
              <c:idx val="4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C9A9-4673-A4F6-8DB4B0E2A09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Sheet1!$D$2:$D$42</c:f>
              <c:numCache>
                <c:formatCode>General</c:formatCode>
                <c:ptCount val="41"/>
                <c:pt idx="0">
                  <c:v>1064465</c:v>
                </c:pt>
                <c:pt idx="1">
                  <c:v>1114627</c:v>
                </c:pt>
                <c:pt idx="2">
                  <c:v>1163601</c:v>
                </c:pt>
                <c:pt idx="3">
                  <c:v>1207791</c:v>
                </c:pt>
                <c:pt idx="4">
                  <c:v>1254455</c:v>
                </c:pt>
                <c:pt idx="5">
                  <c:v>1281137</c:v>
                </c:pt>
                <c:pt idx="6">
                  <c:v>1308053</c:v>
                </c:pt>
                <c:pt idx="7">
                  <c:v>1335279</c:v>
                </c:pt>
                <c:pt idx="8">
                  <c:v>1362776</c:v>
                </c:pt>
                <c:pt idx="9">
                  <c:v>1390566</c:v>
                </c:pt>
                <c:pt idx="10">
                  <c:v>1418560</c:v>
                </c:pt>
                <c:pt idx="11">
                  <c:v>1446757</c:v>
                </c:pt>
                <c:pt idx="12">
                  <c:v>1475210</c:v>
                </c:pt>
                <c:pt idx="13">
                  <c:v>1503832</c:v>
                </c:pt>
                <c:pt idx="14">
                  <c:v>1532680</c:v>
                </c:pt>
                <c:pt idx="15">
                  <c:v>1561719</c:v>
                </c:pt>
                <c:pt idx="16">
                  <c:v>1590807</c:v>
                </c:pt>
                <c:pt idx="17">
                  <c:v>1619898</c:v>
                </c:pt>
                <c:pt idx="18">
                  <c:v>1648932</c:v>
                </c:pt>
                <c:pt idx="19">
                  <c:v>1677809</c:v>
                </c:pt>
                <c:pt idx="20">
                  <c:v>1706519</c:v>
                </c:pt>
                <c:pt idx="21">
                  <c:v>1734988</c:v>
                </c:pt>
                <c:pt idx="22">
                  <c:v>1763147</c:v>
                </c:pt>
                <c:pt idx="23">
                  <c:v>1790977</c:v>
                </c:pt>
                <c:pt idx="24">
                  <c:v>1818365</c:v>
                </c:pt>
                <c:pt idx="25">
                  <c:v>1845371</c:v>
                </c:pt>
                <c:pt idx="26">
                  <c:v>1871988</c:v>
                </c:pt>
                <c:pt idx="27">
                  <c:v>1898140</c:v>
                </c:pt>
                <c:pt idx="28">
                  <c:v>1923873</c:v>
                </c:pt>
                <c:pt idx="29">
                  <c:v>1949187</c:v>
                </c:pt>
                <c:pt idx="30">
                  <c:v>1974156</c:v>
                </c:pt>
                <c:pt idx="31">
                  <c:v>1998722</c:v>
                </c:pt>
                <c:pt idx="32">
                  <c:v>2022938</c:v>
                </c:pt>
                <c:pt idx="33">
                  <c:v>2046902</c:v>
                </c:pt>
                <c:pt idx="34">
                  <c:v>2070572</c:v>
                </c:pt>
                <c:pt idx="35">
                  <c:v>2093960</c:v>
                </c:pt>
                <c:pt idx="36">
                  <c:v>2117187</c:v>
                </c:pt>
                <c:pt idx="37">
                  <c:v>2140254</c:v>
                </c:pt>
                <c:pt idx="38">
                  <c:v>2163179</c:v>
                </c:pt>
                <c:pt idx="39">
                  <c:v>2185966</c:v>
                </c:pt>
                <c:pt idx="40">
                  <c:v>2208594</c:v>
                </c:pt>
              </c:numCache>
            </c:numRef>
          </c:val>
          <c:smooth val="0"/>
          <c:extLst>
            <c:ext xmlns:c16="http://schemas.microsoft.com/office/drawing/2014/chart" uri="{C3380CC4-5D6E-409C-BE32-E72D297353CC}">
              <c16:uniqueId val="{00000002-C9A9-4673-A4F6-8DB4B0E2A090}"/>
            </c:ext>
          </c:extLst>
        </c:ser>
        <c:ser>
          <c:idx val="3"/>
          <c:order val="3"/>
          <c:tx>
            <c:strRef>
              <c:f>Sheet1!$E$1</c:f>
              <c:strCache>
                <c:ptCount val="1"/>
                <c:pt idx="0">
                  <c:v>Denton</c:v>
                </c:pt>
              </c:strCache>
            </c:strRef>
          </c:tx>
          <c:spPr>
            <a:ln w="28575" cap="rnd">
              <a:solidFill>
                <a:schemeClr val="accent4"/>
              </a:solidFill>
              <a:round/>
            </a:ln>
            <a:effectLst/>
          </c:spPr>
          <c:marker>
            <c:symbol val="none"/>
          </c:marker>
          <c:dLbls>
            <c:dLbl>
              <c:idx val="4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CC00"/>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C9A9-4673-A4F6-8DB4B0E2A09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CC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Sheet1!$E$2:$E$42</c:f>
              <c:numCache>
                <c:formatCode>General</c:formatCode>
                <c:ptCount val="41"/>
                <c:pt idx="0">
                  <c:v>906422</c:v>
                </c:pt>
                <c:pt idx="1">
                  <c:v>944050</c:v>
                </c:pt>
                <c:pt idx="2">
                  <c:v>980292</c:v>
                </c:pt>
                <c:pt idx="3">
                  <c:v>1013650</c:v>
                </c:pt>
                <c:pt idx="4">
                  <c:v>1045015</c:v>
                </c:pt>
                <c:pt idx="5">
                  <c:v>1068212</c:v>
                </c:pt>
                <c:pt idx="6">
                  <c:v>1091515</c:v>
                </c:pt>
                <c:pt idx="7">
                  <c:v>1114926</c:v>
                </c:pt>
                <c:pt idx="8">
                  <c:v>1138365</c:v>
                </c:pt>
                <c:pt idx="9">
                  <c:v>1161905</c:v>
                </c:pt>
                <c:pt idx="10">
                  <c:v>1185470</c:v>
                </c:pt>
                <c:pt idx="11">
                  <c:v>1208950</c:v>
                </c:pt>
                <c:pt idx="12">
                  <c:v>1232455</c:v>
                </c:pt>
                <c:pt idx="13">
                  <c:v>1255864</c:v>
                </c:pt>
                <c:pt idx="14">
                  <c:v>1279268</c:v>
                </c:pt>
                <c:pt idx="15">
                  <c:v>1302540</c:v>
                </c:pt>
                <c:pt idx="16">
                  <c:v>1325693</c:v>
                </c:pt>
                <c:pt idx="17">
                  <c:v>1348647</c:v>
                </c:pt>
                <c:pt idx="18">
                  <c:v>1371434</c:v>
                </c:pt>
                <c:pt idx="19">
                  <c:v>1394076</c:v>
                </c:pt>
                <c:pt idx="20">
                  <c:v>1416448</c:v>
                </c:pt>
                <c:pt idx="21">
                  <c:v>1438558</c:v>
                </c:pt>
                <c:pt idx="22">
                  <c:v>1460405</c:v>
                </c:pt>
                <c:pt idx="23">
                  <c:v>1481928</c:v>
                </c:pt>
                <c:pt idx="24">
                  <c:v>1503061</c:v>
                </c:pt>
                <c:pt idx="25">
                  <c:v>1523922</c:v>
                </c:pt>
                <c:pt idx="26">
                  <c:v>1544489</c:v>
                </c:pt>
                <c:pt idx="27">
                  <c:v>1564750</c:v>
                </c:pt>
                <c:pt idx="28">
                  <c:v>1584695</c:v>
                </c:pt>
                <c:pt idx="29">
                  <c:v>1604407</c:v>
                </c:pt>
                <c:pt idx="30">
                  <c:v>1623776</c:v>
                </c:pt>
                <c:pt idx="31">
                  <c:v>1642900</c:v>
                </c:pt>
                <c:pt idx="32">
                  <c:v>1661746</c:v>
                </c:pt>
                <c:pt idx="33">
                  <c:v>1680400</c:v>
                </c:pt>
                <c:pt idx="34">
                  <c:v>1698769</c:v>
                </c:pt>
                <c:pt idx="35">
                  <c:v>1717000</c:v>
                </c:pt>
                <c:pt idx="36">
                  <c:v>1734985</c:v>
                </c:pt>
                <c:pt idx="37">
                  <c:v>1752842</c:v>
                </c:pt>
                <c:pt idx="38">
                  <c:v>1770460</c:v>
                </c:pt>
                <c:pt idx="39">
                  <c:v>1788013</c:v>
                </c:pt>
                <c:pt idx="40">
                  <c:v>1805376</c:v>
                </c:pt>
              </c:numCache>
            </c:numRef>
          </c:val>
          <c:smooth val="0"/>
          <c:extLst>
            <c:ext xmlns:c16="http://schemas.microsoft.com/office/drawing/2014/chart" uri="{C3380CC4-5D6E-409C-BE32-E72D297353CC}">
              <c16:uniqueId val="{00000003-C9A9-4673-A4F6-8DB4B0E2A090}"/>
            </c:ext>
          </c:extLst>
        </c:ser>
        <c:dLbls>
          <c:showLegendKey val="0"/>
          <c:showVal val="0"/>
          <c:showCatName val="0"/>
          <c:showSerName val="0"/>
          <c:showPercent val="0"/>
          <c:showBubbleSize val="0"/>
        </c:dLbls>
        <c:smooth val="0"/>
        <c:axId val="901815872"/>
        <c:axId val="1264741408"/>
        <c:extLst>
          <c:ext xmlns:c15="http://schemas.microsoft.com/office/drawing/2012/chart" uri="{02D57815-91ED-43cb-92C2-25804820EDAC}">
            <c15:filteredLineSeries>
              <c15:ser>
                <c:idx val="4"/>
                <c:order val="4"/>
                <c:tx>
                  <c:strRef>
                    <c:extLst>
                      <c:ext uri="{02D57815-91ED-43cb-92C2-25804820EDAC}">
                        <c15:formulaRef>
                          <c15:sqref>Sheet1!$F$1</c15:sqref>
                        </c15:formulaRef>
                      </c:ext>
                    </c:extLst>
                    <c:strCache>
                      <c:ptCount val="1"/>
                      <c:pt idx="0">
                        <c:v>Kaufman</c:v>
                      </c:pt>
                    </c:strCache>
                  </c:strRef>
                </c:tx>
                <c:spPr>
                  <a:ln w="28575" cap="rnd">
                    <a:solidFill>
                      <a:schemeClr val="accent5"/>
                    </a:solidFill>
                    <a:round/>
                  </a:ln>
                  <a:effectLst/>
                </c:spPr>
                <c:marker>
                  <c:symbol val="none"/>
                </c:marker>
                <c:cat>
                  <c:numRef>
                    <c:extLst>
                      <c:ext uri="{02D57815-91ED-43cb-92C2-25804820EDAC}">
                        <c15:formulaRef>
                          <c15:sqref>Sheet1!$A$2:$A$42</c15:sqref>
                        </c15:formulaRef>
                      </c:ext>
                    </c:extLst>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extLst>
                      <c:ext uri="{02D57815-91ED-43cb-92C2-25804820EDAC}">
                        <c15:formulaRef>
                          <c15:sqref>Sheet1!$F$2:$F$42</c15:sqref>
                        </c15:formulaRef>
                      </c:ext>
                    </c:extLst>
                    <c:numCache>
                      <c:formatCode>General</c:formatCode>
                      <c:ptCount val="41"/>
                      <c:pt idx="0">
                        <c:v>145310</c:v>
                      </c:pt>
                      <c:pt idx="1">
                        <c:v>158350</c:v>
                      </c:pt>
                      <c:pt idx="2">
                        <c:v>172934</c:v>
                      </c:pt>
                      <c:pt idx="3">
                        <c:v>186698</c:v>
                      </c:pt>
                      <c:pt idx="4">
                        <c:v>197816</c:v>
                      </c:pt>
                      <c:pt idx="5">
                        <c:v>202167</c:v>
                      </c:pt>
                      <c:pt idx="6">
                        <c:v>206567</c:v>
                      </c:pt>
                      <c:pt idx="7">
                        <c:v>210986</c:v>
                      </c:pt>
                      <c:pt idx="8">
                        <c:v>215437</c:v>
                      </c:pt>
                      <c:pt idx="9">
                        <c:v>219898</c:v>
                      </c:pt>
                      <c:pt idx="10">
                        <c:v>224409</c:v>
                      </c:pt>
                      <c:pt idx="11">
                        <c:v>228843</c:v>
                      </c:pt>
                      <c:pt idx="12">
                        <c:v>233359</c:v>
                      </c:pt>
                      <c:pt idx="13">
                        <c:v>237882</c:v>
                      </c:pt>
                      <c:pt idx="14">
                        <c:v>242440</c:v>
                      </c:pt>
                      <c:pt idx="15">
                        <c:v>247014</c:v>
                      </c:pt>
                      <c:pt idx="16">
                        <c:v>251598</c:v>
                      </c:pt>
                      <c:pt idx="17">
                        <c:v>256166</c:v>
                      </c:pt>
                      <c:pt idx="18">
                        <c:v>260730</c:v>
                      </c:pt>
                      <c:pt idx="19">
                        <c:v>265276</c:v>
                      </c:pt>
                      <c:pt idx="20">
                        <c:v>269798</c:v>
                      </c:pt>
                      <c:pt idx="21">
                        <c:v>274284</c:v>
                      </c:pt>
                      <c:pt idx="22">
                        <c:v>278714</c:v>
                      </c:pt>
                      <c:pt idx="23">
                        <c:v>283059</c:v>
                      </c:pt>
                      <c:pt idx="24">
                        <c:v>287288</c:v>
                      </c:pt>
                      <c:pt idx="25">
                        <c:v>291476</c:v>
                      </c:pt>
                      <c:pt idx="26">
                        <c:v>295559</c:v>
                      </c:pt>
                      <c:pt idx="27">
                        <c:v>299577</c:v>
                      </c:pt>
                      <c:pt idx="28">
                        <c:v>303531</c:v>
                      </c:pt>
                      <c:pt idx="29">
                        <c:v>307416</c:v>
                      </c:pt>
                      <c:pt idx="30">
                        <c:v>311251</c:v>
                      </c:pt>
                      <c:pt idx="31">
                        <c:v>314971</c:v>
                      </c:pt>
                      <c:pt idx="32">
                        <c:v>318599</c:v>
                      </c:pt>
                      <c:pt idx="33">
                        <c:v>322235</c:v>
                      </c:pt>
                      <c:pt idx="34">
                        <c:v>325806</c:v>
                      </c:pt>
                      <c:pt idx="35">
                        <c:v>329320</c:v>
                      </c:pt>
                      <c:pt idx="36">
                        <c:v>332769</c:v>
                      </c:pt>
                      <c:pt idx="37">
                        <c:v>336197</c:v>
                      </c:pt>
                      <c:pt idx="38">
                        <c:v>339599</c:v>
                      </c:pt>
                      <c:pt idx="39">
                        <c:v>342980</c:v>
                      </c:pt>
                      <c:pt idx="40">
                        <c:v>346304</c:v>
                      </c:pt>
                    </c:numCache>
                  </c:numRef>
                </c:val>
                <c:smooth val="0"/>
                <c:extLst>
                  <c:ext xmlns:c16="http://schemas.microsoft.com/office/drawing/2014/chart" uri="{C3380CC4-5D6E-409C-BE32-E72D297353CC}">
                    <c16:uniqueId val="{00000004-C9A9-4673-A4F6-8DB4B0E2A090}"/>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Ellis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extLst xmlns:c15="http://schemas.microsoft.com/office/drawing/2012/chart">
                      <c:ext xmlns:c15="http://schemas.microsoft.com/office/drawing/2012/chart" uri="{02D57815-91ED-43cb-92C2-25804820EDAC}">
                        <c15:formulaRef>
                          <c15:sqref>Sheet1!$G$2:$G$42</c15:sqref>
                        </c15:formulaRef>
                      </c:ext>
                    </c:extLst>
                    <c:numCache>
                      <c:formatCode>General</c:formatCode>
                      <c:ptCount val="41"/>
                      <c:pt idx="0">
                        <c:v>192455</c:v>
                      </c:pt>
                      <c:pt idx="1">
                        <c:v>203200</c:v>
                      </c:pt>
                      <c:pt idx="2">
                        <c:v>212529</c:v>
                      </c:pt>
                      <c:pt idx="3">
                        <c:v>223310</c:v>
                      </c:pt>
                      <c:pt idx="4">
                        <c:v>232363</c:v>
                      </c:pt>
                      <c:pt idx="5">
                        <c:v>236584</c:v>
                      </c:pt>
                      <c:pt idx="6">
                        <c:v>240835</c:v>
                      </c:pt>
                      <c:pt idx="7">
                        <c:v>245121</c:v>
                      </c:pt>
                      <c:pt idx="8">
                        <c:v>249392</c:v>
                      </c:pt>
                      <c:pt idx="9">
                        <c:v>253662</c:v>
                      </c:pt>
                      <c:pt idx="10">
                        <c:v>257977</c:v>
                      </c:pt>
                      <c:pt idx="11">
                        <c:v>262239</c:v>
                      </c:pt>
                      <c:pt idx="12">
                        <c:v>266520</c:v>
                      </c:pt>
                      <c:pt idx="13">
                        <c:v>270799</c:v>
                      </c:pt>
                      <c:pt idx="14">
                        <c:v>275111</c:v>
                      </c:pt>
                      <c:pt idx="15">
                        <c:v>279360</c:v>
                      </c:pt>
                      <c:pt idx="16">
                        <c:v>283644</c:v>
                      </c:pt>
                      <c:pt idx="17">
                        <c:v>287895</c:v>
                      </c:pt>
                      <c:pt idx="18">
                        <c:v>292125</c:v>
                      </c:pt>
                      <c:pt idx="19">
                        <c:v>296312</c:v>
                      </c:pt>
                      <c:pt idx="20">
                        <c:v>300439</c:v>
                      </c:pt>
                      <c:pt idx="21">
                        <c:v>304485</c:v>
                      </c:pt>
                      <c:pt idx="22">
                        <c:v>308471</c:v>
                      </c:pt>
                      <c:pt idx="23">
                        <c:v>312367</c:v>
                      </c:pt>
                      <c:pt idx="24">
                        <c:v>316202</c:v>
                      </c:pt>
                      <c:pt idx="25">
                        <c:v>319932</c:v>
                      </c:pt>
                      <c:pt idx="26">
                        <c:v>323570</c:v>
                      </c:pt>
                      <c:pt idx="27">
                        <c:v>327167</c:v>
                      </c:pt>
                      <c:pt idx="28">
                        <c:v>330650</c:v>
                      </c:pt>
                      <c:pt idx="29">
                        <c:v>334093</c:v>
                      </c:pt>
                      <c:pt idx="30">
                        <c:v>337482</c:v>
                      </c:pt>
                      <c:pt idx="31">
                        <c:v>340810</c:v>
                      </c:pt>
                      <c:pt idx="32">
                        <c:v>344022</c:v>
                      </c:pt>
                      <c:pt idx="33">
                        <c:v>347245</c:v>
                      </c:pt>
                      <c:pt idx="34">
                        <c:v>350412</c:v>
                      </c:pt>
                      <c:pt idx="35">
                        <c:v>353540</c:v>
                      </c:pt>
                      <c:pt idx="36">
                        <c:v>356616</c:v>
                      </c:pt>
                      <c:pt idx="37">
                        <c:v>359630</c:v>
                      </c:pt>
                      <c:pt idx="38">
                        <c:v>362658</c:v>
                      </c:pt>
                      <c:pt idx="39">
                        <c:v>365689</c:v>
                      </c:pt>
                      <c:pt idx="40">
                        <c:v>368644</c:v>
                      </c:pt>
                    </c:numCache>
                  </c:numRef>
                </c:val>
                <c:smooth val="0"/>
                <c:extLst xmlns:c15="http://schemas.microsoft.com/office/drawing/2012/chart">
                  <c:ext xmlns:c16="http://schemas.microsoft.com/office/drawing/2014/chart" uri="{C3380CC4-5D6E-409C-BE32-E72D297353CC}">
                    <c16:uniqueId val="{00000005-C9A9-4673-A4F6-8DB4B0E2A09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Parker</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extLst xmlns:c15="http://schemas.microsoft.com/office/drawing/2012/chart">
                      <c:ext xmlns:c15="http://schemas.microsoft.com/office/drawing/2012/chart" uri="{02D57815-91ED-43cb-92C2-25804820EDAC}">
                        <c15:formulaRef>
                          <c15:sqref>Sheet1!$H$2:$H$42</c15:sqref>
                        </c15:formulaRef>
                      </c:ext>
                    </c:extLst>
                    <c:numCache>
                      <c:formatCode>General</c:formatCode>
                      <c:ptCount val="41"/>
                      <c:pt idx="0">
                        <c:v>148222</c:v>
                      </c:pt>
                      <c:pt idx="1">
                        <c:v>157099</c:v>
                      </c:pt>
                      <c:pt idx="2">
                        <c:v>165870</c:v>
                      </c:pt>
                      <c:pt idx="3">
                        <c:v>173532</c:v>
                      </c:pt>
                      <c:pt idx="4">
                        <c:v>179679</c:v>
                      </c:pt>
                      <c:pt idx="5">
                        <c:v>182622</c:v>
                      </c:pt>
                      <c:pt idx="6">
                        <c:v>185609</c:v>
                      </c:pt>
                      <c:pt idx="7">
                        <c:v>188578</c:v>
                      </c:pt>
                      <c:pt idx="8">
                        <c:v>191560</c:v>
                      </c:pt>
                      <c:pt idx="9">
                        <c:v>194522</c:v>
                      </c:pt>
                      <c:pt idx="10">
                        <c:v>197497</c:v>
                      </c:pt>
                      <c:pt idx="11">
                        <c:v>200515</c:v>
                      </c:pt>
                      <c:pt idx="12">
                        <c:v>203500</c:v>
                      </c:pt>
                      <c:pt idx="13">
                        <c:v>206504</c:v>
                      </c:pt>
                      <c:pt idx="14">
                        <c:v>209532</c:v>
                      </c:pt>
                      <c:pt idx="15">
                        <c:v>212559</c:v>
                      </c:pt>
                      <c:pt idx="16">
                        <c:v>215617</c:v>
                      </c:pt>
                      <c:pt idx="17">
                        <c:v>218617</c:v>
                      </c:pt>
                      <c:pt idx="18">
                        <c:v>221681</c:v>
                      </c:pt>
                      <c:pt idx="19">
                        <c:v>224695</c:v>
                      </c:pt>
                      <c:pt idx="20">
                        <c:v>227686</c:v>
                      </c:pt>
                      <c:pt idx="21">
                        <c:v>230685</c:v>
                      </c:pt>
                      <c:pt idx="22">
                        <c:v>233625</c:v>
                      </c:pt>
                      <c:pt idx="23">
                        <c:v>236521</c:v>
                      </c:pt>
                      <c:pt idx="24">
                        <c:v>239326</c:v>
                      </c:pt>
                      <c:pt idx="25">
                        <c:v>242072</c:v>
                      </c:pt>
                      <c:pt idx="26">
                        <c:v>244761</c:v>
                      </c:pt>
                      <c:pt idx="27">
                        <c:v>247392</c:v>
                      </c:pt>
                      <c:pt idx="28">
                        <c:v>249999</c:v>
                      </c:pt>
                      <c:pt idx="29">
                        <c:v>252530</c:v>
                      </c:pt>
                      <c:pt idx="30">
                        <c:v>255005</c:v>
                      </c:pt>
                      <c:pt idx="31">
                        <c:v>257478</c:v>
                      </c:pt>
                      <c:pt idx="32">
                        <c:v>259836</c:v>
                      </c:pt>
                      <c:pt idx="33">
                        <c:v>262254</c:v>
                      </c:pt>
                      <c:pt idx="34">
                        <c:v>264594</c:v>
                      </c:pt>
                      <c:pt idx="35">
                        <c:v>266915</c:v>
                      </c:pt>
                      <c:pt idx="36">
                        <c:v>269200</c:v>
                      </c:pt>
                      <c:pt idx="37">
                        <c:v>271474</c:v>
                      </c:pt>
                      <c:pt idx="38">
                        <c:v>273783</c:v>
                      </c:pt>
                      <c:pt idx="39">
                        <c:v>276046</c:v>
                      </c:pt>
                      <c:pt idx="40">
                        <c:v>278298</c:v>
                      </c:pt>
                    </c:numCache>
                  </c:numRef>
                </c:val>
                <c:smooth val="0"/>
                <c:extLst xmlns:c15="http://schemas.microsoft.com/office/drawing/2012/chart">
                  <c:ext xmlns:c16="http://schemas.microsoft.com/office/drawing/2014/chart" uri="{C3380CC4-5D6E-409C-BE32-E72D297353CC}">
                    <c16:uniqueId val="{00000006-C9A9-4673-A4F6-8DB4B0E2A090}"/>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Johnson</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extLst xmlns:c15="http://schemas.microsoft.com/office/drawing/2012/chart">
                      <c:ext xmlns:c15="http://schemas.microsoft.com/office/drawing/2012/chart" uri="{02D57815-91ED-43cb-92C2-25804820EDAC}">
                        <c15:formulaRef>
                          <c15:sqref>Sheet1!$I$2:$I$42</c15:sqref>
                        </c15:formulaRef>
                      </c:ext>
                    </c:extLst>
                    <c:numCache>
                      <c:formatCode>General</c:formatCode>
                      <c:ptCount val="41"/>
                      <c:pt idx="0">
                        <c:v>179927</c:v>
                      </c:pt>
                      <c:pt idx="1">
                        <c:v>187503</c:v>
                      </c:pt>
                      <c:pt idx="2">
                        <c:v>195762</c:v>
                      </c:pt>
                      <c:pt idx="3">
                        <c:v>203172</c:v>
                      </c:pt>
                      <c:pt idx="4">
                        <c:v>210511</c:v>
                      </c:pt>
                      <c:pt idx="5">
                        <c:v>213298</c:v>
                      </c:pt>
                      <c:pt idx="6">
                        <c:v>216084</c:v>
                      </c:pt>
                      <c:pt idx="7">
                        <c:v>218851</c:v>
                      </c:pt>
                      <c:pt idx="8">
                        <c:v>221642</c:v>
                      </c:pt>
                      <c:pt idx="9">
                        <c:v>224406</c:v>
                      </c:pt>
                      <c:pt idx="10">
                        <c:v>227180</c:v>
                      </c:pt>
                      <c:pt idx="11">
                        <c:v>229938</c:v>
                      </c:pt>
                      <c:pt idx="12">
                        <c:v>232694</c:v>
                      </c:pt>
                      <c:pt idx="13">
                        <c:v>235419</c:v>
                      </c:pt>
                      <c:pt idx="14">
                        <c:v>238189</c:v>
                      </c:pt>
                      <c:pt idx="15">
                        <c:v>240941</c:v>
                      </c:pt>
                      <c:pt idx="16">
                        <c:v>243655</c:v>
                      </c:pt>
                      <c:pt idx="17">
                        <c:v>246358</c:v>
                      </c:pt>
                      <c:pt idx="18">
                        <c:v>249015</c:v>
                      </c:pt>
                      <c:pt idx="19">
                        <c:v>251644</c:v>
                      </c:pt>
                      <c:pt idx="20">
                        <c:v>254253</c:v>
                      </c:pt>
                      <c:pt idx="21">
                        <c:v>256797</c:v>
                      </c:pt>
                      <c:pt idx="22">
                        <c:v>259298</c:v>
                      </c:pt>
                      <c:pt idx="23">
                        <c:v>261704</c:v>
                      </c:pt>
                      <c:pt idx="24">
                        <c:v>264067</c:v>
                      </c:pt>
                      <c:pt idx="25">
                        <c:v>266396</c:v>
                      </c:pt>
                      <c:pt idx="26">
                        <c:v>268558</c:v>
                      </c:pt>
                      <c:pt idx="27">
                        <c:v>270742</c:v>
                      </c:pt>
                      <c:pt idx="28">
                        <c:v>272848</c:v>
                      </c:pt>
                      <c:pt idx="29">
                        <c:v>274867</c:v>
                      </c:pt>
                      <c:pt idx="30">
                        <c:v>276877</c:v>
                      </c:pt>
                      <c:pt idx="31">
                        <c:v>278804</c:v>
                      </c:pt>
                      <c:pt idx="32">
                        <c:v>280698</c:v>
                      </c:pt>
                      <c:pt idx="33">
                        <c:v>282522</c:v>
                      </c:pt>
                      <c:pt idx="34">
                        <c:v>284361</c:v>
                      </c:pt>
                      <c:pt idx="35">
                        <c:v>286143</c:v>
                      </c:pt>
                      <c:pt idx="36">
                        <c:v>287919</c:v>
                      </c:pt>
                      <c:pt idx="37">
                        <c:v>289625</c:v>
                      </c:pt>
                      <c:pt idx="38">
                        <c:v>291332</c:v>
                      </c:pt>
                      <c:pt idx="39">
                        <c:v>293035</c:v>
                      </c:pt>
                      <c:pt idx="40">
                        <c:v>294713</c:v>
                      </c:pt>
                    </c:numCache>
                  </c:numRef>
                </c:val>
                <c:smooth val="0"/>
                <c:extLst xmlns:c15="http://schemas.microsoft.com/office/drawing/2012/chart">
                  <c:ext xmlns:c16="http://schemas.microsoft.com/office/drawing/2014/chart" uri="{C3380CC4-5D6E-409C-BE32-E72D297353CC}">
                    <c16:uniqueId val="{00000007-C9A9-4673-A4F6-8DB4B0E2A090}"/>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Grayson</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extLst xmlns:c15="http://schemas.microsoft.com/office/drawing/2012/chart">
                      <c:ext xmlns:c15="http://schemas.microsoft.com/office/drawing/2012/chart" uri="{02D57815-91ED-43cb-92C2-25804820EDAC}">
                        <c15:formulaRef>
                          <c15:sqref>Sheet1!$J$2:$J$42</c15:sqref>
                        </c15:formulaRef>
                      </c:ext>
                    </c:extLst>
                    <c:numCache>
                      <c:formatCode>General</c:formatCode>
                      <c:ptCount val="41"/>
                      <c:pt idx="0">
                        <c:v>135543</c:v>
                      </c:pt>
                      <c:pt idx="1">
                        <c:v>139643</c:v>
                      </c:pt>
                      <c:pt idx="2">
                        <c:v>143284</c:v>
                      </c:pt>
                      <c:pt idx="3">
                        <c:v>147039</c:v>
                      </c:pt>
                      <c:pt idx="4">
                        <c:v>150513</c:v>
                      </c:pt>
                      <c:pt idx="5">
                        <c:v>152056</c:v>
                      </c:pt>
                      <c:pt idx="6">
                        <c:v>153600</c:v>
                      </c:pt>
                      <c:pt idx="7">
                        <c:v>155132</c:v>
                      </c:pt>
                      <c:pt idx="8">
                        <c:v>156682</c:v>
                      </c:pt>
                      <c:pt idx="9">
                        <c:v>158216</c:v>
                      </c:pt>
                      <c:pt idx="10">
                        <c:v>159730</c:v>
                      </c:pt>
                      <c:pt idx="11">
                        <c:v>161294</c:v>
                      </c:pt>
                      <c:pt idx="12">
                        <c:v>162767</c:v>
                      </c:pt>
                      <c:pt idx="13">
                        <c:v>164270</c:v>
                      </c:pt>
                      <c:pt idx="14">
                        <c:v>165764</c:v>
                      </c:pt>
                      <c:pt idx="15">
                        <c:v>167264</c:v>
                      </c:pt>
                      <c:pt idx="16">
                        <c:v>168736</c:v>
                      </c:pt>
                      <c:pt idx="17">
                        <c:v>170182</c:v>
                      </c:pt>
                      <c:pt idx="18">
                        <c:v>171583</c:v>
                      </c:pt>
                      <c:pt idx="19">
                        <c:v>172985</c:v>
                      </c:pt>
                      <c:pt idx="20">
                        <c:v>174398</c:v>
                      </c:pt>
                      <c:pt idx="21">
                        <c:v>175772</c:v>
                      </c:pt>
                      <c:pt idx="22">
                        <c:v>177094</c:v>
                      </c:pt>
                      <c:pt idx="23">
                        <c:v>178391</c:v>
                      </c:pt>
                      <c:pt idx="24">
                        <c:v>179668</c:v>
                      </c:pt>
                      <c:pt idx="25">
                        <c:v>180891</c:v>
                      </c:pt>
                      <c:pt idx="26">
                        <c:v>182107</c:v>
                      </c:pt>
                      <c:pt idx="27">
                        <c:v>183298</c:v>
                      </c:pt>
                      <c:pt idx="28">
                        <c:v>184476</c:v>
                      </c:pt>
                      <c:pt idx="29">
                        <c:v>185612</c:v>
                      </c:pt>
                      <c:pt idx="30">
                        <c:v>186771</c:v>
                      </c:pt>
                      <c:pt idx="31">
                        <c:v>187901</c:v>
                      </c:pt>
                      <c:pt idx="32">
                        <c:v>189007</c:v>
                      </c:pt>
                      <c:pt idx="33">
                        <c:v>190120</c:v>
                      </c:pt>
                      <c:pt idx="34">
                        <c:v>191216</c:v>
                      </c:pt>
                      <c:pt idx="35">
                        <c:v>192333</c:v>
                      </c:pt>
                      <c:pt idx="36">
                        <c:v>193426</c:v>
                      </c:pt>
                      <c:pt idx="37">
                        <c:v>194512</c:v>
                      </c:pt>
                      <c:pt idx="38">
                        <c:v>195593</c:v>
                      </c:pt>
                      <c:pt idx="39">
                        <c:v>196706</c:v>
                      </c:pt>
                      <c:pt idx="40">
                        <c:v>197806</c:v>
                      </c:pt>
                    </c:numCache>
                  </c:numRef>
                </c:val>
                <c:smooth val="0"/>
                <c:extLst xmlns:c15="http://schemas.microsoft.com/office/drawing/2012/chart">
                  <c:ext xmlns:c16="http://schemas.microsoft.com/office/drawing/2014/chart" uri="{C3380CC4-5D6E-409C-BE32-E72D297353CC}">
                    <c16:uniqueId val="{00000008-C9A9-4673-A4F6-8DB4B0E2A090}"/>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Hunt</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extLst xmlns:c15="http://schemas.microsoft.com/office/drawing/2012/chart">
                      <c:ext xmlns:c15="http://schemas.microsoft.com/office/drawing/2012/chart" uri="{02D57815-91ED-43cb-92C2-25804820EDAC}">
                        <c15:formulaRef>
                          <c15:sqref>Sheet1!$K$2:$K$42</c15:sqref>
                        </c15:formulaRef>
                      </c:ext>
                    </c:extLst>
                    <c:numCache>
                      <c:formatCode>General</c:formatCode>
                      <c:ptCount val="41"/>
                      <c:pt idx="0">
                        <c:v>99956</c:v>
                      </c:pt>
                      <c:pt idx="1">
                        <c:v>103583</c:v>
                      </c:pt>
                      <c:pt idx="2">
                        <c:v>108520</c:v>
                      </c:pt>
                      <c:pt idx="3">
                        <c:v>113736</c:v>
                      </c:pt>
                      <c:pt idx="4">
                        <c:v>118714</c:v>
                      </c:pt>
                      <c:pt idx="5">
                        <c:v>120125</c:v>
                      </c:pt>
                      <c:pt idx="6">
                        <c:v>121512</c:v>
                      </c:pt>
                      <c:pt idx="7">
                        <c:v>122904</c:v>
                      </c:pt>
                      <c:pt idx="8">
                        <c:v>124321</c:v>
                      </c:pt>
                      <c:pt idx="9">
                        <c:v>125793</c:v>
                      </c:pt>
                      <c:pt idx="10">
                        <c:v>127210</c:v>
                      </c:pt>
                      <c:pt idx="11">
                        <c:v>128638</c:v>
                      </c:pt>
                      <c:pt idx="12">
                        <c:v>130073</c:v>
                      </c:pt>
                      <c:pt idx="13">
                        <c:v>131516</c:v>
                      </c:pt>
                      <c:pt idx="14">
                        <c:v>132947</c:v>
                      </c:pt>
                      <c:pt idx="15">
                        <c:v>134378</c:v>
                      </c:pt>
                      <c:pt idx="16">
                        <c:v>135774</c:v>
                      </c:pt>
                      <c:pt idx="17">
                        <c:v>137137</c:v>
                      </c:pt>
                      <c:pt idx="18">
                        <c:v>138489</c:v>
                      </c:pt>
                      <c:pt idx="19">
                        <c:v>139875</c:v>
                      </c:pt>
                      <c:pt idx="20">
                        <c:v>141239</c:v>
                      </c:pt>
                      <c:pt idx="21">
                        <c:v>142561</c:v>
                      </c:pt>
                      <c:pt idx="22">
                        <c:v>143822</c:v>
                      </c:pt>
                      <c:pt idx="23">
                        <c:v>145093</c:v>
                      </c:pt>
                      <c:pt idx="24">
                        <c:v>146338</c:v>
                      </c:pt>
                      <c:pt idx="25">
                        <c:v>147554</c:v>
                      </c:pt>
                      <c:pt idx="26">
                        <c:v>148682</c:v>
                      </c:pt>
                      <c:pt idx="27">
                        <c:v>149835</c:v>
                      </c:pt>
                      <c:pt idx="28">
                        <c:v>150913</c:v>
                      </c:pt>
                      <c:pt idx="29">
                        <c:v>152035</c:v>
                      </c:pt>
                      <c:pt idx="30">
                        <c:v>153093</c:v>
                      </c:pt>
                      <c:pt idx="31">
                        <c:v>154147</c:v>
                      </c:pt>
                      <c:pt idx="32">
                        <c:v>155192</c:v>
                      </c:pt>
                      <c:pt idx="33">
                        <c:v>156207</c:v>
                      </c:pt>
                      <c:pt idx="34">
                        <c:v>157210</c:v>
                      </c:pt>
                      <c:pt idx="35">
                        <c:v>158208</c:v>
                      </c:pt>
                      <c:pt idx="36">
                        <c:v>159173</c:v>
                      </c:pt>
                      <c:pt idx="37">
                        <c:v>160169</c:v>
                      </c:pt>
                      <c:pt idx="38">
                        <c:v>161154</c:v>
                      </c:pt>
                      <c:pt idx="39">
                        <c:v>162103</c:v>
                      </c:pt>
                      <c:pt idx="40">
                        <c:v>163091</c:v>
                      </c:pt>
                    </c:numCache>
                  </c:numRef>
                </c:val>
                <c:smooth val="0"/>
                <c:extLst xmlns:c15="http://schemas.microsoft.com/office/drawing/2012/chart">
                  <c:ext xmlns:c16="http://schemas.microsoft.com/office/drawing/2014/chart" uri="{C3380CC4-5D6E-409C-BE32-E72D297353CC}">
                    <c16:uniqueId val="{00000009-C9A9-4673-A4F6-8DB4B0E2A090}"/>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Wise</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extLst xmlns:c15="http://schemas.microsoft.com/office/drawing/2012/chart">
                      <c:ext xmlns:c15="http://schemas.microsoft.com/office/drawing/2012/chart" uri="{02D57815-91ED-43cb-92C2-25804820EDAC}">
                        <c15:formulaRef>
                          <c15:sqref>Sheet1!$L$2:$L$42</c15:sqref>
                        </c15:formulaRef>
                      </c:ext>
                    </c:extLst>
                    <c:numCache>
                      <c:formatCode>General</c:formatCode>
                      <c:ptCount val="41"/>
                      <c:pt idx="0">
                        <c:v>68936</c:v>
                      </c:pt>
                      <c:pt idx="1">
                        <c:v>71862</c:v>
                      </c:pt>
                      <c:pt idx="2">
                        <c:v>74900</c:v>
                      </c:pt>
                      <c:pt idx="3">
                        <c:v>78051</c:v>
                      </c:pt>
                      <c:pt idx="4">
                        <c:v>81275</c:v>
                      </c:pt>
                      <c:pt idx="5">
                        <c:v>82145</c:v>
                      </c:pt>
                      <c:pt idx="6">
                        <c:v>83047</c:v>
                      </c:pt>
                      <c:pt idx="7">
                        <c:v>83859</c:v>
                      </c:pt>
                      <c:pt idx="8">
                        <c:v>84721</c:v>
                      </c:pt>
                      <c:pt idx="9">
                        <c:v>85578</c:v>
                      </c:pt>
                      <c:pt idx="10">
                        <c:v>86433</c:v>
                      </c:pt>
                      <c:pt idx="11">
                        <c:v>87273</c:v>
                      </c:pt>
                      <c:pt idx="12">
                        <c:v>88090</c:v>
                      </c:pt>
                      <c:pt idx="13">
                        <c:v>88945</c:v>
                      </c:pt>
                      <c:pt idx="14">
                        <c:v>89791</c:v>
                      </c:pt>
                      <c:pt idx="15">
                        <c:v>90625</c:v>
                      </c:pt>
                      <c:pt idx="16">
                        <c:v>91466</c:v>
                      </c:pt>
                      <c:pt idx="17">
                        <c:v>92310</c:v>
                      </c:pt>
                      <c:pt idx="18">
                        <c:v>93129</c:v>
                      </c:pt>
                      <c:pt idx="19">
                        <c:v>93931</c:v>
                      </c:pt>
                      <c:pt idx="20">
                        <c:v>94718</c:v>
                      </c:pt>
                      <c:pt idx="21">
                        <c:v>95510</c:v>
                      </c:pt>
                      <c:pt idx="22">
                        <c:v>96249</c:v>
                      </c:pt>
                      <c:pt idx="23">
                        <c:v>96990</c:v>
                      </c:pt>
                      <c:pt idx="24">
                        <c:v>97723</c:v>
                      </c:pt>
                      <c:pt idx="25">
                        <c:v>98381</c:v>
                      </c:pt>
                      <c:pt idx="26">
                        <c:v>99050</c:v>
                      </c:pt>
                      <c:pt idx="27">
                        <c:v>99637</c:v>
                      </c:pt>
                      <c:pt idx="28">
                        <c:v>100228</c:v>
                      </c:pt>
                      <c:pt idx="29">
                        <c:v>100776</c:v>
                      </c:pt>
                      <c:pt idx="30">
                        <c:v>101347</c:v>
                      </c:pt>
                      <c:pt idx="31">
                        <c:v>101860</c:v>
                      </c:pt>
                      <c:pt idx="32">
                        <c:v>102371</c:v>
                      </c:pt>
                      <c:pt idx="33">
                        <c:v>102855</c:v>
                      </c:pt>
                      <c:pt idx="34">
                        <c:v>103317</c:v>
                      </c:pt>
                      <c:pt idx="35">
                        <c:v>103771</c:v>
                      </c:pt>
                      <c:pt idx="36">
                        <c:v>104262</c:v>
                      </c:pt>
                      <c:pt idx="37">
                        <c:v>104716</c:v>
                      </c:pt>
                      <c:pt idx="38">
                        <c:v>105205</c:v>
                      </c:pt>
                      <c:pt idx="39">
                        <c:v>105645</c:v>
                      </c:pt>
                      <c:pt idx="40">
                        <c:v>106096</c:v>
                      </c:pt>
                    </c:numCache>
                  </c:numRef>
                </c:val>
                <c:smooth val="0"/>
                <c:extLst xmlns:c15="http://schemas.microsoft.com/office/drawing/2012/chart">
                  <c:ext xmlns:c16="http://schemas.microsoft.com/office/drawing/2014/chart" uri="{C3380CC4-5D6E-409C-BE32-E72D297353CC}">
                    <c16:uniqueId val="{0000000A-C9A9-4673-A4F6-8DB4B0E2A090}"/>
                  </c:ext>
                </c:extLst>
              </c15:ser>
            </c15:filteredLineSeries>
          </c:ext>
        </c:extLst>
      </c:lineChart>
      <c:catAx>
        <c:axId val="90181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4741408"/>
        <c:crosses val="autoZero"/>
        <c:auto val="1"/>
        <c:lblAlgn val="ctr"/>
        <c:lblOffset val="100"/>
        <c:noMultiLvlLbl val="0"/>
      </c:catAx>
      <c:valAx>
        <c:axId val="1264741408"/>
        <c:scaling>
          <c:orientation val="minMax"/>
          <c:min val="5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18158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340058084455417E-2"/>
          <c:y val="3.3727624070792335E-2"/>
          <c:w val="0.85002417597208624"/>
          <c:h val="0.85928316307976271"/>
        </c:manualLayout>
      </c:layout>
      <c:lineChart>
        <c:grouping val="standard"/>
        <c:varyColors val="0"/>
        <c:ser>
          <c:idx val="0"/>
          <c:order val="0"/>
          <c:tx>
            <c:strRef>
              <c:f>Sheet1!$B$1</c:f>
              <c:strCache>
                <c:ptCount val="1"/>
                <c:pt idx="0">
                  <c:v>Kaufman</c:v>
                </c:pt>
              </c:strCache>
            </c:strRef>
          </c:tx>
          <c:spPr>
            <a:ln w="28575" cap="rnd">
              <a:solidFill>
                <a:schemeClr val="accent1"/>
              </a:solidFill>
              <a:round/>
            </a:ln>
            <a:effectLst/>
          </c:spPr>
          <c:marker>
            <c:symbol val="none"/>
          </c:marker>
          <c:dLbls>
            <c:dLbl>
              <c:idx val="40"/>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3D25-43DB-93AD-C2150BF9AAA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j-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Sheet1!$B$2:$B$42</c:f>
              <c:numCache>
                <c:formatCode>General</c:formatCode>
                <c:ptCount val="41"/>
                <c:pt idx="0">
                  <c:v>145310</c:v>
                </c:pt>
                <c:pt idx="1">
                  <c:v>158350</c:v>
                </c:pt>
                <c:pt idx="2">
                  <c:v>172934</c:v>
                </c:pt>
                <c:pt idx="3">
                  <c:v>186698</c:v>
                </c:pt>
                <c:pt idx="4">
                  <c:v>197816</c:v>
                </c:pt>
                <c:pt idx="5">
                  <c:v>202167</c:v>
                </c:pt>
                <c:pt idx="6">
                  <c:v>206567</c:v>
                </c:pt>
                <c:pt idx="7">
                  <c:v>210986</c:v>
                </c:pt>
                <c:pt idx="8">
                  <c:v>215437</c:v>
                </c:pt>
                <c:pt idx="9">
                  <c:v>219898</c:v>
                </c:pt>
                <c:pt idx="10">
                  <c:v>224409</c:v>
                </c:pt>
                <c:pt idx="11">
                  <c:v>228843</c:v>
                </c:pt>
                <c:pt idx="12">
                  <c:v>233359</c:v>
                </c:pt>
                <c:pt idx="13">
                  <c:v>237882</c:v>
                </c:pt>
                <c:pt idx="14">
                  <c:v>242440</c:v>
                </c:pt>
                <c:pt idx="15">
                  <c:v>247014</c:v>
                </c:pt>
                <c:pt idx="16">
                  <c:v>251598</c:v>
                </c:pt>
                <c:pt idx="17">
                  <c:v>256166</c:v>
                </c:pt>
                <c:pt idx="18">
                  <c:v>260730</c:v>
                </c:pt>
                <c:pt idx="19">
                  <c:v>265276</c:v>
                </c:pt>
                <c:pt idx="20">
                  <c:v>269798</c:v>
                </c:pt>
                <c:pt idx="21">
                  <c:v>274284</c:v>
                </c:pt>
                <c:pt idx="22">
                  <c:v>278714</c:v>
                </c:pt>
                <c:pt idx="23">
                  <c:v>283059</c:v>
                </c:pt>
                <c:pt idx="24">
                  <c:v>287288</c:v>
                </c:pt>
                <c:pt idx="25">
                  <c:v>291476</c:v>
                </c:pt>
                <c:pt idx="26">
                  <c:v>295559</c:v>
                </c:pt>
                <c:pt idx="27">
                  <c:v>299577</c:v>
                </c:pt>
                <c:pt idx="28">
                  <c:v>303531</c:v>
                </c:pt>
                <c:pt idx="29">
                  <c:v>307416</c:v>
                </c:pt>
                <c:pt idx="30">
                  <c:v>311251</c:v>
                </c:pt>
                <c:pt idx="31">
                  <c:v>314971</c:v>
                </c:pt>
                <c:pt idx="32">
                  <c:v>318599</c:v>
                </c:pt>
                <c:pt idx="33">
                  <c:v>322235</c:v>
                </c:pt>
                <c:pt idx="34">
                  <c:v>325806</c:v>
                </c:pt>
                <c:pt idx="35">
                  <c:v>329320</c:v>
                </c:pt>
                <c:pt idx="36">
                  <c:v>332769</c:v>
                </c:pt>
                <c:pt idx="37">
                  <c:v>336197</c:v>
                </c:pt>
                <c:pt idx="38">
                  <c:v>339599</c:v>
                </c:pt>
                <c:pt idx="39">
                  <c:v>342980</c:v>
                </c:pt>
                <c:pt idx="40">
                  <c:v>346304</c:v>
                </c:pt>
              </c:numCache>
            </c:numRef>
          </c:val>
          <c:smooth val="0"/>
          <c:extLst>
            <c:ext xmlns:c16="http://schemas.microsoft.com/office/drawing/2014/chart" uri="{C3380CC4-5D6E-409C-BE32-E72D297353CC}">
              <c16:uniqueId val="{00000000-3D25-43DB-93AD-C2150BF9AAA6}"/>
            </c:ext>
          </c:extLst>
        </c:ser>
        <c:ser>
          <c:idx val="1"/>
          <c:order val="1"/>
          <c:tx>
            <c:strRef>
              <c:f>Sheet1!$C$1</c:f>
              <c:strCache>
                <c:ptCount val="1"/>
                <c:pt idx="0">
                  <c:v>Ellis</c:v>
                </c:pt>
              </c:strCache>
            </c:strRef>
          </c:tx>
          <c:spPr>
            <a:ln w="28575" cap="rnd">
              <a:solidFill>
                <a:schemeClr val="accent2"/>
              </a:solidFill>
              <a:round/>
            </a:ln>
            <a:effectLst/>
          </c:spPr>
          <c:marker>
            <c:symbol val="none"/>
          </c:marker>
          <c:dLbls>
            <c:dLbl>
              <c:idx val="40"/>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3D25-43DB-93AD-C2150BF9AAA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75000"/>
                      </a:schemeClr>
                    </a:solidFill>
                    <a:latin typeface="+mj-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Sheet1!$C$2:$C$42</c:f>
              <c:numCache>
                <c:formatCode>General</c:formatCode>
                <c:ptCount val="41"/>
                <c:pt idx="0">
                  <c:v>192455</c:v>
                </c:pt>
                <c:pt idx="1">
                  <c:v>203200</c:v>
                </c:pt>
                <c:pt idx="2">
                  <c:v>212529</c:v>
                </c:pt>
                <c:pt idx="3">
                  <c:v>223310</c:v>
                </c:pt>
                <c:pt idx="4">
                  <c:v>232363</c:v>
                </c:pt>
                <c:pt idx="5">
                  <c:v>236584</c:v>
                </c:pt>
                <c:pt idx="6">
                  <c:v>240835</c:v>
                </c:pt>
                <c:pt idx="7">
                  <c:v>245121</c:v>
                </c:pt>
                <c:pt idx="8">
                  <c:v>249392</c:v>
                </c:pt>
                <c:pt idx="9">
                  <c:v>253662</c:v>
                </c:pt>
                <c:pt idx="10">
                  <c:v>257977</c:v>
                </c:pt>
                <c:pt idx="11">
                  <c:v>262239</c:v>
                </c:pt>
                <c:pt idx="12">
                  <c:v>266520</c:v>
                </c:pt>
                <c:pt idx="13">
                  <c:v>270799</c:v>
                </c:pt>
                <c:pt idx="14">
                  <c:v>275111</c:v>
                </c:pt>
                <c:pt idx="15">
                  <c:v>279360</c:v>
                </c:pt>
                <c:pt idx="16">
                  <c:v>283644</c:v>
                </c:pt>
                <c:pt idx="17">
                  <c:v>287895</c:v>
                </c:pt>
                <c:pt idx="18">
                  <c:v>292125</c:v>
                </c:pt>
                <c:pt idx="19">
                  <c:v>296312</c:v>
                </c:pt>
                <c:pt idx="20">
                  <c:v>300439</c:v>
                </c:pt>
                <c:pt idx="21">
                  <c:v>304485</c:v>
                </c:pt>
                <c:pt idx="22">
                  <c:v>308471</c:v>
                </c:pt>
                <c:pt idx="23">
                  <c:v>312367</c:v>
                </c:pt>
                <c:pt idx="24">
                  <c:v>316202</c:v>
                </c:pt>
                <c:pt idx="25">
                  <c:v>319932</c:v>
                </c:pt>
                <c:pt idx="26">
                  <c:v>323570</c:v>
                </c:pt>
                <c:pt idx="27">
                  <c:v>327167</c:v>
                </c:pt>
                <c:pt idx="28">
                  <c:v>330650</c:v>
                </c:pt>
                <c:pt idx="29">
                  <c:v>334093</c:v>
                </c:pt>
                <c:pt idx="30">
                  <c:v>337482</c:v>
                </c:pt>
                <c:pt idx="31">
                  <c:v>340810</c:v>
                </c:pt>
                <c:pt idx="32">
                  <c:v>344022</c:v>
                </c:pt>
                <c:pt idx="33">
                  <c:v>347245</c:v>
                </c:pt>
                <c:pt idx="34">
                  <c:v>350412</c:v>
                </c:pt>
                <c:pt idx="35">
                  <c:v>353540</c:v>
                </c:pt>
                <c:pt idx="36">
                  <c:v>356616</c:v>
                </c:pt>
                <c:pt idx="37">
                  <c:v>359630</c:v>
                </c:pt>
                <c:pt idx="38">
                  <c:v>362658</c:v>
                </c:pt>
                <c:pt idx="39">
                  <c:v>365689</c:v>
                </c:pt>
                <c:pt idx="40">
                  <c:v>368644</c:v>
                </c:pt>
              </c:numCache>
            </c:numRef>
          </c:val>
          <c:smooth val="0"/>
          <c:extLst>
            <c:ext xmlns:c16="http://schemas.microsoft.com/office/drawing/2014/chart" uri="{C3380CC4-5D6E-409C-BE32-E72D297353CC}">
              <c16:uniqueId val="{00000001-3D25-43DB-93AD-C2150BF9AAA6}"/>
            </c:ext>
          </c:extLst>
        </c:ser>
        <c:ser>
          <c:idx val="2"/>
          <c:order val="2"/>
          <c:tx>
            <c:strRef>
              <c:f>Sheet1!$D$1</c:f>
              <c:strCache>
                <c:ptCount val="1"/>
                <c:pt idx="0">
                  <c:v>Parker</c:v>
                </c:pt>
              </c:strCache>
            </c:strRef>
          </c:tx>
          <c:spPr>
            <a:ln w="28575" cap="rnd">
              <a:solidFill>
                <a:schemeClr val="accent3"/>
              </a:solidFill>
              <a:round/>
            </a:ln>
            <a:effectLst/>
          </c:spPr>
          <c:marker>
            <c:symbol val="none"/>
          </c:marker>
          <c:dLbls>
            <c:dLbl>
              <c:idx val="40"/>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3D25-43DB-93AD-C2150BF9AAA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j-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Sheet1!$D$2:$D$42</c:f>
              <c:numCache>
                <c:formatCode>General</c:formatCode>
                <c:ptCount val="41"/>
                <c:pt idx="0">
                  <c:v>148222</c:v>
                </c:pt>
                <c:pt idx="1">
                  <c:v>157099</c:v>
                </c:pt>
                <c:pt idx="2">
                  <c:v>165870</c:v>
                </c:pt>
                <c:pt idx="3">
                  <c:v>173532</c:v>
                </c:pt>
                <c:pt idx="4">
                  <c:v>179679</c:v>
                </c:pt>
                <c:pt idx="5">
                  <c:v>182622</c:v>
                </c:pt>
                <c:pt idx="6">
                  <c:v>185609</c:v>
                </c:pt>
                <c:pt idx="7">
                  <c:v>188578</c:v>
                </c:pt>
                <c:pt idx="8">
                  <c:v>191560</c:v>
                </c:pt>
                <c:pt idx="9">
                  <c:v>194522</c:v>
                </c:pt>
                <c:pt idx="10">
                  <c:v>197497</c:v>
                </c:pt>
                <c:pt idx="11">
                  <c:v>200515</c:v>
                </c:pt>
                <c:pt idx="12">
                  <c:v>203500</c:v>
                </c:pt>
                <c:pt idx="13">
                  <c:v>206504</c:v>
                </c:pt>
                <c:pt idx="14">
                  <c:v>209532</c:v>
                </c:pt>
                <c:pt idx="15">
                  <c:v>212559</c:v>
                </c:pt>
                <c:pt idx="16">
                  <c:v>215617</c:v>
                </c:pt>
                <c:pt idx="17">
                  <c:v>218617</c:v>
                </c:pt>
                <c:pt idx="18">
                  <c:v>221681</c:v>
                </c:pt>
                <c:pt idx="19">
                  <c:v>224695</c:v>
                </c:pt>
                <c:pt idx="20">
                  <c:v>227686</c:v>
                </c:pt>
                <c:pt idx="21">
                  <c:v>230685</c:v>
                </c:pt>
                <c:pt idx="22">
                  <c:v>233625</c:v>
                </c:pt>
                <c:pt idx="23">
                  <c:v>236521</c:v>
                </c:pt>
                <c:pt idx="24">
                  <c:v>239326</c:v>
                </c:pt>
                <c:pt idx="25">
                  <c:v>242072</c:v>
                </c:pt>
                <c:pt idx="26">
                  <c:v>244761</c:v>
                </c:pt>
                <c:pt idx="27">
                  <c:v>247392</c:v>
                </c:pt>
                <c:pt idx="28">
                  <c:v>249999</c:v>
                </c:pt>
                <c:pt idx="29">
                  <c:v>252530</c:v>
                </c:pt>
                <c:pt idx="30">
                  <c:v>255005</c:v>
                </c:pt>
                <c:pt idx="31">
                  <c:v>257478</c:v>
                </c:pt>
                <c:pt idx="32">
                  <c:v>259836</c:v>
                </c:pt>
                <c:pt idx="33">
                  <c:v>262254</c:v>
                </c:pt>
                <c:pt idx="34">
                  <c:v>264594</c:v>
                </c:pt>
                <c:pt idx="35">
                  <c:v>266915</c:v>
                </c:pt>
                <c:pt idx="36">
                  <c:v>269200</c:v>
                </c:pt>
                <c:pt idx="37">
                  <c:v>271474</c:v>
                </c:pt>
                <c:pt idx="38">
                  <c:v>273783</c:v>
                </c:pt>
                <c:pt idx="39">
                  <c:v>276046</c:v>
                </c:pt>
                <c:pt idx="40">
                  <c:v>278298</c:v>
                </c:pt>
              </c:numCache>
            </c:numRef>
          </c:val>
          <c:smooth val="0"/>
          <c:extLst>
            <c:ext xmlns:c16="http://schemas.microsoft.com/office/drawing/2014/chart" uri="{C3380CC4-5D6E-409C-BE32-E72D297353CC}">
              <c16:uniqueId val="{00000002-3D25-43DB-93AD-C2150BF9AAA6}"/>
            </c:ext>
          </c:extLst>
        </c:ser>
        <c:ser>
          <c:idx val="3"/>
          <c:order val="3"/>
          <c:tx>
            <c:strRef>
              <c:f>Sheet1!$E$1</c:f>
              <c:strCache>
                <c:ptCount val="1"/>
                <c:pt idx="0">
                  <c:v>Johnson</c:v>
                </c:pt>
              </c:strCache>
            </c:strRef>
          </c:tx>
          <c:spPr>
            <a:ln w="28575" cap="rnd">
              <a:solidFill>
                <a:schemeClr val="accent4"/>
              </a:solidFill>
              <a:round/>
            </a:ln>
            <a:effectLst/>
          </c:spPr>
          <c:marker>
            <c:symbol val="none"/>
          </c:marker>
          <c:dLbls>
            <c:dLbl>
              <c:idx val="40"/>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3D25-43DB-93AD-C2150BF9AAA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lumMod val="75000"/>
                      </a:schemeClr>
                    </a:solidFill>
                    <a:latin typeface="+mj-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Sheet1!$E$2:$E$42</c:f>
              <c:numCache>
                <c:formatCode>General</c:formatCode>
                <c:ptCount val="41"/>
                <c:pt idx="0">
                  <c:v>179927</c:v>
                </c:pt>
                <c:pt idx="1">
                  <c:v>187503</c:v>
                </c:pt>
                <c:pt idx="2">
                  <c:v>195762</c:v>
                </c:pt>
                <c:pt idx="3">
                  <c:v>203172</c:v>
                </c:pt>
                <c:pt idx="4">
                  <c:v>210511</c:v>
                </c:pt>
                <c:pt idx="5">
                  <c:v>213298</c:v>
                </c:pt>
                <c:pt idx="6">
                  <c:v>216084</c:v>
                </c:pt>
                <c:pt idx="7">
                  <c:v>218851</c:v>
                </c:pt>
                <c:pt idx="8">
                  <c:v>221642</c:v>
                </c:pt>
                <c:pt idx="9">
                  <c:v>224406</c:v>
                </c:pt>
                <c:pt idx="10">
                  <c:v>227180</c:v>
                </c:pt>
                <c:pt idx="11">
                  <c:v>229938</c:v>
                </c:pt>
                <c:pt idx="12">
                  <c:v>232694</c:v>
                </c:pt>
                <c:pt idx="13">
                  <c:v>235419</c:v>
                </c:pt>
                <c:pt idx="14">
                  <c:v>238189</c:v>
                </c:pt>
                <c:pt idx="15">
                  <c:v>240941</c:v>
                </c:pt>
                <c:pt idx="16">
                  <c:v>243655</c:v>
                </c:pt>
                <c:pt idx="17">
                  <c:v>246358</c:v>
                </c:pt>
                <c:pt idx="18">
                  <c:v>249015</c:v>
                </c:pt>
                <c:pt idx="19">
                  <c:v>251644</c:v>
                </c:pt>
                <c:pt idx="20">
                  <c:v>254253</c:v>
                </c:pt>
                <c:pt idx="21">
                  <c:v>256797</c:v>
                </c:pt>
                <c:pt idx="22">
                  <c:v>259298</c:v>
                </c:pt>
                <c:pt idx="23">
                  <c:v>261704</c:v>
                </c:pt>
                <c:pt idx="24">
                  <c:v>264067</c:v>
                </c:pt>
                <c:pt idx="25">
                  <c:v>266396</c:v>
                </c:pt>
                <c:pt idx="26">
                  <c:v>268558</c:v>
                </c:pt>
                <c:pt idx="27">
                  <c:v>270742</c:v>
                </c:pt>
                <c:pt idx="28">
                  <c:v>272848</c:v>
                </c:pt>
                <c:pt idx="29">
                  <c:v>274867</c:v>
                </c:pt>
                <c:pt idx="30">
                  <c:v>276877</c:v>
                </c:pt>
                <c:pt idx="31">
                  <c:v>278804</c:v>
                </c:pt>
                <c:pt idx="32">
                  <c:v>280698</c:v>
                </c:pt>
                <c:pt idx="33">
                  <c:v>282522</c:v>
                </c:pt>
                <c:pt idx="34">
                  <c:v>284361</c:v>
                </c:pt>
                <c:pt idx="35">
                  <c:v>286143</c:v>
                </c:pt>
                <c:pt idx="36">
                  <c:v>287919</c:v>
                </c:pt>
                <c:pt idx="37">
                  <c:v>289625</c:v>
                </c:pt>
                <c:pt idx="38">
                  <c:v>291332</c:v>
                </c:pt>
                <c:pt idx="39">
                  <c:v>293035</c:v>
                </c:pt>
                <c:pt idx="40">
                  <c:v>294713</c:v>
                </c:pt>
              </c:numCache>
            </c:numRef>
          </c:val>
          <c:smooth val="0"/>
          <c:extLst>
            <c:ext xmlns:c16="http://schemas.microsoft.com/office/drawing/2014/chart" uri="{C3380CC4-5D6E-409C-BE32-E72D297353CC}">
              <c16:uniqueId val="{00000003-3D25-43DB-93AD-C2150BF9AAA6}"/>
            </c:ext>
          </c:extLst>
        </c:ser>
        <c:ser>
          <c:idx val="4"/>
          <c:order val="4"/>
          <c:tx>
            <c:strRef>
              <c:f>Sheet1!$F$1</c:f>
              <c:strCache>
                <c:ptCount val="1"/>
                <c:pt idx="0">
                  <c:v>Grayson</c:v>
                </c:pt>
              </c:strCache>
            </c:strRef>
          </c:tx>
          <c:spPr>
            <a:ln w="28575" cap="rnd">
              <a:solidFill>
                <a:schemeClr val="accent5"/>
              </a:solidFill>
              <a:round/>
            </a:ln>
            <a:effectLst/>
          </c:spPr>
          <c:marker>
            <c:symbol val="none"/>
          </c:marker>
          <c:dLbls>
            <c:dLbl>
              <c:idx val="40"/>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3D25-43DB-93AD-C2150BF9AAA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solidFill>
                    <a:latin typeface="+mj-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Sheet1!$F$2:$F$42</c:f>
              <c:numCache>
                <c:formatCode>General</c:formatCode>
                <c:ptCount val="41"/>
                <c:pt idx="0">
                  <c:v>135543</c:v>
                </c:pt>
                <c:pt idx="1">
                  <c:v>139643</c:v>
                </c:pt>
                <c:pt idx="2">
                  <c:v>143284</c:v>
                </c:pt>
                <c:pt idx="3">
                  <c:v>147039</c:v>
                </c:pt>
                <c:pt idx="4">
                  <c:v>150513</c:v>
                </c:pt>
                <c:pt idx="5">
                  <c:v>152056</c:v>
                </c:pt>
                <c:pt idx="6">
                  <c:v>153600</c:v>
                </c:pt>
                <c:pt idx="7">
                  <c:v>155132</c:v>
                </c:pt>
                <c:pt idx="8">
                  <c:v>156682</c:v>
                </c:pt>
                <c:pt idx="9">
                  <c:v>158216</c:v>
                </c:pt>
                <c:pt idx="10">
                  <c:v>159730</c:v>
                </c:pt>
                <c:pt idx="11">
                  <c:v>161294</c:v>
                </c:pt>
                <c:pt idx="12">
                  <c:v>162767</c:v>
                </c:pt>
                <c:pt idx="13">
                  <c:v>164270</c:v>
                </c:pt>
                <c:pt idx="14">
                  <c:v>165764</c:v>
                </c:pt>
                <c:pt idx="15">
                  <c:v>167264</c:v>
                </c:pt>
                <c:pt idx="16">
                  <c:v>168736</c:v>
                </c:pt>
                <c:pt idx="17">
                  <c:v>170182</c:v>
                </c:pt>
                <c:pt idx="18">
                  <c:v>171583</c:v>
                </c:pt>
                <c:pt idx="19">
                  <c:v>172985</c:v>
                </c:pt>
                <c:pt idx="20">
                  <c:v>174398</c:v>
                </c:pt>
                <c:pt idx="21">
                  <c:v>175772</c:v>
                </c:pt>
                <c:pt idx="22">
                  <c:v>177094</c:v>
                </c:pt>
                <c:pt idx="23">
                  <c:v>178391</c:v>
                </c:pt>
                <c:pt idx="24">
                  <c:v>179668</c:v>
                </c:pt>
                <c:pt idx="25">
                  <c:v>180891</c:v>
                </c:pt>
                <c:pt idx="26">
                  <c:v>182107</c:v>
                </c:pt>
                <c:pt idx="27">
                  <c:v>183298</c:v>
                </c:pt>
                <c:pt idx="28">
                  <c:v>184476</c:v>
                </c:pt>
                <c:pt idx="29">
                  <c:v>185612</c:v>
                </c:pt>
                <c:pt idx="30">
                  <c:v>186771</c:v>
                </c:pt>
                <c:pt idx="31">
                  <c:v>187901</c:v>
                </c:pt>
                <c:pt idx="32">
                  <c:v>189007</c:v>
                </c:pt>
                <c:pt idx="33">
                  <c:v>190120</c:v>
                </c:pt>
                <c:pt idx="34">
                  <c:v>191216</c:v>
                </c:pt>
                <c:pt idx="35">
                  <c:v>192333</c:v>
                </c:pt>
                <c:pt idx="36">
                  <c:v>193426</c:v>
                </c:pt>
                <c:pt idx="37">
                  <c:v>194512</c:v>
                </c:pt>
                <c:pt idx="38">
                  <c:v>195593</c:v>
                </c:pt>
                <c:pt idx="39">
                  <c:v>196706</c:v>
                </c:pt>
                <c:pt idx="40">
                  <c:v>197806</c:v>
                </c:pt>
              </c:numCache>
            </c:numRef>
          </c:val>
          <c:smooth val="0"/>
          <c:extLst>
            <c:ext xmlns:c16="http://schemas.microsoft.com/office/drawing/2014/chart" uri="{C3380CC4-5D6E-409C-BE32-E72D297353CC}">
              <c16:uniqueId val="{00000004-3D25-43DB-93AD-C2150BF9AAA6}"/>
            </c:ext>
          </c:extLst>
        </c:ser>
        <c:ser>
          <c:idx val="5"/>
          <c:order val="5"/>
          <c:tx>
            <c:strRef>
              <c:f>Sheet1!$G$1</c:f>
              <c:strCache>
                <c:ptCount val="1"/>
                <c:pt idx="0">
                  <c:v>Hunt</c:v>
                </c:pt>
              </c:strCache>
            </c:strRef>
          </c:tx>
          <c:spPr>
            <a:ln w="28575" cap="rnd">
              <a:solidFill>
                <a:schemeClr val="accent6"/>
              </a:solidFill>
              <a:round/>
            </a:ln>
            <a:effectLst/>
          </c:spPr>
          <c:marker>
            <c:symbol val="none"/>
          </c:marker>
          <c:dLbls>
            <c:dLbl>
              <c:idx val="40"/>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3D25-43DB-93AD-C2150BF9AAA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j-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Sheet1!$G$2:$G$42</c:f>
              <c:numCache>
                <c:formatCode>General</c:formatCode>
                <c:ptCount val="41"/>
                <c:pt idx="0">
                  <c:v>99956</c:v>
                </c:pt>
                <c:pt idx="1">
                  <c:v>103583</c:v>
                </c:pt>
                <c:pt idx="2">
                  <c:v>108520</c:v>
                </c:pt>
                <c:pt idx="3">
                  <c:v>113736</c:v>
                </c:pt>
                <c:pt idx="4">
                  <c:v>118714</c:v>
                </c:pt>
                <c:pt idx="5">
                  <c:v>120125</c:v>
                </c:pt>
                <c:pt idx="6">
                  <c:v>121512</c:v>
                </c:pt>
                <c:pt idx="7">
                  <c:v>122904</c:v>
                </c:pt>
                <c:pt idx="8">
                  <c:v>124321</c:v>
                </c:pt>
                <c:pt idx="9">
                  <c:v>125793</c:v>
                </c:pt>
                <c:pt idx="10">
                  <c:v>127210</c:v>
                </c:pt>
                <c:pt idx="11">
                  <c:v>128638</c:v>
                </c:pt>
                <c:pt idx="12">
                  <c:v>130073</c:v>
                </c:pt>
                <c:pt idx="13">
                  <c:v>131516</c:v>
                </c:pt>
                <c:pt idx="14">
                  <c:v>132947</c:v>
                </c:pt>
                <c:pt idx="15">
                  <c:v>134378</c:v>
                </c:pt>
                <c:pt idx="16">
                  <c:v>135774</c:v>
                </c:pt>
                <c:pt idx="17">
                  <c:v>137137</c:v>
                </c:pt>
                <c:pt idx="18">
                  <c:v>138489</c:v>
                </c:pt>
                <c:pt idx="19">
                  <c:v>139875</c:v>
                </c:pt>
                <c:pt idx="20">
                  <c:v>141239</c:v>
                </c:pt>
                <c:pt idx="21">
                  <c:v>142561</c:v>
                </c:pt>
                <c:pt idx="22">
                  <c:v>143822</c:v>
                </c:pt>
                <c:pt idx="23">
                  <c:v>145093</c:v>
                </c:pt>
                <c:pt idx="24">
                  <c:v>146338</c:v>
                </c:pt>
                <c:pt idx="25">
                  <c:v>147554</c:v>
                </c:pt>
                <c:pt idx="26">
                  <c:v>148682</c:v>
                </c:pt>
                <c:pt idx="27">
                  <c:v>149835</c:v>
                </c:pt>
                <c:pt idx="28">
                  <c:v>150913</c:v>
                </c:pt>
                <c:pt idx="29">
                  <c:v>152035</c:v>
                </c:pt>
                <c:pt idx="30">
                  <c:v>153093</c:v>
                </c:pt>
                <c:pt idx="31">
                  <c:v>154147</c:v>
                </c:pt>
                <c:pt idx="32">
                  <c:v>155192</c:v>
                </c:pt>
                <c:pt idx="33">
                  <c:v>156207</c:v>
                </c:pt>
                <c:pt idx="34">
                  <c:v>157210</c:v>
                </c:pt>
                <c:pt idx="35">
                  <c:v>158208</c:v>
                </c:pt>
                <c:pt idx="36">
                  <c:v>159173</c:v>
                </c:pt>
                <c:pt idx="37">
                  <c:v>160169</c:v>
                </c:pt>
                <c:pt idx="38">
                  <c:v>161154</c:v>
                </c:pt>
                <c:pt idx="39">
                  <c:v>162103</c:v>
                </c:pt>
                <c:pt idx="40">
                  <c:v>163091</c:v>
                </c:pt>
              </c:numCache>
            </c:numRef>
          </c:val>
          <c:smooth val="0"/>
          <c:extLst>
            <c:ext xmlns:c16="http://schemas.microsoft.com/office/drawing/2014/chart" uri="{C3380CC4-5D6E-409C-BE32-E72D297353CC}">
              <c16:uniqueId val="{00000005-3D25-43DB-93AD-C2150BF9AAA6}"/>
            </c:ext>
          </c:extLst>
        </c:ser>
        <c:ser>
          <c:idx val="6"/>
          <c:order val="6"/>
          <c:tx>
            <c:strRef>
              <c:f>Sheet1!$H$1</c:f>
              <c:strCache>
                <c:ptCount val="1"/>
                <c:pt idx="0">
                  <c:v>Wise</c:v>
                </c:pt>
              </c:strCache>
            </c:strRef>
          </c:tx>
          <c:spPr>
            <a:ln w="28575" cap="rnd">
              <a:solidFill>
                <a:schemeClr val="accent1">
                  <a:lumMod val="60000"/>
                </a:schemeClr>
              </a:solidFill>
              <a:round/>
            </a:ln>
            <a:effectLst/>
          </c:spPr>
          <c:marker>
            <c:symbol val="none"/>
          </c:marker>
          <c:dLbls>
            <c:dLbl>
              <c:idx val="4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j-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5FB-47B0-B902-3AB4FB1356E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Sheet1!$H$2:$H$42</c:f>
              <c:numCache>
                <c:formatCode>General</c:formatCode>
                <c:ptCount val="41"/>
                <c:pt idx="0">
                  <c:v>68936</c:v>
                </c:pt>
                <c:pt idx="1">
                  <c:v>71862</c:v>
                </c:pt>
                <c:pt idx="2">
                  <c:v>74900</c:v>
                </c:pt>
                <c:pt idx="3">
                  <c:v>78051</c:v>
                </c:pt>
                <c:pt idx="4">
                  <c:v>81275</c:v>
                </c:pt>
                <c:pt idx="5">
                  <c:v>82145</c:v>
                </c:pt>
                <c:pt idx="6">
                  <c:v>83047</c:v>
                </c:pt>
                <c:pt idx="7">
                  <c:v>83859</c:v>
                </c:pt>
                <c:pt idx="8">
                  <c:v>84721</c:v>
                </c:pt>
                <c:pt idx="9">
                  <c:v>85578</c:v>
                </c:pt>
                <c:pt idx="10">
                  <c:v>86433</c:v>
                </c:pt>
                <c:pt idx="11">
                  <c:v>87273</c:v>
                </c:pt>
                <c:pt idx="12">
                  <c:v>88090</c:v>
                </c:pt>
                <c:pt idx="13">
                  <c:v>88945</c:v>
                </c:pt>
                <c:pt idx="14">
                  <c:v>89791</c:v>
                </c:pt>
                <c:pt idx="15">
                  <c:v>90625</c:v>
                </c:pt>
                <c:pt idx="16">
                  <c:v>91466</c:v>
                </c:pt>
                <c:pt idx="17">
                  <c:v>92310</c:v>
                </c:pt>
                <c:pt idx="18">
                  <c:v>93129</c:v>
                </c:pt>
                <c:pt idx="19">
                  <c:v>93931</c:v>
                </c:pt>
                <c:pt idx="20">
                  <c:v>94718</c:v>
                </c:pt>
                <c:pt idx="21">
                  <c:v>95510</c:v>
                </c:pt>
                <c:pt idx="22">
                  <c:v>96249</c:v>
                </c:pt>
                <c:pt idx="23">
                  <c:v>96990</c:v>
                </c:pt>
                <c:pt idx="24">
                  <c:v>97723</c:v>
                </c:pt>
                <c:pt idx="25">
                  <c:v>98381</c:v>
                </c:pt>
                <c:pt idx="26">
                  <c:v>99050</c:v>
                </c:pt>
                <c:pt idx="27">
                  <c:v>99637</c:v>
                </c:pt>
                <c:pt idx="28">
                  <c:v>100228</c:v>
                </c:pt>
                <c:pt idx="29">
                  <c:v>100776</c:v>
                </c:pt>
                <c:pt idx="30">
                  <c:v>101347</c:v>
                </c:pt>
                <c:pt idx="31">
                  <c:v>101860</c:v>
                </c:pt>
                <c:pt idx="32">
                  <c:v>102371</c:v>
                </c:pt>
                <c:pt idx="33">
                  <c:v>102855</c:v>
                </c:pt>
                <c:pt idx="34">
                  <c:v>103317</c:v>
                </c:pt>
                <c:pt idx="35">
                  <c:v>103771</c:v>
                </c:pt>
                <c:pt idx="36">
                  <c:v>104262</c:v>
                </c:pt>
                <c:pt idx="37">
                  <c:v>104716</c:v>
                </c:pt>
                <c:pt idx="38">
                  <c:v>105205</c:v>
                </c:pt>
                <c:pt idx="39">
                  <c:v>105645</c:v>
                </c:pt>
                <c:pt idx="40">
                  <c:v>106096</c:v>
                </c:pt>
              </c:numCache>
            </c:numRef>
          </c:val>
          <c:smooth val="0"/>
          <c:extLst xmlns:c15="http://schemas.microsoft.com/office/drawing/2012/chart">
            <c:ext xmlns:c16="http://schemas.microsoft.com/office/drawing/2014/chart" uri="{C3380CC4-5D6E-409C-BE32-E72D297353CC}">
              <c16:uniqueId val="{00000006-3D25-43DB-93AD-C2150BF9AAA6}"/>
            </c:ext>
          </c:extLst>
        </c:ser>
        <c:dLbls>
          <c:showLegendKey val="0"/>
          <c:showVal val="0"/>
          <c:showCatName val="0"/>
          <c:showSerName val="0"/>
          <c:showPercent val="0"/>
          <c:showBubbleSize val="0"/>
        </c:dLbls>
        <c:smooth val="0"/>
        <c:axId val="1125619872"/>
        <c:axId val="1125625632"/>
        <c:extLst/>
      </c:lineChart>
      <c:catAx>
        <c:axId val="112561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1125625632"/>
        <c:crosses val="autoZero"/>
        <c:auto val="1"/>
        <c:lblAlgn val="ctr"/>
        <c:lblOffset val="100"/>
        <c:noMultiLvlLbl val="0"/>
      </c:catAx>
      <c:valAx>
        <c:axId val="1125625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11256198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36303698444175E-2"/>
          <c:y val="3.4104460307257285E-2"/>
          <c:w val="0.84458081326790668"/>
          <c:h val="0.68533227871327551"/>
        </c:manualLayout>
      </c:layout>
      <c:lineChart>
        <c:grouping val="standard"/>
        <c:varyColors val="0"/>
        <c:ser>
          <c:idx val="0"/>
          <c:order val="0"/>
          <c:tx>
            <c:strRef>
              <c:f>Sheet1!$B$1</c:f>
              <c:strCache>
                <c:ptCount val="1"/>
                <c:pt idx="0">
                  <c:v>V2024: High Migration Scenario</c:v>
                </c:pt>
              </c:strCache>
            </c:strRef>
          </c:tx>
          <c:spPr>
            <a:ln w="38100"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2-301E-4916-BDE2-8E6691FE9315}"/>
                </c:ext>
              </c:extLst>
            </c:dLbl>
            <c:dLbl>
              <c:idx val="1"/>
              <c:delete val="1"/>
              <c:extLst>
                <c:ext xmlns:c15="http://schemas.microsoft.com/office/drawing/2012/chart" uri="{CE6537A1-D6FC-4f65-9D91-7224C49458BB}"/>
                <c:ext xmlns:c16="http://schemas.microsoft.com/office/drawing/2014/chart" uri="{C3380CC4-5D6E-409C-BE32-E72D297353CC}">
                  <c16:uniqueId val="{00000027-301E-4916-BDE2-8E6691FE9315}"/>
                </c:ext>
              </c:extLst>
            </c:dLbl>
            <c:dLbl>
              <c:idx val="2"/>
              <c:delete val="1"/>
              <c:extLst>
                <c:ext xmlns:c15="http://schemas.microsoft.com/office/drawing/2012/chart" uri="{CE6537A1-D6FC-4f65-9D91-7224C49458BB}"/>
                <c:ext xmlns:c16="http://schemas.microsoft.com/office/drawing/2014/chart" uri="{C3380CC4-5D6E-409C-BE32-E72D297353CC}">
                  <c16:uniqueId val="{0000002C-301E-4916-BDE2-8E6691FE9315}"/>
                </c:ext>
              </c:extLst>
            </c:dLbl>
            <c:dLbl>
              <c:idx val="3"/>
              <c:delete val="1"/>
              <c:extLst>
                <c:ext xmlns:c15="http://schemas.microsoft.com/office/drawing/2012/chart" uri="{CE6537A1-D6FC-4f65-9D91-7224C49458BB}"/>
                <c:ext xmlns:c16="http://schemas.microsoft.com/office/drawing/2014/chart" uri="{C3380CC4-5D6E-409C-BE32-E72D297353CC}">
                  <c16:uniqueId val="{00000031-301E-4916-BDE2-8E6691FE9315}"/>
                </c:ext>
              </c:extLst>
            </c:dLbl>
            <c:dLbl>
              <c:idx val="4"/>
              <c:delete val="1"/>
              <c:extLst>
                <c:ext xmlns:c15="http://schemas.microsoft.com/office/drawing/2012/chart" uri="{CE6537A1-D6FC-4f65-9D91-7224C49458BB}"/>
                <c:ext xmlns:c16="http://schemas.microsoft.com/office/drawing/2014/chart" uri="{C3380CC4-5D6E-409C-BE32-E72D297353CC}">
                  <c16:uniqueId val="{00000035-301E-4916-BDE2-8E6691FE9315}"/>
                </c:ext>
              </c:extLst>
            </c:dLbl>
            <c:dLbl>
              <c:idx val="5"/>
              <c:delete val="1"/>
              <c:extLst>
                <c:ext xmlns:c15="http://schemas.microsoft.com/office/drawing/2012/chart" uri="{CE6537A1-D6FC-4f65-9D91-7224C49458BB}"/>
                <c:ext xmlns:c16="http://schemas.microsoft.com/office/drawing/2014/chart" uri="{C3380CC4-5D6E-409C-BE32-E72D297353CC}">
                  <c16:uniqueId val="{0000003A-301E-4916-BDE2-8E6691FE9315}"/>
                </c:ext>
              </c:extLst>
            </c:dLbl>
            <c:dLbl>
              <c:idx val="6"/>
              <c:delete val="1"/>
              <c:extLst>
                <c:ext xmlns:c15="http://schemas.microsoft.com/office/drawing/2012/chart" uri="{CE6537A1-D6FC-4f65-9D91-7224C49458BB}"/>
                <c:ext xmlns:c16="http://schemas.microsoft.com/office/drawing/2014/chart" uri="{C3380CC4-5D6E-409C-BE32-E72D297353CC}">
                  <c16:uniqueId val="{00000043-301E-4916-BDE2-8E6691FE9315}"/>
                </c:ext>
              </c:extLst>
            </c:dLbl>
            <c:dLbl>
              <c:idx val="7"/>
              <c:delete val="1"/>
              <c:extLst>
                <c:ext xmlns:c15="http://schemas.microsoft.com/office/drawing/2012/chart" uri="{CE6537A1-D6FC-4f65-9D91-7224C49458BB}"/>
                <c:ext xmlns:c16="http://schemas.microsoft.com/office/drawing/2014/chart" uri="{C3380CC4-5D6E-409C-BE32-E72D297353CC}">
                  <c16:uniqueId val="{00000068-301E-4916-BDE2-8E6691FE9315}"/>
                </c:ext>
              </c:extLst>
            </c:dLbl>
            <c:dLbl>
              <c:idx val="8"/>
              <c:delete val="1"/>
              <c:extLst>
                <c:ext xmlns:c15="http://schemas.microsoft.com/office/drawing/2012/chart" uri="{CE6537A1-D6FC-4f65-9D91-7224C49458BB}"/>
                <c:ext xmlns:c16="http://schemas.microsoft.com/office/drawing/2014/chart" uri="{C3380CC4-5D6E-409C-BE32-E72D297353CC}">
                  <c16:uniqueId val="{0000006B-301E-4916-BDE2-8E6691FE9315}"/>
                </c:ext>
              </c:extLst>
            </c:dLbl>
            <c:dLbl>
              <c:idx val="9"/>
              <c:delete val="1"/>
              <c:extLst>
                <c:ext xmlns:c15="http://schemas.microsoft.com/office/drawing/2012/chart" uri="{CE6537A1-D6FC-4f65-9D91-7224C49458BB}"/>
                <c:ext xmlns:c16="http://schemas.microsoft.com/office/drawing/2014/chart" uri="{C3380CC4-5D6E-409C-BE32-E72D297353CC}">
                  <c16:uniqueId val="{00000067-301E-4916-BDE2-8E6691FE9315}"/>
                </c:ext>
              </c:extLst>
            </c:dLbl>
            <c:dLbl>
              <c:idx val="10"/>
              <c:delete val="1"/>
              <c:extLst>
                <c:ext xmlns:c15="http://schemas.microsoft.com/office/drawing/2012/chart" uri="{CE6537A1-D6FC-4f65-9D91-7224C49458BB}"/>
                <c:ext xmlns:c16="http://schemas.microsoft.com/office/drawing/2014/chart" uri="{C3380CC4-5D6E-409C-BE32-E72D297353CC}">
                  <c16:uniqueId val="{00000064-301E-4916-BDE2-8E6691FE9315}"/>
                </c:ext>
              </c:extLst>
            </c:dLbl>
            <c:dLbl>
              <c:idx val="11"/>
              <c:delete val="1"/>
              <c:extLst>
                <c:ext xmlns:c15="http://schemas.microsoft.com/office/drawing/2012/chart" uri="{CE6537A1-D6FC-4f65-9D91-7224C49458BB}"/>
                <c:ext xmlns:c16="http://schemas.microsoft.com/office/drawing/2014/chart" uri="{C3380CC4-5D6E-409C-BE32-E72D297353CC}">
                  <c16:uniqueId val="{00000060-301E-4916-BDE2-8E6691FE9315}"/>
                </c:ext>
              </c:extLst>
            </c:dLbl>
            <c:dLbl>
              <c:idx val="12"/>
              <c:delete val="1"/>
              <c:extLst>
                <c:ext xmlns:c15="http://schemas.microsoft.com/office/drawing/2012/chart" uri="{CE6537A1-D6FC-4f65-9D91-7224C49458BB}"/>
                <c:ext xmlns:c16="http://schemas.microsoft.com/office/drawing/2014/chart" uri="{C3380CC4-5D6E-409C-BE32-E72D297353CC}">
                  <c16:uniqueId val="{0000005D-301E-4916-BDE2-8E6691FE9315}"/>
                </c:ext>
              </c:extLst>
            </c:dLbl>
            <c:dLbl>
              <c:idx val="13"/>
              <c:delete val="1"/>
              <c:extLst>
                <c:ext xmlns:c15="http://schemas.microsoft.com/office/drawing/2012/chart" uri="{CE6537A1-D6FC-4f65-9D91-7224C49458BB}"/>
                <c:ext xmlns:c16="http://schemas.microsoft.com/office/drawing/2014/chart" uri="{C3380CC4-5D6E-409C-BE32-E72D297353CC}">
                  <c16:uniqueId val="{0000005B-301E-4916-BDE2-8E6691FE9315}"/>
                </c:ext>
              </c:extLst>
            </c:dLbl>
            <c:dLbl>
              <c:idx val="14"/>
              <c:delete val="1"/>
              <c:extLst>
                <c:ext xmlns:c15="http://schemas.microsoft.com/office/drawing/2012/chart" uri="{CE6537A1-D6FC-4f65-9D91-7224C49458BB}"/>
                <c:ext xmlns:c16="http://schemas.microsoft.com/office/drawing/2014/chart" uri="{C3380CC4-5D6E-409C-BE32-E72D297353CC}">
                  <c16:uniqueId val="{0000005A-301E-4916-BDE2-8E6691FE9315}"/>
                </c:ext>
              </c:extLst>
            </c:dLbl>
            <c:dLbl>
              <c:idx val="15"/>
              <c:delete val="1"/>
              <c:extLst>
                <c:ext xmlns:c15="http://schemas.microsoft.com/office/drawing/2012/chart" uri="{CE6537A1-D6FC-4f65-9D91-7224C49458BB}"/>
                <c:ext xmlns:c16="http://schemas.microsoft.com/office/drawing/2014/chart" uri="{C3380CC4-5D6E-409C-BE32-E72D297353CC}">
                  <c16:uniqueId val="{00000058-301E-4916-BDE2-8E6691FE9315}"/>
                </c:ext>
              </c:extLst>
            </c:dLbl>
            <c:dLbl>
              <c:idx val="16"/>
              <c:delete val="1"/>
              <c:extLst>
                <c:ext xmlns:c15="http://schemas.microsoft.com/office/drawing/2012/chart" uri="{CE6537A1-D6FC-4f65-9D91-7224C49458BB}"/>
                <c:ext xmlns:c16="http://schemas.microsoft.com/office/drawing/2014/chart" uri="{C3380CC4-5D6E-409C-BE32-E72D297353CC}">
                  <c16:uniqueId val="{0000001E-301E-4916-BDE2-8E6691FE9315}"/>
                </c:ext>
              </c:extLst>
            </c:dLbl>
            <c:dLbl>
              <c:idx val="17"/>
              <c:delete val="1"/>
              <c:extLst>
                <c:ext xmlns:c15="http://schemas.microsoft.com/office/drawing/2012/chart" uri="{CE6537A1-D6FC-4f65-9D91-7224C49458BB}"/>
                <c:ext xmlns:c16="http://schemas.microsoft.com/office/drawing/2014/chart" uri="{C3380CC4-5D6E-409C-BE32-E72D297353CC}">
                  <c16:uniqueId val="{0000001D-301E-4916-BDE2-8E6691FE9315}"/>
                </c:ext>
              </c:extLst>
            </c:dLbl>
            <c:dLbl>
              <c:idx val="18"/>
              <c:delete val="1"/>
              <c:extLst>
                <c:ext xmlns:c15="http://schemas.microsoft.com/office/drawing/2012/chart" uri="{CE6537A1-D6FC-4f65-9D91-7224C49458BB}"/>
                <c:ext xmlns:c16="http://schemas.microsoft.com/office/drawing/2014/chart" uri="{C3380CC4-5D6E-409C-BE32-E72D297353CC}">
                  <c16:uniqueId val="{0000001C-301E-4916-BDE2-8E6691FE9315}"/>
                </c:ext>
              </c:extLst>
            </c:dLbl>
            <c:dLbl>
              <c:idx val="19"/>
              <c:delete val="1"/>
              <c:extLst>
                <c:ext xmlns:c15="http://schemas.microsoft.com/office/drawing/2012/chart" uri="{CE6537A1-D6FC-4f65-9D91-7224C49458BB}"/>
                <c:ext xmlns:c16="http://schemas.microsoft.com/office/drawing/2014/chart" uri="{C3380CC4-5D6E-409C-BE32-E72D297353CC}">
                  <c16:uniqueId val="{0000001B-301E-4916-BDE2-8E6691FE9315}"/>
                </c:ext>
              </c:extLst>
            </c:dLbl>
            <c:dLbl>
              <c:idx val="20"/>
              <c:delete val="1"/>
              <c:extLst>
                <c:ext xmlns:c15="http://schemas.microsoft.com/office/drawing/2012/chart" uri="{CE6537A1-D6FC-4f65-9D91-7224C49458BB}"/>
                <c:ext xmlns:c16="http://schemas.microsoft.com/office/drawing/2014/chart" uri="{C3380CC4-5D6E-409C-BE32-E72D297353CC}">
                  <c16:uniqueId val="{0000001A-301E-4916-BDE2-8E6691FE9315}"/>
                </c:ext>
              </c:extLst>
            </c:dLbl>
            <c:dLbl>
              <c:idx val="21"/>
              <c:delete val="1"/>
              <c:extLst>
                <c:ext xmlns:c15="http://schemas.microsoft.com/office/drawing/2012/chart" uri="{CE6537A1-D6FC-4f65-9D91-7224C49458BB}"/>
                <c:ext xmlns:c16="http://schemas.microsoft.com/office/drawing/2014/chart" uri="{C3380CC4-5D6E-409C-BE32-E72D297353CC}">
                  <c16:uniqueId val="{00000019-301E-4916-BDE2-8E6691FE9315}"/>
                </c:ext>
              </c:extLst>
            </c:dLbl>
            <c:dLbl>
              <c:idx val="22"/>
              <c:delete val="1"/>
              <c:extLst>
                <c:ext xmlns:c15="http://schemas.microsoft.com/office/drawing/2012/chart" uri="{CE6537A1-D6FC-4f65-9D91-7224C49458BB}"/>
                <c:ext xmlns:c16="http://schemas.microsoft.com/office/drawing/2014/chart" uri="{C3380CC4-5D6E-409C-BE32-E72D297353CC}">
                  <c16:uniqueId val="{00000018-301E-4916-BDE2-8E6691FE9315}"/>
                </c:ext>
              </c:extLst>
            </c:dLbl>
            <c:dLbl>
              <c:idx val="23"/>
              <c:delete val="1"/>
              <c:extLst>
                <c:ext xmlns:c15="http://schemas.microsoft.com/office/drawing/2012/chart" uri="{CE6537A1-D6FC-4f65-9D91-7224C49458BB}"/>
                <c:ext xmlns:c16="http://schemas.microsoft.com/office/drawing/2014/chart" uri="{C3380CC4-5D6E-409C-BE32-E72D297353CC}">
                  <c16:uniqueId val="{00000017-301E-4916-BDE2-8E6691FE9315}"/>
                </c:ext>
              </c:extLst>
            </c:dLbl>
            <c:dLbl>
              <c:idx val="24"/>
              <c:delete val="1"/>
              <c:extLst>
                <c:ext xmlns:c15="http://schemas.microsoft.com/office/drawing/2012/chart" uri="{CE6537A1-D6FC-4f65-9D91-7224C49458BB}"/>
                <c:ext xmlns:c16="http://schemas.microsoft.com/office/drawing/2014/chart" uri="{C3380CC4-5D6E-409C-BE32-E72D297353CC}">
                  <c16:uniqueId val="{00000015-301E-4916-BDE2-8E6691FE9315}"/>
                </c:ext>
              </c:extLst>
            </c:dLbl>
            <c:dLbl>
              <c:idx val="25"/>
              <c:delete val="1"/>
              <c:extLst>
                <c:ext xmlns:c15="http://schemas.microsoft.com/office/drawing/2012/chart" uri="{CE6537A1-D6FC-4f65-9D91-7224C49458BB}"/>
                <c:ext xmlns:c16="http://schemas.microsoft.com/office/drawing/2014/chart" uri="{C3380CC4-5D6E-409C-BE32-E72D297353CC}">
                  <c16:uniqueId val="{00000016-301E-4916-BDE2-8E6691FE9315}"/>
                </c:ext>
              </c:extLst>
            </c:dLbl>
            <c:dLbl>
              <c:idx val="26"/>
              <c:delete val="1"/>
              <c:extLst>
                <c:ext xmlns:c15="http://schemas.microsoft.com/office/drawing/2012/chart" uri="{CE6537A1-D6FC-4f65-9D91-7224C49458BB}"/>
                <c:ext xmlns:c16="http://schemas.microsoft.com/office/drawing/2014/chart" uri="{C3380CC4-5D6E-409C-BE32-E72D297353CC}">
                  <c16:uniqueId val="{00000014-301E-4916-BDE2-8E6691FE9315}"/>
                </c:ext>
              </c:extLst>
            </c:dLbl>
            <c:dLbl>
              <c:idx val="27"/>
              <c:delete val="1"/>
              <c:extLst>
                <c:ext xmlns:c15="http://schemas.microsoft.com/office/drawing/2012/chart" uri="{CE6537A1-D6FC-4f65-9D91-7224C49458BB}"/>
                <c:ext xmlns:c16="http://schemas.microsoft.com/office/drawing/2014/chart" uri="{C3380CC4-5D6E-409C-BE32-E72D297353CC}">
                  <c16:uniqueId val="{00000013-301E-4916-BDE2-8E6691FE9315}"/>
                </c:ext>
              </c:extLst>
            </c:dLbl>
            <c:dLbl>
              <c:idx val="28"/>
              <c:delete val="1"/>
              <c:extLst>
                <c:ext xmlns:c15="http://schemas.microsoft.com/office/drawing/2012/chart" uri="{CE6537A1-D6FC-4f65-9D91-7224C49458BB}"/>
                <c:ext xmlns:c16="http://schemas.microsoft.com/office/drawing/2014/chart" uri="{C3380CC4-5D6E-409C-BE32-E72D297353CC}">
                  <c16:uniqueId val="{00000012-301E-4916-BDE2-8E6691FE9315}"/>
                </c:ext>
              </c:extLst>
            </c:dLbl>
            <c:dLbl>
              <c:idx val="29"/>
              <c:delete val="1"/>
              <c:extLst>
                <c:ext xmlns:c15="http://schemas.microsoft.com/office/drawing/2012/chart" uri="{CE6537A1-D6FC-4f65-9D91-7224C49458BB}"/>
                <c:ext xmlns:c16="http://schemas.microsoft.com/office/drawing/2014/chart" uri="{C3380CC4-5D6E-409C-BE32-E72D297353CC}">
                  <c16:uniqueId val="{00000011-301E-4916-BDE2-8E6691FE9315}"/>
                </c:ext>
              </c:extLst>
            </c:dLbl>
            <c:dLbl>
              <c:idx val="30"/>
              <c:delete val="1"/>
              <c:extLst>
                <c:ext xmlns:c15="http://schemas.microsoft.com/office/drawing/2012/chart" uri="{CE6537A1-D6FC-4f65-9D91-7224C49458BB}"/>
                <c:ext xmlns:c16="http://schemas.microsoft.com/office/drawing/2014/chart" uri="{C3380CC4-5D6E-409C-BE32-E72D297353CC}">
                  <c16:uniqueId val="{00000005-301E-4916-BDE2-8E6691FE9315}"/>
                </c:ext>
              </c:extLst>
            </c:dLbl>
            <c:dLbl>
              <c:idx val="31"/>
              <c:delete val="1"/>
              <c:extLst>
                <c:ext xmlns:c15="http://schemas.microsoft.com/office/drawing/2012/chart" uri="{CE6537A1-D6FC-4f65-9D91-7224C49458BB}"/>
                <c:ext xmlns:c16="http://schemas.microsoft.com/office/drawing/2014/chart" uri="{C3380CC4-5D6E-409C-BE32-E72D297353CC}">
                  <c16:uniqueId val="{0000000F-301E-4916-BDE2-8E6691FE9315}"/>
                </c:ext>
              </c:extLst>
            </c:dLbl>
            <c:dLbl>
              <c:idx val="32"/>
              <c:delete val="1"/>
              <c:extLst>
                <c:ext xmlns:c15="http://schemas.microsoft.com/office/drawing/2012/chart" uri="{CE6537A1-D6FC-4f65-9D91-7224C49458BB}"/>
                <c:ext xmlns:c16="http://schemas.microsoft.com/office/drawing/2014/chart" uri="{C3380CC4-5D6E-409C-BE32-E72D297353CC}">
                  <c16:uniqueId val="{00000010-301E-4916-BDE2-8E6691FE9315}"/>
                </c:ext>
              </c:extLst>
            </c:dLbl>
            <c:dLbl>
              <c:idx val="33"/>
              <c:delete val="1"/>
              <c:extLst>
                <c:ext xmlns:c15="http://schemas.microsoft.com/office/drawing/2012/chart" uri="{CE6537A1-D6FC-4f65-9D91-7224C49458BB}"/>
                <c:ext xmlns:c16="http://schemas.microsoft.com/office/drawing/2014/chart" uri="{C3380CC4-5D6E-409C-BE32-E72D297353CC}">
                  <c16:uniqueId val="{0000000E-301E-4916-BDE2-8E6691FE9315}"/>
                </c:ext>
              </c:extLst>
            </c:dLbl>
            <c:dLbl>
              <c:idx val="34"/>
              <c:delete val="1"/>
              <c:extLst>
                <c:ext xmlns:c15="http://schemas.microsoft.com/office/drawing/2012/chart" uri="{CE6537A1-D6FC-4f65-9D91-7224C49458BB}"/>
                <c:ext xmlns:c16="http://schemas.microsoft.com/office/drawing/2014/chart" uri="{C3380CC4-5D6E-409C-BE32-E72D297353CC}">
                  <c16:uniqueId val="{0000000D-301E-4916-BDE2-8E6691FE9315}"/>
                </c:ext>
              </c:extLst>
            </c:dLbl>
            <c:dLbl>
              <c:idx val="35"/>
              <c:delete val="1"/>
              <c:extLst>
                <c:ext xmlns:c15="http://schemas.microsoft.com/office/drawing/2012/chart" uri="{CE6537A1-D6FC-4f65-9D91-7224C49458BB}"/>
                <c:ext xmlns:c16="http://schemas.microsoft.com/office/drawing/2014/chart" uri="{C3380CC4-5D6E-409C-BE32-E72D297353CC}">
                  <c16:uniqueId val="{0000000C-301E-4916-BDE2-8E6691FE9315}"/>
                </c:ext>
              </c:extLst>
            </c:dLbl>
            <c:dLbl>
              <c:idx val="36"/>
              <c:delete val="1"/>
              <c:extLst>
                <c:ext xmlns:c15="http://schemas.microsoft.com/office/drawing/2012/chart" uri="{CE6537A1-D6FC-4f65-9D91-7224C49458BB}"/>
                <c:ext xmlns:c16="http://schemas.microsoft.com/office/drawing/2014/chart" uri="{C3380CC4-5D6E-409C-BE32-E72D297353CC}">
                  <c16:uniqueId val="{0000000B-301E-4916-BDE2-8E6691FE9315}"/>
                </c:ext>
              </c:extLst>
            </c:dLbl>
            <c:dLbl>
              <c:idx val="37"/>
              <c:delete val="1"/>
              <c:extLst>
                <c:ext xmlns:c15="http://schemas.microsoft.com/office/drawing/2012/chart" uri="{CE6537A1-D6FC-4f65-9D91-7224C49458BB}"/>
                <c:ext xmlns:c16="http://schemas.microsoft.com/office/drawing/2014/chart" uri="{C3380CC4-5D6E-409C-BE32-E72D297353CC}">
                  <c16:uniqueId val="{0000000A-301E-4916-BDE2-8E6691FE9315}"/>
                </c:ext>
              </c:extLst>
            </c:dLbl>
            <c:dLbl>
              <c:idx val="38"/>
              <c:delete val="1"/>
              <c:extLst>
                <c:ext xmlns:c15="http://schemas.microsoft.com/office/drawing/2012/chart" uri="{CE6537A1-D6FC-4f65-9D91-7224C49458BB}"/>
                <c:ext xmlns:c16="http://schemas.microsoft.com/office/drawing/2014/chart" uri="{C3380CC4-5D6E-409C-BE32-E72D297353CC}">
                  <c16:uniqueId val="{00000008-301E-4916-BDE2-8E6691FE9315}"/>
                </c:ext>
              </c:extLst>
            </c:dLbl>
            <c:dLbl>
              <c:idx val="39"/>
              <c:delete val="1"/>
              <c:extLst>
                <c:ext xmlns:c15="http://schemas.microsoft.com/office/drawing/2012/chart" uri="{CE6537A1-D6FC-4f65-9D91-7224C49458BB}"/>
                <c:ext xmlns:c16="http://schemas.microsoft.com/office/drawing/2014/chart" uri="{C3380CC4-5D6E-409C-BE32-E72D297353CC}">
                  <c16:uniqueId val="{00000009-301E-4916-BDE2-8E6691FE9315}"/>
                </c:ext>
              </c:extLst>
            </c:dLbl>
            <c:dLbl>
              <c:idx val="40"/>
              <c:numFmt formatCode="#,##0.0&quot;M&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7-301E-4916-BDE2-8E6691FE931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extLst/>
            </c:numRef>
          </c:cat>
          <c:val>
            <c:numRef>
              <c:f>Sheet1!$B$2:$B$52</c:f>
              <c:numCache>
                <c:formatCode>#,##0</c:formatCode>
                <c:ptCount val="41"/>
                <c:pt idx="0">
                  <c:v>29145505</c:v>
                </c:pt>
                <c:pt idx="1">
                  <c:v>29570351</c:v>
                </c:pt>
                <c:pt idx="2">
                  <c:v>30113488</c:v>
                </c:pt>
                <c:pt idx="3">
                  <c:v>30727890</c:v>
                </c:pt>
                <c:pt idx="4">
                  <c:v>31290831</c:v>
                </c:pt>
                <c:pt idx="5">
                  <c:v>31753499</c:v>
                </c:pt>
                <c:pt idx="6">
                  <c:v>32215048</c:v>
                </c:pt>
                <c:pt idx="7">
                  <c:v>32676444</c:v>
                </c:pt>
                <c:pt idx="8">
                  <c:v>33137536</c:v>
                </c:pt>
                <c:pt idx="9">
                  <c:v>33598007</c:v>
                </c:pt>
                <c:pt idx="10">
                  <c:v>34057438</c:v>
                </c:pt>
                <c:pt idx="11">
                  <c:v>34515416</c:v>
                </c:pt>
                <c:pt idx="12">
                  <c:v>34971419</c:v>
                </c:pt>
                <c:pt idx="13">
                  <c:v>35424721</c:v>
                </c:pt>
                <c:pt idx="14">
                  <c:v>35876140</c:v>
                </c:pt>
                <c:pt idx="15">
                  <c:v>36325097</c:v>
                </c:pt>
                <c:pt idx="16">
                  <c:v>36770758</c:v>
                </c:pt>
                <c:pt idx="17">
                  <c:v>37212651</c:v>
                </c:pt>
                <c:pt idx="18">
                  <c:v>37650171</c:v>
                </c:pt>
                <c:pt idx="19">
                  <c:v>38082793</c:v>
                </c:pt>
                <c:pt idx="20">
                  <c:v>38510570</c:v>
                </c:pt>
                <c:pt idx="21">
                  <c:v>38933262</c:v>
                </c:pt>
                <c:pt idx="22">
                  <c:v>39350665</c:v>
                </c:pt>
                <c:pt idx="23">
                  <c:v>39762813</c:v>
                </c:pt>
                <c:pt idx="24">
                  <c:v>40169686</c:v>
                </c:pt>
                <c:pt idx="25">
                  <c:v>40571493</c:v>
                </c:pt>
                <c:pt idx="26">
                  <c:v>40968413</c:v>
                </c:pt>
                <c:pt idx="27">
                  <c:v>41360645</c:v>
                </c:pt>
                <c:pt idx="28">
                  <c:v>41748515</c:v>
                </c:pt>
                <c:pt idx="29">
                  <c:v>42132203</c:v>
                </c:pt>
                <c:pt idx="30">
                  <c:v>42512076</c:v>
                </c:pt>
                <c:pt idx="31">
                  <c:v>42888510</c:v>
                </c:pt>
                <c:pt idx="32">
                  <c:v>43261822</c:v>
                </c:pt>
                <c:pt idx="33">
                  <c:v>43632432</c:v>
                </c:pt>
                <c:pt idx="34">
                  <c:v>44000558</c:v>
                </c:pt>
                <c:pt idx="35">
                  <c:v>44366529</c:v>
                </c:pt>
                <c:pt idx="36">
                  <c:v>44730399</c:v>
                </c:pt>
                <c:pt idx="37">
                  <c:v>45092389</c:v>
                </c:pt>
                <c:pt idx="38">
                  <c:v>45452228</c:v>
                </c:pt>
                <c:pt idx="39">
                  <c:v>45809973</c:v>
                </c:pt>
                <c:pt idx="40">
                  <c:v>46165351</c:v>
                </c:pt>
              </c:numCache>
              <c:extLst/>
            </c:numRef>
          </c:val>
          <c:smooth val="0"/>
          <c:extLst>
            <c:ext xmlns:c16="http://schemas.microsoft.com/office/drawing/2014/chart" uri="{C3380CC4-5D6E-409C-BE32-E72D297353CC}">
              <c16:uniqueId val="{00000000-301E-4916-BDE2-8E6691FE9315}"/>
            </c:ext>
          </c:extLst>
        </c:ser>
        <c:ser>
          <c:idx val="1"/>
          <c:order val="1"/>
          <c:tx>
            <c:strRef>
              <c:f>Sheet1!$C$1</c:f>
              <c:strCache>
                <c:ptCount val="1"/>
                <c:pt idx="0">
                  <c:v>V2024: Mid Migration Scenario</c:v>
                </c:pt>
              </c:strCache>
            </c:strRef>
          </c:tx>
          <c:spPr>
            <a:ln w="38100"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1-301E-4916-BDE2-8E6691FE9315}"/>
                </c:ext>
              </c:extLst>
            </c:dLbl>
            <c:dLbl>
              <c:idx val="1"/>
              <c:delete val="1"/>
              <c:extLst>
                <c:ext xmlns:c15="http://schemas.microsoft.com/office/drawing/2012/chart" uri="{CE6537A1-D6FC-4f65-9D91-7224C49458BB}"/>
                <c:ext xmlns:c16="http://schemas.microsoft.com/office/drawing/2014/chart" uri="{C3380CC4-5D6E-409C-BE32-E72D297353CC}">
                  <c16:uniqueId val="{00000026-301E-4916-BDE2-8E6691FE9315}"/>
                </c:ext>
              </c:extLst>
            </c:dLbl>
            <c:dLbl>
              <c:idx val="2"/>
              <c:delete val="1"/>
              <c:extLst>
                <c:ext xmlns:c15="http://schemas.microsoft.com/office/drawing/2012/chart" uri="{CE6537A1-D6FC-4f65-9D91-7224C49458BB}"/>
                <c:ext xmlns:c16="http://schemas.microsoft.com/office/drawing/2014/chart" uri="{C3380CC4-5D6E-409C-BE32-E72D297353CC}">
                  <c16:uniqueId val="{0000002B-301E-4916-BDE2-8E6691FE9315}"/>
                </c:ext>
              </c:extLst>
            </c:dLbl>
            <c:dLbl>
              <c:idx val="3"/>
              <c:delete val="1"/>
              <c:extLst>
                <c:ext xmlns:c15="http://schemas.microsoft.com/office/drawing/2012/chart" uri="{CE6537A1-D6FC-4f65-9D91-7224C49458BB}"/>
                <c:ext xmlns:c16="http://schemas.microsoft.com/office/drawing/2014/chart" uri="{C3380CC4-5D6E-409C-BE32-E72D297353CC}">
                  <c16:uniqueId val="{00000030-301E-4916-BDE2-8E6691FE9315}"/>
                </c:ext>
              </c:extLst>
            </c:dLbl>
            <c:dLbl>
              <c:idx val="4"/>
              <c:delete val="1"/>
              <c:extLst>
                <c:ext xmlns:c15="http://schemas.microsoft.com/office/drawing/2012/chart" uri="{CE6537A1-D6FC-4f65-9D91-7224C49458BB}"/>
                <c:ext xmlns:c16="http://schemas.microsoft.com/office/drawing/2014/chart" uri="{C3380CC4-5D6E-409C-BE32-E72D297353CC}">
                  <c16:uniqueId val="{00000034-301E-4916-BDE2-8E6691FE9315}"/>
                </c:ext>
              </c:extLst>
            </c:dLbl>
            <c:dLbl>
              <c:idx val="5"/>
              <c:delete val="1"/>
              <c:extLst>
                <c:ext xmlns:c15="http://schemas.microsoft.com/office/drawing/2012/chart" uri="{CE6537A1-D6FC-4f65-9D91-7224C49458BB}"/>
                <c:ext xmlns:c16="http://schemas.microsoft.com/office/drawing/2014/chart" uri="{C3380CC4-5D6E-409C-BE32-E72D297353CC}">
                  <c16:uniqueId val="{00000039-301E-4916-BDE2-8E6691FE9315}"/>
                </c:ext>
              </c:extLst>
            </c:dLbl>
            <c:dLbl>
              <c:idx val="6"/>
              <c:delete val="1"/>
              <c:extLst>
                <c:ext xmlns:c15="http://schemas.microsoft.com/office/drawing/2012/chart" uri="{CE6537A1-D6FC-4f65-9D91-7224C49458BB}"/>
                <c:ext xmlns:c16="http://schemas.microsoft.com/office/drawing/2014/chart" uri="{C3380CC4-5D6E-409C-BE32-E72D297353CC}">
                  <c16:uniqueId val="{00000041-301E-4916-BDE2-8E6691FE9315}"/>
                </c:ext>
              </c:extLst>
            </c:dLbl>
            <c:dLbl>
              <c:idx val="7"/>
              <c:delete val="1"/>
              <c:extLst>
                <c:ext xmlns:c15="http://schemas.microsoft.com/office/drawing/2012/chart" uri="{CE6537A1-D6FC-4f65-9D91-7224C49458BB}"/>
                <c:ext xmlns:c16="http://schemas.microsoft.com/office/drawing/2014/chart" uri="{C3380CC4-5D6E-409C-BE32-E72D297353CC}">
                  <c16:uniqueId val="{00000045-301E-4916-BDE2-8E6691FE9315}"/>
                </c:ext>
              </c:extLst>
            </c:dLbl>
            <c:dLbl>
              <c:idx val="8"/>
              <c:delete val="1"/>
              <c:extLst>
                <c:ext xmlns:c15="http://schemas.microsoft.com/office/drawing/2012/chart" uri="{CE6537A1-D6FC-4f65-9D91-7224C49458BB}"/>
                <c:ext xmlns:c16="http://schemas.microsoft.com/office/drawing/2014/chart" uri="{C3380CC4-5D6E-409C-BE32-E72D297353CC}">
                  <c16:uniqueId val="{0000006A-301E-4916-BDE2-8E6691FE9315}"/>
                </c:ext>
              </c:extLst>
            </c:dLbl>
            <c:dLbl>
              <c:idx val="9"/>
              <c:delete val="1"/>
              <c:extLst>
                <c:ext xmlns:c15="http://schemas.microsoft.com/office/drawing/2012/chart" uri="{CE6537A1-D6FC-4f65-9D91-7224C49458BB}"/>
                <c:ext xmlns:c16="http://schemas.microsoft.com/office/drawing/2014/chart" uri="{C3380CC4-5D6E-409C-BE32-E72D297353CC}">
                  <c16:uniqueId val="{00000066-301E-4916-BDE2-8E6691FE9315}"/>
                </c:ext>
              </c:extLst>
            </c:dLbl>
            <c:dLbl>
              <c:idx val="10"/>
              <c:delete val="1"/>
              <c:extLst>
                <c:ext xmlns:c15="http://schemas.microsoft.com/office/drawing/2012/chart" uri="{CE6537A1-D6FC-4f65-9D91-7224C49458BB}"/>
                <c:ext xmlns:c16="http://schemas.microsoft.com/office/drawing/2014/chart" uri="{C3380CC4-5D6E-409C-BE32-E72D297353CC}">
                  <c16:uniqueId val="{00000063-301E-4916-BDE2-8E6691FE9315}"/>
                </c:ext>
              </c:extLst>
            </c:dLbl>
            <c:dLbl>
              <c:idx val="11"/>
              <c:delete val="1"/>
              <c:extLst>
                <c:ext xmlns:c15="http://schemas.microsoft.com/office/drawing/2012/chart" uri="{CE6537A1-D6FC-4f65-9D91-7224C49458BB}"/>
                <c:ext xmlns:c16="http://schemas.microsoft.com/office/drawing/2014/chart" uri="{C3380CC4-5D6E-409C-BE32-E72D297353CC}">
                  <c16:uniqueId val="{0000005F-301E-4916-BDE2-8E6691FE9315}"/>
                </c:ext>
              </c:extLst>
            </c:dLbl>
            <c:dLbl>
              <c:idx val="12"/>
              <c:delete val="1"/>
              <c:extLst>
                <c:ext xmlns:c15="http://schemas.microsoft.com/office/drawing/2012/chart" uri="{CE6537A1-D6FC-4f65-9D91-7224C49458BB}"/>
                <c:ext xmlns:c16="http://schemas.microsoft.com/office/drawing/2014/chart" uri="{C3380CC4-5D6E-409C-BE32-E72D297353CC}">
                  <c16:uniqueId val="{0000005C-301E-4916-BDE2-8E6691FE9315}"/>
                </c:ext>
              </c:extLst>
            </c:dLbl>
            <c:dLbl>
              <c:idx val="13"/>
              <c:delete val="1"/>
              <c:extLst>
                <c:ext xmlns:c15="http://schemas.microsoft.com/office/drawing/2012/chart" uri="{CE6537A1-D6FC-4f65-9D91-7224C49458BB}"/>
                <c:ext xmlns:c16="http://schemas.microsoft.com/office/drawing/2014/chart" uri="{C3380CC4-5D6E-409C-BE32-E72D297353CC}">
                  <c16:uniqueId val="{00000073-301E-4916-BDE2-8E6691FE9315}"/>
                </c:ext>
              </c:extLst>
            </c:dLbl>
            <c:dLbl>
              <c:idx val="14"/>
              <c:delete val="1"/>
              <c:extLst>
                <c:ext xmlns:c15="http://schemas.microsoft.com/office/drawing/2012/chart" uri="{CE6537A1-D6FC-4f65-9D91-7224C49458BB}"/>
                <c:ext xmlns:c16="http://schemas.microsoft.com/office/drawing/2014/chart" uri="{C3380CC4-5D6E-409C-BE32-E72D297353CC}">
                  <c16:uniqueId val="{00000074-301E-4916-BDE2-8E6691FE9315}"/>
                </c:ext>
              </c:extLst>
            </c:dLbl>
            <c:dLbl>
              <c:idx val="15"/>
              <c:delete val="1"/>
              <c:extLst>
                <c:ext xmlns:c15="http://schemas.microsoft.com/office/drawing/2012/chart" uri="{CE6537A1-D6FC-4f65-9D91-7224C49458BB}"/>
                <c:ext xmlns:c16="http://schemas.microsoft.com/office/drawing/2014/chart" uri="{C3380CC4-5D6E-409C-BE32-E72D297353CC}">
                  <c16:uniqueId val="{00000076-301E-4916-BDE2-8E6691FE9315}"/>
                </c:ext>
              </c:extLst>
            </c:dLbl>
            <c:dLbl>
              <c:idx val="16"/>
              <c:delete val="1"/>
              <c:extLst>
                <c:ext xmlns:c15="http://schemas.microsoft.com/office/drawing/2012/chart" uri="{CE6537A1-D6FC-4f65-9D91-7224C49458BB}"/>
                <c:ext xmlns:c16="http://schemas.microsoft.com/office/drawing/2014/chart" uri="{C3380CC4-5D6E-409C-BE32-E72D297353CC}">
                  <c16:uniqueId val="{00000056-301E-4916-BDE2-8E6691FE9315}"/>
                </c:ext>
              </c:extLst>
            </c:dLbl>
            <c:dLbl>
              <c:idx val="17"/>
              <c:delete val="1"/>
              <c:extLst>
                <c:ext xmlns:c15="http://schemas.microsoft.com/office/drawing/2012/chart" uri="{CE6537A1-D6FC-4f65-9D91-7224C49458BB}"/>
                <c:ext xmlns:c16="http://schemas.microsoft.com/office/drawing/2014/chart" uri="{C3380CC4-5D6E-409C-BE32-E72D297353CC}">
                  <c16:uniqueId val="{00000050-301E-4916-BDE2-8E6691FE9315}"/>
                </c:ext>
              </c:extLst>
            </c:dLbl>
            <c:dLbl>
              <c:idx val="18"/>
              <c:delete val="1"/>
              <c:extLst>
                <c:ext xmlns:c15="http://schemas.microsoft.com/office/drawing/2012/chart" uri="{CE6537A1-D6FC-4f65-9D91-7224C49458BB}"/>
                <c:ext xmlns:c16="http://schemas.microsoft.com/office/drawing/2014/chart" uri="{C3380CC4-5D6E-409C-BE32-E72D297353CC}">
                  <c16:uniqueId val="{00000052-301E-4916-BDE2-8E6691FE9315}"/>
                </c:ext>
              </c:extLst>
            </c:dLbl>
            <c:dLbl>
              <c:idx val="19"/>
              <c:delete val="1"/>
              <c:extLst>
                <c:ext xmlns:c15="http://schemas.microsoft.com/office/drawing/2012/chart" uri="{CE6537A1-D6FC-4f65-9D91-7224C49458BB}"/>
                <c:ext xmlns:c16="http://schemas.microsoft.com/office/drawing/2014/chart" uri="{C3380CC4-5D6E-409C-BE32-E72D297353CC}">
                  <c16:uniqueId val="{0000004D-301E-4916-BDE2-8E6691FE9315}"/>
                </c:ext>
              </c:extLst>
            </c:dLbl>
            <c:dLbl>
              <c:idx val="20"/>
              <c:delete val="1"/>
              <c:extLst>
                <c:ext xmlns:c15="http://schemas.microsoft.com/office/drawing/2012/chart" uri="{CE6537A1-D6FC-4f65-9D91-7224C49458BB}"/>
                <c:ext xmlns:c16="http://schemas.microsoft.com/office/drawing/2014/chart" uri="{C3380CC4-5D6E-409C-BE32-E72D297353CC}">
                  <c16:uniqueId val="{00000047-301E-4916-BDE2-8E6691FE9315}"/>
                </c:ext>
              </c:extLst>
            </c:dLbl>
            <c:dLbl>
              <c:idx val="21"/>
              <c:delete val="1"/>
              <c:extLst>
                <c:ext xmlns:c15="http://schemas.microsoft.com/office/drawing/2012/chart" uri="{CE6537A1-D6FC-4f65-9D91-7224C49458BB}"/>
                <c:ext xmlns:c16="http://schemas.microsoft.com/office/drawing/2014/chart" uri="{C3380CC4-5D6E-409C-BE32-E72D297353CC}">
                  <c16:uniqueId val="{00000049-301E-4916-BDE2-8E6691FE9315}"/>
                </c:ext>
              </c:extLst>
            </c:dLbl>
            <c:dLbl>
              <c:idx val="22"/>
              <c:delete val="1"/>
              <c:extLst>
                <c:ext xmlns:c15="http://schemas.microsoft.com/office/drawing/2012/chart" uri="{CE6537A1-D6FC-4f65-9D91-7224C49458BB}"/>
                <c:ext xmlns:c16="http://schemas.microsoft.com/office/drawing/2014/chart" uri="{C3380CC4-5D6E-409C-BE32-E72D297353CC}">
                  <c16:uniqueId val="{0000008C-301E-4916-BDE2-8E6691FE9315}"/>
                </c:ext>
              </c:extLst>
            </c:dLbl>
            <c:dLbl>
              <c:idx val="23"/>
              <c:delete val="1"/>
              <c:extLst>
                <c:ext xmlns:c15="http://schemas.microsoft.com/office/drawing/2012/chart" uri="{CE6537A1-D6FC-4f65-9D91-7224C49458BB}"/>
                <c:ext xmlns:c16="http://schemas.microsoft.com/office/drawing/2014/chart" uri="{C3380CC4-5D6E-409C-BE32-E72D297353CC}">
                  <c16:uniqueId val="{0000008E-301E-4916-BDE2-8E6691FE9315}"/>
                </c:ext>
              </c:extLst>
            </c:dLbl>
            <c:dLbl>
              <c:idx val="24"/>
              <c:delete val="1"/>
              <c:extLst>
                <c:ext xmlns:c15="http://schemas.microsoft.com/office/drawing/2012/chart" uri="{CE6537A1-D6FC-4f65-9D91-7224C49458BB}"/>
                <c:ext xmlns:c16="http://schemas.microsoft.com/office/drawing/2014/chart" uri="{C3380CC4-5D6E-409C-BE32-E72D297353CC}">
                  <c16:uniqueId val="{0000008F-301E-4916-BDE2-8E6691FE9315}"/>
                </c:ext>
              </c:extLst>
            </c:dLbl>
            <c:dLbl>
              <c:idx val="25"/>
              <c:delete val="1"/>
              <c:extLst>
                <c:ext xmlns:c15="http://schemas.microsoft.com/office/drawing/2012/chart" uri="{CE6537A1-D6FC-4f65-9D91-7224C49458BB}"/>
                <c:ext xmlns:c16="http://schemas.microsoft.com/office/drawing/2014/chart" uri="{C3380CC4-5D6E-409C-BE32-E72D297353CC}">
                  <c16:uniqueId val="{00000090-301E-4916-BDE2-8E6691FE9315}"/>
                </c:ext>
              </c:extLst>
            </c:dLbl>
            <c:dLbl>
              <c:idx val="26"/>
              <c:delete val="1"/>
              <c:extLst>
                <c:ext xmlns:c15="http://schemas.microsoft.com/office/drawing/2012/chart" uri="{CE6537A1-D6FC-4f65-9D91-7224C49458BB}"/>
                <c:ext xmlns:c16="http://schemas.microsoft.com/office/drawing/2014/chart" uri="{C3380CC4-5D6E-409C-BE32-E72D297353CC}">
                  <c16:uniqueId val="{00000091-301E-4916-BDE2-8E6691FE9315}"/>
                </c:ext>
              </c:extLst>
            </c:dLbl>
            <c:dLbl>
              <c:idx val="27"/>
              <c:delete val="1"/>
              <c:extLst>
                <c:ext xmlns:c15="http://schemas.microsoft.com/office/drawing/2012/chart" uri="{CE6537A1-D6FC-4f65-9D91-7224C49458BB}"/>
                <c:ext xmlns:c16="http://schemas.microsoft.com/office/drawing/2014/chart" uri="{C3380CC4-5D6E-409C-BE32-E72D297353CC}">
                  <c16:uniqueId val="{00000092-301E-4916-BDE2-8E6691FE9315}"/>
                </c:ext>
              </c:extLst>
            </c:dLbl>
            <c:dLbl>
              <c:idx val="28"/>
              <c:delete val="1"/>
              <c:extLst>
                <c:ext xmlns:c15="http://schemas.microsoft.com/office/drawing/2012/chart" uri="{CE6537A1-D6FC-4f65-9D91-7224C49458BB}"/>
                <c:ext xmlns:c16="http://schemas.microsoft.com/office/drawing/2014/chart" uri="{C3380CC4-5D6E-409C-BE32-E72D297353CC}">
                  <c16:uniqueId val="{00000093-301E-4916-BDE2-8E6691FE9315}"/>
                </c:ext>
              </c:extLst>
            </c:dLbl>
            <c:dLbl>
              <c:idx val="29"/>
              <c:delete val="1"/>
              <c:extLst>
                <c:ext xmlns:c15="http://schemas.microsoft.com/office/drawing/2012/chart" uri="{CE6537A1-D6FC-4f65-9D91-7224C49458BB}"/>
                <c:ext xmlns:c16="http://schemas.microsoft.com/office/drawing/2014/chart" uri="{C3380CC4-5D6E-409C-BE32-E72D297353CC}">
                  <c16:uniqueId val="{00000094-301E-4916-BDE2-8E6691FE9315}"/>
                </c:ext>
              </c:extLst>
            </c:dLbl>
            <c:dLbl>
              <c:idx val="30"/>
              <c:delete val="1"/>
              <c:extLst>
                <c:ext xmlns:c15="http://schemas.microsoft.com/office/drawing/2012/chart" uri="{CE6537A1-D6FC-4f65-9D91-7224C49458BB}"/>
                <c:ext xmlns:c16="http://schemas.microsoft.com/office/drawing/2014/chart" uri="{C3380CC4-5D6E-409C-BE32-E72D297353CC}">
                  <c16:uniqueId val="{00000095-301E-4916-BDE2-8E6691FE9315}"/>
                </c:ext>
              </c:extLst>
            </c:dLbl>
            <c:dLbl>
              <c:idx val="31"/>
              <c:delete val="1"/>
              <c:extLst>
                <c:ext xmlns:c15="http://schemas.microsoft.com/office/drawing/2012/chart" uri="{CE6537A1-D6FC-4f65-9D91-7224C49458BB}"/>
                <c:ext xmlns:c16="http://schemas.microsoft.com/office/drawing/2014/chart" uri="{C3380CC4-5D6E-409C-BE32-E72D297353CC}">
                  <c16:uniqueId val="{00000096-301E-4916-BDE2-8E6691FE9315}"/>
                </c:ext>
              </c:extLst>
            </c:dLbl>
            <c:dLbl>
              <c:idx val="32"/>
              <c:delete val="1"/>
              <c:extLst>
                <c:ext xmlns:c15="http://schemas.microsoft.com/office/drawing/2012/chart" uri="{CE6537A1-D6FC-4f65-9D91-7224C49458BB}"/>
                <c:ext xmlns:c16="http://schemas.microsoft.com/office/drawing/2014/chart" uri="{C3380CC4-5D6E-409C-BE32-E72D297353CC}">
                  <c16:uniqueId val="{00000097-301E-4916-BDE2-8E6691FE9315}"/>
                </c:ext>
              </c:extLst>
            </c:dLbl>
            <c:dLbl>
              <c:idx val="33"/>
              <c:delete val="1"/>
              <c:extLst>
                <c:ext xmlns:c15="http://schemas.microsoft.com/office/drawing/2012/chart" uri="{CE6537A1-D6FC-4f65-9D91-7224C49458BB}"/>
                <c:ext xmlns:c16="http://schemas.microsoft.com/office/drawing/2014/chart" uri="{C3380CC4-5D6E-409C-BE32-E72D297353CC}">
                  <c16:uniqueId val="{00000098-301E-4916-BDE2-8E6691FE9315}"/>
                </c:ext>
              </c:extLst>
            </c:dLbl>
            <c:dLbl>
              <c:idx val="34"/>
              <c:delete val="1"/>
              <c:extLst>
                <c:ext xmlns:c15="http://schemas.microsoft.com/office/drawing/2012/chart" uri="{CE6537A1-D6FC-4f65-9D91-7224C49458BB}"/>
                <c:ext xmlns:c16="http://schemas.microsoft.com/office/drawing/2014/chart" uri="{C3380CC4-5D6E-409C-BE32-E72D297353CC}">
                  <c16:uniqueId val="{00000099-301E-4916-BDE2-8E6691FE9315}"/>
                </c:ext>
              </c:extLst>
            </c:dLbl>
            <c:dLbl>
              <c:idx val="35"/>
              <c:delete val="1"/>
              <c:extLst>
                <c:ext xmlns:c15="http://schemas.microsoft.com/office/drawing/2012/chart" uri="{CE6537A1-D6FC-4f65-9D91-7224C49458BB}"/>
                <c:ext xmlns:c16="http://schemas.microsoft.com/office/drawing/2014/chart" uri="{C3380CC4-5D6E-409C-BE32-E72D297353CC}">
                  <c16:uniqueId val="{0000009A-301E-4916-BDE2-8E6691FE9315}"/>
                </c:ext>
              </c:extLst>
            </c:dLbl>
            <c:dLbl>
              <c:idx val="36"/>
              <c:delete val="1"/>
              <c:extLst>
                <c:ext xmlns:c15="http://schemas.microsoft.com/office/drawing/2012/chart" uri="{CE6537A1-D6FC-4f65-9D91-7224C49458BB}"/>
                <c:ext xmlns:c16="http://schemas.microsoft.com/office/drawing/2014/chart" uri="{C3380CC4-5D6E-409C-BE32-E72D297353CC}">
                  <c16:uniqueId val="{0000009B-301E-4916-BDE2-8E6691FE9315}"/>
                </c:ext>
              </c:extLst>
            </c:dLbl>
            <c:dLbl>
              <c:idx val="37"/>
              <c:delete val="1"/>
              <c:extLst>
                <c:ext xmlns:c15="http://schemas.microsoft.com/office/drawing/2012/chart" uri="{CE6537A1-D6FC-4f65-9D91-7224C49458BB}"/>
                <c:ext xmlns:c16="http://schemas.microsoft.com/office/drawing/2014/chart" uri="{C3380CC4-5D6E-409C-BE32-E72D297353CC}">
                  <c16:uniqueId val="{0000009C-301E-4916-BDE2-8E6691FE9315}"/>
                </c:ext>
              </c:extLst>
            </c:dLbl>
            <c:dLbl>
              <c:idx val="38"/>
              <c:delete val="1"/>
              <c:extLst>
                <c:ext xmlns:c15="http://schemas.microsoft.com/office/drawing/2012/chart" uri="{CE6537A1-D6FC-4f65-9D91-7224C49458BB}"/>
                <c:ext xmlns:c16="http://schemas.microsoft.com/office/drawing/2014/chart" uri="{C3380CC4-5D6E-409C-BE32-E72D297353CC}">
                  <c16:uniqueId val="{0000009D-301E-4916-BDE2-8E6691FE9315}"/>
                </c:ext>
              </c:extLst>
            </c:dLbl>
            <c:dLbl>
              <c:idx val="39"/>
              <c:delete val="1"/>
              <c:extLst>
                <c:ext xmlns:c15="http://schemas.microsoft.com/office/drawing/2012/chart" uri="{CE6537A1-D6FC-4f65-9D91-7224C49458BB}"/>
                <c:ext xmlns:c16="http://schemas.microsoft.com/office/drawing/2014/chart" uri="{C3380CC4-5D6E-409C-BE32-E72D297353CC}">
                  <c16:uniqueId val="{0000009E-301E-4916-BDE2-8E6691FE9315}"/>
                </c:ext>
              </c:extLst>
            </c:dLbl>
            <c:dLbl>
              <c:idx val="40"/>
              <c:numFmt formatCode="#,##0.0&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3F-301E-4916-BDE2-8E6691FE9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extLst/>
            </c:numRef>
          </c:cat>
          <c:val>
            <c:numRef>
              <c:f>Sheet1!$C$2:$C$52</c:f>
              <c:numCache>
                <c:formatCode>#,##0</c:formatCode>
                <c:ptCount val="41"/>
                <c:pt idx="0">
                  <c:v>29145505</c:v>
                </c:pt>
                <c:pt idx="1">
                  <c:v>29570351</c:v>
                </c:pt>
                <c:pt idx="2">
                  <c:v>30113488</c:v>
                </c:pt>
                <c:pt idx="3">
                  <c:v>30727890</c:v>
                </c:pt>
                <c:pt idx="4">
                  <c:v>31290831</c:v>
                </c:pt>
                <c:pt idx="5">
                  <c:v>31669507</c:v>
                </c:pt>
                <c:pt idx="6">
                  <c:v>32046803</c:v>
                </c:pt>
                <c:pt idx="7">
                  <c:v>32423502</c:v>
                </c:pt>
                <c:pt idx="8">
                  <c:v>32799284</c:v>
                </c:pt>
                <c:pt idx="9">
                  <c:v>33173804</c:v>
                </c:pt>
                <c:pt idx="10">
                  <c:v>33546497</c:v>
                </c:pt>
                <c:pt idx="11">
                  <c:v>33916964</c:v>
                </c:pt>
                <c:pt idx="12">
                  <c:v>34284631</c:v>
                </c:pt>
                <c:pt idx="13">
                  <c:v>34648870</c:v>
                </c:pt>
                <c:pt idx="14">
                  <c:v>35009887</c:v>
                </c:pt>
                <c:pt idx="15">
                  <c:v>35367160</c:v>
                </c:pt>
                <c:pt idx="16">
                  <c:v>35719832</c:v>
                </c:pt>
                <c:pt idx="17">
                  <c:v>36067526</c:v>
                </c:pt>
                <c:pt idx="18">
                  <c:v>36409682</c:v>
                </c:pt>
                <c:pt idx="19">
                  <c:v>36745908</c:v>
                </c:pt>
                <c:pt idx="20">
                  <c:v>37076260</c:v>
                </c:pt>
                <c:pt idx="21">
                  <c:v>37400540</c:v>
                </c:pt>
                <c:pt idx="22">
                  <c:v>37718600</c:v>
                </c:pt>
                <c:pt idx="23">
                  <c:v>38030512</c:v>
                </c:pt>
                <c:pt idx="24">
                  <c:v>38336262</c:v>
                </c:pt>
                <c:pt idx="25">
                  <c:v>38636072</c:v>
                </c:pt>
                <c:pt idx="26">
                  <c:v>38930141</c:v>
                </c:pt>
                <c:pt idx="27">
                  <c:v>39218671</c:v>
                </c:pt>
                <c:pt idx="28">
                  <c:v>39502037</c:v>
                </c:pt>
                <c:pt idx="29">
                  <c:v>39780447</c:v>
                </c:pt>
                <c:pt idx="30">
                  <c:v>40054168</c:v>
                </c:pt>
                <c:pt idx="31">
                  <c:v>40323615</c:v>
                </c:pt>
                <c:pt idx="32">
                  <c:v>40589090</c:v>
                </c:pt>
                <c:pt idx="33">
                  <c:v>40851015</c:v>
                </c:pt>
                <c:pt idx="34">
                  <c:v>41109593</c:v>
                </c:pt>
                <c:pt idx="35">
                  <c:v>41365099</c:v>
                </c:pt>
                <c:pt idx="36">
                  <c:v>41617580</c:v>
                </c:pt>
                <c:pt idx="37">
                  <c:v>41867292</c:v>
                </c:pt>
                <c:pt idx="38">
                  <c:v>42113970</c:v>
                </c:pt>
                <c:pt idx="39">
                  <c:v>42357648</c:v>
                </c:pt>
                <c:pt idx="40">
                  <c:v>42598048</c:v>
                </c:pt>
              </c:numCache>
              <c:extLst/>
            </c:numRef>
          </c:val>
          <c:smooth val="0"/>
          <c:extLst>
            <c:ext xmlns:c16="http://schemas.microsoft.com/office/drawing/2014/chart" uri="{C3380CC4-5D6E-409C-BE32-E72D297353CC}">
              <c16:uniqueId val="{00000001-301E-4916-BDE2-8E6691FE9315}"/>
            </c:ext>
          </c:extLst>
        </c:ser>
        <c:ser>
          <c:idx val="2"/>
          <c:order val="2"/>
          <c:tx>
            <c:strRef>
              <c:f>Sheet1!$D$1</c:f>
              <c:strCache>
                <c:ptCount val="1"/>
                <c:pt idx="0">
                  <c:v>V2024: Low Migration Scenario</c:v>
                </c:pt>
              </c:strCache>
            </c:strRef>
          </c:tx>
          <c:spPr>
            <a:ln w="38100"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0-301E-4916-BDE2-8E6691FE9315}"/>
                </c:ext>
              </c:extLst>
            </c:dLbl>
            <c:dLbl>
              <c:idx val="1"/>
              <c:delete val="1"/>
              <c:extLst>
                <c:ext xmlns:c15="http://schemas.microsoft.com/office/drawing/2012/chart" uri="{CE6537A1-D6FC-4f65-9D91-7224C49458BB}"/>
                <c:ext xmlns:c16="http://schemas.microsoft.com/office/drawing/2014/chart" uri="{C3380CC4-5D6E-409C-BE32-E72D297353CC}">
                  <c16:uniqueId val="{00000025-301E-4916-BDE2-8E6691FE9315}"/>
                </c:ext>
              </c:extLst>
            </c:dLbl>
            <c:dLbl>
              <c:idx val="2"/>
              <c:delete val="1"/>
              <c:extLst>
                <c:ext xmlns:c15="http://schemas.microsoft.com/office/drawing/2012/chart" uri="{CE6537A1-D6FC-4f65-9D91-7224C49458BB}"/>
                <c:ext xmlns:c16="http://schemas.microsoft.com/office/drawing/2014/chart" uri="{C3380CC4-5D6E-409C-BE32-E72D297353CC}">
                  <c16:uniqueId val="{0000002A-301E-4916-BDE2-8E6691FE9315}"/>
                </c:ext>
              </c:extLst>
            </c:dLbl>
            <c:dLbl>
              <c:idx val="3"/>
              <c:delete val="1"/>
              <c:extLst>
                <c:ext xmlns:c15="http://schemas.microsoft.com/office/drawing/2012/chart" uri="{CE6537A1-D6FC-4f65-9D91-7224C49458BB}"/>
                <c:ext xmlns:c16="http://schemas.microsoft.com/office/drawing/2014/chart" uri="{C3380CC4-5D6E-409C-BE32-E72D297353CC}">
                  <c16:uniqueId val="{0000002F-301E-4916-BDE2-8E6691FE9315}"/>
                </c:ext>
              </c:extLst>
            </c:dLbl>
            <c:dLbl>
              <c:idx val="4"/>
              <c:delete val="1"/>
              <c:extLst>
                <c:ext xmlns:c15="http://schemas.microsoft.com/office/drawing/2012/chart" uri="{CE6537A1-D6FC-4f65-9D91-7224C49458BB}"/>
                <c:ext xmlns:c16="http://schemas.microsoft.com/office/drawing/2014/chart" uri="{C3380CC4-5D6E-409C-BE32-E72D297353CC}">
                  <c16:uniqueId val="{00000033-301E-4916-BDE2-8E6691FE9315}"/>
                </c:ext>
              </c:extLst>
            </c:dLbl>
            <c:dLbl>
              <c:idx val="5"/>
              <c:delete val="1"/>
              <c:extLst>
                <c:ext xmlns:c15="http://schemas.microsoft.com/office/drawing/2012/chart" uri="{CE6537A1-D6FC-4f65-9D91-7224C49458BB}"/>
                <c:ext xmlns:c16="http://schemas.microsoft.com/office/drawing/2014/chart" uri="{C3380CC4-5D6E-409C-BE32-E72D297353CC}">
                  <c16:uniqueId val="{00000038-301E-4916-BDE2-8E6691FE9315}"/>
                </c:ext>
              </c:extLst>
            </c:dLbl>
            <c:dLbl>
              <c:idx val="6"/>
              <c:delete val="1"/>
              <c:extLst>
                <c:ext xmlns:c15="http://schemas.microsoft.com/office/drawing/2012/chart" uri="{CE6537A1-D6FC-4f65-9D91-7224C49458BB}"/>
                <c:ext xmlns:c16="http://schemas.microsoft.com/office/drawing/2014/chart" uri="{C3380CC4-5D6E-409C-BE32-E72D297353CC}">
                  <c16:uniqueId val="{0000003D-301E-4916-BDE2-8E6691FE9315}"/>
                </c:ext>
              </c:extLst>
            </c:dLbl>
            <c:dLbl>
              <c:idx val="7"/>
              <c:delete val="1"/>
              <c:extLst>
                <c:ext xmlns:c15="http://schemas.microsoft.com/office/drawing/2012/chart" uri="{CE6537A1-D6FC-4f65-9D91-7224C49458BB}"/>
                <c:ext xmlns:c16="http://schemas.microsoft.com/office/drawing/2014/chart" uri="{C3380CC4-5D6E-409C-BE32-E72D297353CC}">
                  <c16:uniqueId val="{00000044-301E-4916-BDE2-8E6691FE9315}"/>
                </c:ext>
              </c:extLst>
            </c:dLbl>
            <c:dLbl>
              <c:idx val="8"/>
              <c:delete val="1"/>
              <c:extLst>
                <c:ext xmlns:c15="http://schemas.microsoft.com/office/drawing/2012/chart" uri="{CE6537A1-D6FC-4f65-9D91-7224C49458BB}"/>
                <c:ext xmlns:c16="http://schemas.microsoft.com/office/drawing/2014/chart" uri="{C3380CC4-5D6E-409C-BE32-E72D297353CC}">
                  <c16:uniqueId val="{00000069-301E-4916-BDE2-8E6691FE9315}"/>
                </c:ext>
              </c:extLst>
            </c:dLbl>
            <c:dLbl>
              <c:idx val="9"/>
              <c:delete val="1"/>
              <c:extLst>
                <c:ext xmlns:c15="http://schemas.microsoft.com/office/drawing/2012/chart" uri="{CE6537A1-D6FC-4f65-9D91-7224C49458BB}"/>
                <c:ext xmlns:c16="http://schemas.microsoft.com/office/drawing/2014/chart" uri="{C3380CC4-5D6E-409C-BE32-E72D297353CC}">
                  <c16:uniqueId val="{00000065-301E-4916-BDE2-8E6691FE9315}"/>
                </c:ext>
              </c:extLst>
            </c:dLbl>
            <c:dLbl>
              <c:idx val="10"/>
              <c:delete val="1"/>
              <c:extLst>
                <c:ext xmlns:c15="http://schemas.microsoft.com/office/drawing/2012/chart" uri="{CE6537A1-D6FC-4f65-9D91-7224C49458BB}"/>
                <c:ext xmlns:c16="http://schemas.microsoft.com/office/drawing/2014/chart" uri="{C3380CC4-5D6E-409C-BE32-E72D297353CC}">
                  <c16:uniqueId val="{00000062-301E-4916-BDE2-8E6691FE9315}"/>
                </c:ext>
              </c:extLst>
            </c:dLbl>
            <c:dLbl>
              <c:idx val="11"/>
              <c:delete val="1"/>
              <c:extLst>
                <c:ext xmlns:c15="http://schemas.microsoft.com/office/drawing/2012/chart" uri="{CE6537A1-D6FC-4f65-9D91-7224C49458BB}"/>
                <c:ext xmlns:c16="http://schemas.microsoft.com/office/drawing/2014/chart" uri="{C3380CC4-5D6E-409C-BE32-E72D297353CC}">
                  <c16:uniqueId val="{0000005E-301E-4916-BDE2-8E6691FE9315}"/>
                </c:ext>
              </c:extLst>
            </c:dLbl>
            <c:dLbl>
              <c:idx val="12"/>
              <c:delete val="1"/>
              <c:extLst>
                <c:ext xmlns:c15="http://schemas.microsoft.com/office/drawing/2012/chart" uri="{CE6537A1-D6FC-4f65-9D91-7224C49458BB}"/>
                <c:ext xmlns:c16="http://schemas.microsoft.com/office/drawing/2014/chart" uri="{C3380CC4-5D6E-409C-BE32-E72D297353CC}">
                  <c16:uniqueId val="{00000061-301E-4916-BDE2-8E6691FE9315}"/>
                </c:ext>
              </c:extLst>
            </c:dLbl>
            <c:dLbl>
              <c:idx val="13"/>
              <c:delete val="1"/>
              <c:extLst>
                <c:ext xmlns:c15="http://schemas.microsoft.com/office/drawing/2012/chart" uri="{CE6537A1-D6FC-4f65-9D91-7224C49458BB}"/>
                <c:ext xmlns:c16="http://schemas.microsoft.com/office/drawing/2014/chart" uri="{C3380CC4-5D6E-409C-BE32-E72D297353CC}">
                  <c16:uniqueId val="{00000072-301E-4916-BDE2-8E6691FE9315}"/>
                </c:ext>
              </c:extLst>
            </c:dLbl>
            <c:dLbl>
              <c:idx val="14"/>
              <c:delete val="1"/>
              <c:extLst>
                <c:ext xmlns:c15="http://schemas.microsoft.com/office/drawing/2012/chart" uri="{CE6537A1-D6FC-4f65-9D91-7224C49458BB}"/>
                <c:ext xmlns:c16="http://schemas.microsoft.com/office/drawing/2014/chart" uri="{C3380CC4-5D6E-409C-BE32-E72D297353CC}">
                  <c16:uniqueId val="{00000059-301E-4916-BDE2-8E6691FE9315}"/>
                </c:ext>
              </c:extLst>
            </c:dLbl>
            <c:dLbl>
              <c:idx val="15"/>
              <c:delete val="1"/>
              <c:extLst>
                <c:ext xmlns:c15="http://schemas.microsoft.com/office/drawing/2012/chart" uri="{CE6537A1-D6FC-4f65-9D91-7224C49458BB}"/>
                <c:ext xmlns:c16="http://schemas.microsoft.com/office/drawing/2014/chart" uri="{C3380CC4-5D6E-409C-BE32-E72D297353CC}">
                  <c16:uniqueId val="{00000075-301E-4916-BDE2-8E6691FE9315}"/>
                </c:ext>
              </c:extLst>
            </c:dLbl>
            <c:dLbl>
              <c:idx val="16"/>
              <c:delete val="1"/>
              <c:extLst>
                <c:ext xmlns:c15="http://schemas.microsoft.com/office/drawing/2012/chart" uri="{CE6537A1-D6FC-4f65-9D91-7224C49458BB}"/>
                <c:ext xmlns:c16="http://schemas.microsoft.com/office/drawing/2014/chart" uri="{C3380CC4-5D6E-409C-BE32-E72D297353CC}">
                  <c16:uniqueId val="{00000055-301E-4916-BDE2-8E6691FE9315}"/>
                </c:ext>
              </c:extLst>
            </c:dLbl>
            <c:dLbl>
              <c:idx val="17"/>
              <c:delete val="1"/>
              <c:extLst>
                <c:ext xmlns:c15="http://schemas.microsoft.com/office/drawing/2012/chart" uri="{CE6537A1-D6FC-4f65-9D91-7224C49458BB}"/>
                <c:ext xmlns:c16="http://schemas.microsoft.com/office/drawing/2014/chart" uri="{C3380CC4-5D6E-409C-BE32-E72D297353CC}">
                  <c16:uniqueId val="{0000004F-301E-4916-BDE2-8E6691FE9315}"/>
                </c:ext>
              </c:extLst>
            </c:dLbl>
            <c:dLbl>
              <c:idx val="18"/>
              <c:delete val="1"/>
              <c:extLst>
                <c:ext xmlns:c15="http://schemas.microsoft.com/office/drawing/2012/chart" uri="{CE6537A1-D6FC-4f65-9D91-7224C49458BB}"/>
                <c:ext xmlns:c16="http://schemas.microsoft.com/office/drawing/2014/chart" uri="{C3380CC4-5D6E-409C-BE32-E72D297353CC}">
                  <c16:uniqueId val="{00000051-301E-4916-BDE2-8E6691FE9315}"/>
                </c:ext>
              </c:extLst>
            </c:dLbl>
            <c:dLbl>
              <c:idx val="19"/>
              <c:delete val="1"/>
              <c:extLst>
                <c:ext xmlns:c15="http://schemas.microsoft.com/office/drawing/2012/chart" uri="{CE6537A1-D6FC-4f65-9D91-7224C49458BB}"/>
                <c:ext xmlns:c16="http://schemas.microsoft.com/office/drawing/2014/chart" uri="{C3380CC4-5D6E-409C-BE32-E72D297353CC}">
                  <c16:uniqueId val="{0000004C-301E-4916-BDE2-8E6691FE9315}"/>
                </c:ext>
              </c:extLst>
            </c:dLbl>
            <c:dLbl>
              <c:idx val="20"/>
              <c:delete val="1"/>
              <c:extLst>
                <c:ext xmlns:c15="http://schemas.microsoft.com/office/drawing/2012/chart" uri="{CE6537A1-D6FC-4f65-9D91-7224C49458BB}"/>
                <c:ext xmlns:c16="http://schemas.microsoft.com/office/drawing/2014/chart" uri="{C3380CC4-5D6E-409C-BE32-E72D297353CC}">
                  <c16:uniqueId val="{00000046-301E-4916-BDE2-8E6691FE9315}"/>
                </c:ext>
              </c:extLst>
            </c:dLbl>
            <c:dLbl>
              <c:idx val="21"/>
              <c:delete val="1"/>
              <c:extLst>
                <c:ext xmlns:c15="http://schemas.microsoft.com/office/drawing/2012/chart" uri="{CE6537A1-D6FC-4f65-9D91-7224C49458BB}"/>
                <c:ext xmlns:c16="http://schemas.microsoft.com/office/drawing/2014/chart" uri="{C3380CC4-5D6E-409C-BE32-E72D297353CC}">
                  <c16:uniqueId val="{00000048-301E-4916-BDE2-8E6691FE9315}"/>
                </c:ext>
              </c:extLst>
            </c:dLbl>
            <c:dLbl>
              <c:idx val="22"/>
              <c:delete val="1"/>
              <c:extLst>
                <c:ext xmlns:c15="http://schemas.microsoft.com/office/drawing/2012/chart" uri="{CE6537A1-D6FC-4f65-9D91-7224C49458BB}"/>
                <c:ext xmlns:c16="http://schemas.microsoft.com/office/drawing/2014/chart" uri="{C3380CC4-5D6E-409C-BE32-E72D297353CC}">
                  <c16:uniqueId val="{0000007A-301E-4916-BDE2-8E6691FE9315}"/>
                </c:ext>
              </c:extLst>
            </c:dLbl>
            <c:dLbl>
              <c:idx val="23"/>
              <c:delete val="1"/>
              <c:extLst>
                <c:ext xmlns:c15="http://schemas.microsoft.com/office/drawing/2012/chart" uri="{CE6537A1-D6FC-4f65-9D91-7224C49458BB}"/>
                <c:ext xmlns:c16="http://schemas.microsoft.com/office/drawing/2014/chart" uri="{C3380CC4-5D6E-409C-BE32-E72D297353CC}">
                  <c16:uniqueId val="{0000007B-301E-4916-BDE2-8E6691FE9315}"/>
                </c:ext>
              </c:extLst>
            </c:dLbl>
            <c:dLbl>
              <c:idx val="24"/>
              <c:delete val="1"/>
              <c:extLst>
                <c:ext xmlns:c15="http://schemas.microsoft.com/office/drawing/2012/chart" uri="{CE6537A1-D6FC-4f65-9D91-7224C49458BB}"/>
                <c:ext xmlns:c16="http://schemas.microsoft.com/office/drawing/2014/chart" uri="{C3380CC4-5D6E-409C-BE32-E72D297353CC}">
                  <c16:uniqueId val="{0000007C-301E-4916-BDE2-8E6691FE9315}"/>
                </c:ext>
              </c:extLst>
            </c:dLbl>
            <c:dLbl>
              <c:idx val="25"/>
              <c:delete val="1"/>
              <c:extLst>
                <c:ext xmlns:c15="http://schemas.microsoft.com/office/drawing/2012/chart" uri="{CE6537A1-D6FC-4f65-9D91-7224C49458BB}"/>
                <c:ext xmlns:c16="http://schemas.microsoft.com/office/drawing/2014/chart" uri="{C3380CC4-5D6E-409C-BE32-E72D297353CC}">
                  <c16:uniqueId val="{0000007D-301E-4916-BDE2-8E6691FE9315}"/>
                </c:ext>
              </c:extLst>
            </c:dLbl>
            <c:dLbl>
              <c:idx val="26"/>
              <c:delete val="1"/>
              <c:extLst>
                <c:ext xmlns:c15="http://schemas.microsoft.com/office/drawing/2012/chart" uri="{CE6537A1-D6FC-4f65-9D91-7224C49458BB}"/>
                <c:ext xmlns:c16="http://schemas.microsoft.com/office/drawing/2014/chart" uri="{C3380CC4-5D6E-409C-BE32-E72D297353CC}">
                  <c16:uniqueId val="{0000007E-301E-4916-BDE2-8E6691FE9315}"/>
                </c:ext>
              </c:extLst>
            </c:dLbl>
            <c:dLbl>
              <c:idx val="27"/>
              <c:delete val="1"/>
              <c:extLst>
                <c:ext xmlns:c15="http://schemas.microsoft.com/office/drawing/2012/chart" uri="{CE6537A1-D6FC-4f65-9D91-7224C49458BB}"/>
                <c:ext xmlns:c16="http://schemas.microsoft.com/office/drawing/2014/chart" uri="{C3380CC4-5D6E-409C-BE32-E72D297353CC}">
                  <c16:uniqueId val="{0000007F-301E-4916-BDE2-8E6691FE9315}"/>
                </c:ext>
              </c:extLst>
            </c:dLbl>
            <c:dLbl>
              <c:idx val="28"/>
              <c:delete val="1"/>
              <c:extLst>
                <c:ext xmlns:c15="http://schemas.microsoft.com/office/drawing/2012/chart" uri="{CE6537A1-D6FC-4f65-9D91-7224C49458BB}"/>
                <c:ext xmlns:c16="http://schemas.microsoft.com/office/drawing/2014/chart" uri="{C3380CC4-5D6E-409C-BE32-E72D297353CC}">
                  <c16:uniqueId val="{00000080-301E-4916-BDE2-8E6691FE9315}"/>
                </c:ext>
              </c:extLst>
            </c:dLbl>
            <c:dLbl>
              <c:idx val="29"/>
              <c:delete val="1"/>
              <c:extLst>
                <c:ext xmlns:c15="http://schemas.microsoft.com/office/drawing/2012/chart" uri="{CE6537A1-D6FC-4f65-9D91-7224C49458BB}"/>
                <c:ext xmlns:c16="http://schemas.microsoft.com/office/drawing/2014/chart" uri="{C3380CC4-5D6E-409C-BE32-E72D297353CC}">
                  <c16:uniqueId val="{00000081-301E-4916-BDE2-8E6691FE9315}"/>
                </c:ext>
              </c:extLst>
            </c:dLbl>
            <c:dLbl>
              <c:idx val="30"/>
              <c:delete val="1"/>
              <c:extLst>
                <c:ext xmlns:c15="http://schemas.microsoft.com/office/drawing/2012/chart" uri="{CE6537A1-D6FC-4f65-9D91-7224C49458BB}"/>
                <c:ext xmlns:c16="http://schemas.microsoft.com/office/drawing/2014/chart" uri="{C3380CC4-5D6E-409C-BE32-E72D297353CC}">
                  <c16:uniqueId val="{00000082-301E-4916-BDE2-8E6691FE9315}"/>
                </c:ext>
              </c:extLst>
            </c:dLbl>
            <c:dLbl>
              <c:idx val="31"/>
              <c:delete val="1"/>
              <c:extLst>
                <c:ext xmlns:c15="http://schemas.microsoft.com/office/drawing/2012/chart" uri="{CE6537A1-D6FC-4f65-9D91-7224C49458BB}"/>
                <c:ext xmlns:c16="http://schemas.microsoft.com/office/drawing/2014/chart" uri="{C3380CC4-5D6E-409C-BE32-E72D297353CC}">
                  <c16:uniqueId val="{00000083-301E-4916-BDE2-8E6691FE9315}"/>
                </c:ext>
              </c:extLst>
            </c:dLbl>
            <c:dLbl>
              <c:idx val="32"/>
              <c:delete val="1"/>
              <c:extLst>
                <c:ext xmlns:c15="http://schemas.microsoft.com/office/drawing/2012/chart" uri="{CE6537A1-D6FC-4f65-9D91-7224C49458BB}"/>
                <c:ext xmlns:c16="http://schemas.microsoft.com/office/drawing/2014/chart" uri="{C3380CC4-5D6E-409C-BE32-E72D297353CC}">
                  <c16:uniqueId val="{00000084-301E-4916-BDE2-8E6691FE9315}"/>
                </c:ext>
              </c:extLst>
            </c:dLbl>
            <c:dLbl>
              <c:idx val="33"/>
              <c:delete val="1"/>
              <c:extLst>
                <c:ext xmlns:c15="http://schemas.microsoft.com/office/drawing/2012/chart" uri="{CE6537A1-D6FC-4f65-9D91-7224C49458BB}"/>
                <c:ext xmlns:c16="http://schemas.microsoft.com/office/drawing/2014/chart" uri="{C3380CC4-5D6E-409C-BE32-E72D297353CC}">
                  <c16:uniqueId val="{00000085-301E-4916-BDE2-8E6691FE9315}"/>
                </c:ext>
              </c:extLst>
            </c:dLbl>
            <c:dLbl>
              <c:idx val="34"/>
              <c:delete val="1"/>
              <c:extLst>
                <c:ext xmlns:c15="http://schemas.microsoft.com/office/drawing/2012/chart" uri="{CE6537A1-D6FC-4f65-9D91-7224C49458BB}"/>
                <c:ext xmlns:c16="http://schemas.microsoft.com/office/drawing/2014/chart" uri="{C3380CC4-5D6E-409C-BE32-E72D297353CC}">
                  <c16:uniqueId val="{00000086-301E-4916-BDE2-8E6691FE9315}"/>
                </c:ext>
              </c:extLst>
            </c:dLbl>
            <c:dLbl>
              <c:idx val="35"/>
              <c:delete val="1"/>
              <c:extLst>
                <c:ext xmlns:c15="http://schemas.microsoft.com/office/drawing/2012/chart" uri="{CE6537A1-D6FC-4f65-9D91-7224C49458BB}"/>
                <c:ext xmlns:c16="http://schemas.microsoft.com/office/drawing/2014/chart" uri="{C3380CC4-5D6E-409C-BE32-E72D297353CC}">
                  <c16:uniqueId val="{00000087-301E-4916-BDE2-8E6691FE9315}"/>
                </c:ext>
              </c:extLst>
            </c:dLbl>
            <c:dLbl>
              <c:idx val="36"/>
              <c:delete val="1"/>
              <c:extLst>
                <c:ext xmlns:c15="http://schemas.microsoft.com/office/drawing/2012/chart" uri="{CE6537A1-D6FC-4f65-9D91-7224C49458BB}"/>
                <c:ext xmlns:c16="http://schemas.microsoft.com/office/drawing/2014/chart" uri="{C3380CC4-5D6E-409C-BE32-E72D297353CC}">
                  <c16:uniqueId val="{00000088-301E-4916-BDE2-8E6691FE9315}"/>
                </c:ext>
              </c:extLst>
            </c:dLbl>
            <c:dLbl>
              <c:idx val="37"/>
              <c:delete val="1"/>
              <c:extLst>
                <c:ext xmlns:c15="http://schemas.microsoft.com/office/drawing/2012/chart" uri="{CE6537A1-D6FC-4f65-9D91-7224C49458BB}"/>
                <c:ext xmlns:c16="http://schemas.microsoft.com/office/drawing/2014/chart" uri="{C3380CC4-5D6E-409C-BE32-E72D297353CC}">
                  <c16:uniqueId val="{00000089-301E-4916-BDE2-8E6691FE9315}"/>
                </c:ext>
              </c:extLst>
            </c:dLbl>
            <c:dLbl>
              <c:idx val="38"/>
              <c:delete val="1"/>
              <c:extLst>
                <c:ext xmlns:c15="http://schemas.microsoft.com/office/drawing/2012/chart" uri="{CE6537A1-D6FC-4f65-9D91-7224C49458BB}"/>
                <c:ext xmlns:c16="http://schemas.microsoft.com/office/drawing/2014/chart" uri="{C3380CC4-5D6E-409C-BE32-E72D297353CC}">
                  <c16:uniqueId val="{0000008A-301E-4916-BDE2-8E6691FE9315}"/>
                </c:ext>
              </c:extLst>
            </c:dLbl>
            <c:dLbl>
              <c:idx val="39"/>
              <c:delete val="1"/>
              <c:extLst>
                <c:ext xmlns:c15="http://schemas.microsoft.com/office/drawing/2012/chart" uri="{CE6537A1-D6FC-4f65-9D91-7224C49458BB}"/>
                <c:ext xmlns:c16="http://schemas.microsoft.com/office/drawing/2014/chart" uri="{C3380CC4-5D6E-409C-BE32-E72D297353CC}">
                  <c16:uniqueId val="{0000008B-301E-4916-BDE2-8E6691FE9315}"/>
                </c:ext>
              </c:extLst>
            </c:dLbl>
            <c:dLbl>
              <c:idx val="40"/>
              <c:numFmt formatCode="#,##0.0&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40-301E-4916-BDE2-8E6691FE9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extLst/>
            </c:numRef>
          </c:cat>
          <c:val>
            <c:numRef>
              <c:f>Sheet1!$D$2:$D$52</c:f>
              <c:numCache>
                <c:formatCode>#,##0</c:formatCode>
                <c:ptCount val="41"/>
                <c:pt idx="0">
                  <c:v>29239570</c:v>
                </c:pt>
                <c:pt idx="1">
                  <c:v>29570351</c:v>
                </c:pt>
                <c:pt idx="2">
                  <c:v>30113488</c:v>
                </c:pt>
                <c:pt idx="3">
                  <c:v>30727890</c:v>
                </c:pt>
                <c:pt idx="4">
                  <c:v>31290831</c:v>
                </c:pt>
                <c:pt idx="5">
                  <c:v>31618649</c:v>
                </c:pt>
                <c:pt idx="6">
                  <c:v>31944645</c:v>
                </c:pt>
                <c:pt idx="7">
                  <c:v>32269378</c:v>
                </c:pt>
                <c:pt idx="8">
                  <c:v>32592494</c:v>
                </c:pt>
                <c:pt idx="9">
                  <c:v>32913515</c:v>
                </c:pt>
                <c:pt idx="10">
                  <c:v>33231860</c:v>
                </c:pt>
                <c:pt idx="11">
                  <c:v>33547078</c:v>
                </c:pt>
                <c:pt idx="12">
                  <c:v>33858688</c:v>
                </c:pt>
                <c:pt idx="13">
                  <c:v>34166013</c:v>
                </c:pt>
                <c:pt idx="14">
                  <c:v>34468963</c:v>
                </c:pt>
                <c:pt idx="15">
                  <c:v>34767084</c:v>
                </c:pt>
                <c:pt idx="16">
                  <c:v>35059578</c:v>
                </c:pt>
                <c:pt idx="17">
                  <c:v>35346091</c:v>
                </c:pt>
                <c:pt idx="18">
                  <c:v>35626116</c:v>
                </c:pt>
                <c:pt idx="19">
                  <c:v>35899287</c:v>
                </c:pt>
                <c:pt idx="20">
                  <c:v>36165691</c:v>
                </c:pt>
                <c:pt idx="21">
                  <c:v>36425242</c:v>
                </c:pt>
                <c:pt idx="22">
                  <c:v>36677789</c:v>
                </c:pt>
                <c:pt idx="23">
                  <c:v>36923413</c:v>
                </c:pt>
                <c:pt idx="24">
                  <c:v>37162169</c:v>
                </c:pt>
                <c:pt idx="25">
                  <c:v>37394298</c:v>
                </c:pt>
                <c:pt idx="26">
                  <c:v>37619960</c:v>
                </c:pt>
                <c:pt idx="27">
                  <c:v>37839425</c:v>
                </c:pt>
                <c:pt idx="28">
                  <c:v>38053009</c:v>
                </c:pt>
                <c:pt idx="29">
                  <c:v>38260991</c:v>
                </c:pt>
                <c:pt idx="30">
                  <c:v>38463667</c:v>
                </c:pt>
                <c:pt idx="31">
                  <c:v>38661371</c:v>
                </c:pt>
                <c:pt idx="32">
                  <c:v>38854418</c:v>
                </c:pt>
                <c:pt idx="33">
                  <c:v>39043257</c:v>
                </c:pt>
                <c:pt idx="34">
                  <c:v>39228105</c:v>
                </c:pt>
                <c:pt idx="35">
                  <c:v>39409162</c:v>
                </c:pt>
                <c:pt idx="36">
                  <c:v>39586556</c:v>
                </c:pt>
                <c:pt idx="37">
                  <c:v>39760458</c:v>
                </c:pt>
                <c:pt idx="38">
                  <c:v>39930640</c:v>
                </c:pt>
                <c:pt idx="39">
                  <c:v>40097158</c:v>
                </c:pt>
                <c:pt idx="40">
                  <c:v>40259764</c:v>
                </c:pt>
              </c:numCache>
              <c:extLst/>
            </c:numRef>
          </c:val>
          <c:smooth val="0"/>
          <c:extLst>
            <c:ext xmlns:c16="http://schemas.microsoft.com/office/drawing/2014/chart" uri="{C3380CC4-5D6E-409C-BE32-E72D297353CC}">
              <c16:uniqueId val="{00000002-301E-4916-BDE2-8E6691FE9315}"/>
            </c:ext>
          </c:extLst>
        </c:ser>
        <c:ser>
          <c:idx val="3"/>
          <c:order val="3"/>
          <c:tx>
            <c:strRef>
              <c:f>Sheet1!$E$1</c:f>
              <c:strCache>
                <c:ptCount val="1"/>
                <c:pt idx="0">
                  <c:v>V2022: 2010-2020 1.0 Migration Scenario</c:v>
                </c:pt>
              </c:strCache>
            </c:strRef>
          </c:tx>
          <c:spPr>
            <a:ln w="38100" cap="rnd">
              <a:solidFill>
                <a:schemeClr val="bg2">
                  <a:lumMod val="75000"/>
                </a:schemeClr>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3-301E-4916-BDE2-8E6691FE9315}"/>
                </c:ext>
              </c:extLst>
            </c:dLbl>
            <c:dLbl>
              <c:idx val="1"/>
              <c:delete val="1"/>
              <c:extLst>
                <c:ext xmlns:c15="http://schemas.microsoft.com/office/drawing/2012/chart" uri="{CE6537A1-D6FC-4f65-9D91-7224C49458BB}"/>
                <c:ext xmlns:c16="http://schemas.microsoft.com/office/drawing/2014/chart" uri="{C3380CC4-5D6E-409C-BE32-E72D297353CC}">
                  <c16:uniqueId val="{00000028-301E-4916-BDE2-8E6691FE9315}"/>
                </c:ext>
              </c:extLst>
            </c:dLbl>
            <c:dLbl>
              <c:idx val="2"/>
              <c:delete val="1"/>
              <c:extLst>
                <c:ext xmlns:c15="http://schemas.microsoft.com/office/drawing/2012/chart" uri="{CE6537A1-D6FC-4f65-9D91-7224C49458BB}"/>
                <c:ext xmlns:c16="http://schemas.microsoft.com/office/drawing/2014/chart" uri="{C3380CC4-5D6E-409C-BE32-E72D297353CC}">
                  <c16:uniqueId val="{0000002D-301E-4916-BDE2-8E6691FE9315}"/>
                </c:ext>
              </c:extLst>
            </c:dLbl>
            <c:dLbl>
              <c:idx val="3"/>
              <c:delete val="1"/>
              <c:extLst>
                <c:ext xmlns:c15="http://schemas.microsoft.com/office/drawing/2012/chart" uri="{CE6537A1-D6FC-4f65-9D91-7224C49458BB}"/>
                <c:ext xmlns:c16="http://schemas.microsoft.com/office/drawing/2014/chart" uri="{C3380CC4-5D6E-409C-BE32-E72D297353CC}">
                  <c16:uniqueId val="{00000036-301E-4916-BDE2-8E6691FE9315}"/>
                </c:ext>
              </c:extLst>
            </c:dLbl>
            <c:dLbl>
              <c:idx val="4"/>
              <c:delete val="1"/>
              <c:extLst>
                <c:ext xmlns:c15="http://schemas.microsoft.com/office/drawing/2012/chart" uri="{CE6537A1-D6FC-4f65-9D91-7224C49458BB}"/>
                <c:ext xmlns:c16="http://schemas.microsoft.com/office/drawing/2014/chart" uri="{C3380CC4-5D6E-409C-BE32-E72D297353CC}">
                  <c16:uniqueId val="{00000037-301E-4916-BDE2-8E6691FE9315}"/>
                </c:ext>
              </c:extLst>
            </c:dLbl>
            <c:dLbl>
              <c:idx val="5"/>
              <c:delete val="1"/>
              <c:extLst>
                <c:ext xmlns:c15="http://schemas.microsoft.com/office/drawing/2012/chart" uri="{CE6537A1-D6FC-4f65-9D91-7224C49458BB}"/>
                <c:ext xmlns:c16="http://schemas.microsoft.com/office/drawing/2014/chart" uri="{C3380CC4-5D6E-409C-BE32-E72D297353CC}">
                  <c16:uniqueId val="{0000003C-301E-4916-BDE2-8E6691FE9315}"/>
                </c:ext>
              </c:extLst>
            </c:dLbl>
            <c:dLbl>
              <c:idx val="6"/>
              <c:delete val="1"/>
              <c:extLst>
                <c:ext xmlns:c15="http://schemas.microsoft.com/office/drawing/2012/chart" uri="{CE6537A1-D6FC-4f65-9D91-7224C49458BB}"/>
                <c:ext xmlns:c16="http://schemas.microsoft.com/office/drawing/2014/chart" uri="{C3380CC4-5D6E-409C-BE32-E72D297353CC}">
                  <c16:uniqueId val="{00000042-301E-4916-BDE2-8E6691FE9315}"/>
                </c:ext>
              </c:extLst>
            </c:dLbl>
            <c:dLbl>
              <c:idx val="7"/>
              <c:delete val="1"/>
              <c:extLst>
                <c:ext xmlns:c15="http://schemas.microsoft.com/office/drawing/2012/chart" uri="{CE6537A1-D6FC-4f65-9D91-7224C49458BB}"/>
                <c:ext xmlns:c16="http://schemas.microsoft.com/office/drawing/2014/chart" uri="{C3380CC4-5D6E-409C-BE32-E72D297353CC}">
                  <c16:uniqueId val="{0000006D-301E-4916-BDE2-8E6691FE9315}"/>
                </c:ext>
              </c:extLst>
            </c:dLbl>
            <c:dLbl>
              <c:idx val="8"/>
              <c:delete val="1"/>
              <c:extLst>
                <c:ext xmlns:c15="http://schemas.microsoft.com/office/drawing/2012/chart" uri="{CE6537A1-D6FC-4f65-9D91-7224C49458BB}"/>
                <c:ext xmlns:c16="http://schemas.microsoft.com/office/drawing/2014/chart" uri="{C3380CC4-5D6E-409C-BE32-E72D297353CC}">
                  <c16:uniqueId val="{0000006C-301E-4916-BDE2-8E6691FE9315}"/>
                </c:ext>
              </c:extLst>
            </c:dLbl>
            <c:dLbl>
              <c:idx val="9"/>
              <c:delete val="1"/>
              <c:extLst>
                <c:ext xmlns:c15="http://schemas.microsoft.com/office/drawing/2012/chart" uri="{CE6537A1-D6FC-4f65-9D91-7224C49458BB}"/>
                <c:ext xmlns:c16="http://schemas.microsoft.com/office/drawing/2014/chart" uri="{C3380CC4-5D6E-409C-BE32-E72D297353CC}">
                  <c16:uniqueId val="{0000006E-301E-4916-BDE2-8E6691FE9315}"/>
                </c:ext>
              </c:extLst>
            </c:dLbl>
            <c:dLbl>
              <c:idx val="10"/>
              <c:delete val="1"/>
              <c:extLst>
                <c:ext xmlns:c15="http://schemas.microsoft.com/office/drawing/2012/chart" uri="{CE6537A1-D6FC-4f65-9D91-7224C49458BB}"/>
                <c:ext xmlns:c16="http://schemas.microsoft.com/office/drawing/2014/chart" uri="{C3380CC4-5D6E-409C-BE32-E72D297353CC}">
                  <c16:uniqueId val="{0000006F-301E-4916-BDE2-8E6691FE9315}"/>
                </c:ext>
              </c:extLst>
            </c:dLbl>
            <c:dLbl>
              <c:idx val="11"/>
              <c:delete val="1"/>
              <c:extLst>
                <c:ext xmlns:c15="http://schemas.microsoft.com/office/drawing/2012/chart" uri="{CE6537A1-D6FC-4f65-9D91-7224C49458BB}"/>
                <c:ext xmlns:c16="http://schemas.microsoft.com/office/drawing/2014/chart" uri="{C3380CC4-5D6E-409C-BE32-E72D297353CC}">
                  <c16:uniqueId val="{00000070-301E-4916-BDE2-8E6691FE9315}"/>
                </c:ext>
              </c:extLst>
            </c:dLbl>
            <c:dLbl>
              <c:idx val="12"/>
              <c:delete val="1"/>
              <c:extLst>
                <c:ext xmlns:c15="http://schemas.microsoft.com/office/drawing/2012/chart" uri="{CE6537A1-D6FC-4f65-9D91-7224C49458BB}"/>
                <c:ext xmlns:c16="http://schemas.microsoft.com/office/drawing/2014/chart" uri="{C3380CC4-5D6E-409C-BE32-E72D297353CC}">
                  <c16:uniqueId val="{00000071-301E-4916-BDE2-8E6691FE9315}"/>
                </c:ext>
              </c:extLst>
            </c:dLbl>
            <c:dLbl>
              <c:idx val="13"/>
              <c:delete val="1"/>
              <c:extLst>
                <c:ext xmlns:c15="http://schemas.microsoft.com/office/drawing/2012/chart" uri="{CE6537A1-D6FC-4f65-9D91-7224C49458BB}"/>
                <c:ext xmlns:c16="http://schemas.microsoft.com/office/drawing/2014/chart" uri="{C3380CC4-5D6E-409C-BE32-E72D297353CC}">
                  <c16:uniqueId val="{00000079-301E-4916-BDE2-8E6691FE9315}"/>
                </c:ext>
              </c:extLst>
            </c:dLbl>
            <c:dLbl>
              <c:idx val="14"/>
              <c:delete val="1"/>
              <c:extLst>
                <c:ext xmlns:c15="http://schemas.microsoft.com/office/drawing/2012/chart" uri="{CE6537A1-D6FC-4f65-9D91-7224C49458BB}"/>
                <c:ext xmlns:c16="http://schemas.microsoft.com/office/drawing/2014/chart" uri="{C3380CC4-5D6E-409C-BE32-E72D297353CC}">
                  <c16:uniqueId val="{00000078-301E-4916-BDE2-8E6691FE9315}"/>
                </c:ext>
              </c:extLst>
            </c:dLbl>
            <c:dLbl>
              <c:idx val="15"/>
              <c:delete val="1"/>
              <c:extLst>
                <c:ext xmlns:c15="http://schemas.microsoft.com/office/drawing/2012/chart" uri="{CE6537A1-D6FC-4f65-9D91-7224C49458BB}"/>
                <c:ext xmlns:c16="http://schemas.microsoft.com/office/drawing/2014/chart" uri="{C3380CC4-5D6E-409C-BE32-E72D297353CC}">
                  <c16:uniqueId val="{00000077-301E-4916-BDE2-8E6691FE9315}"/>
                </c:ext>
              </c:extLst>
            </c:dLbl>
            <c:dLbl>
              <c:idx val="16"/>
              <c:delete val="1"/>
              <c:extLst>
                <c:ext xmlns:c15="http://schemas.microsoft.com/office/drawing/2012/chart" uri="{CE6537A1-D6FC-4f65-9D91-7224C49458BB}"/>
                <c:ext xmlns:c16="http://schemas.microsoft.com/office/drawing/2014/chart" uri="{C3380CC4-5D6E-409C-BE32-E72D297353CC}">
                  <c16:uniqueId val="{00000057-301E-4916-BDE2-8E6691FE9315}"/>
                </c:ext>
              </c:extLst>
            </c:dLbl>
            <c:dLbl>
              <c:idx val="17"/>
              <c:delete val="1"/>
              <c:extLst>
                <c:ext xmlns:c15="http://schemas.microsoft.com/office/drawing/2012/chart" uri="{CE6537A1-D6FC-4f65-9D91-7224C49458BB}"/>
                <c:ext xmlns:c16="http://schemas.microsoft.com/office/drawing/2014/chart" uri="{C3380CC4-5D6E-409C-BE32-E72D297353CC}">
                  <c16:uniqueId val="{00000054-301E-4916-BDE2-8E6691FE9315}"/>
                </c:ext>
              </c:extLst>
            </c:dLbl>
            <c:dLbl>
              <c:idx val="18"/>
              <c:delete val="1"/>
              <c:extLst>
                <c:ext xmlns:c15="http://schemas.microsoft.com/office/drawing/2012/chart" uri="{CE6537A1-D6FC-4f65-9D91-7224C49458BB}"/>
                <c:ext xmlns:c16="http://schemas.microsoft.com/office/drawing/2014/chart" uri="{C3380CC4-5D6E-409C-BE32-E72D297353CC}">
                  <c16:uniqueId val="{00000053-301E-4916-BDE2-8E6691FE9315}"/>
                </c:ext>
              </c:extLst>
            </c:dLbl>
            <c:dLbl>
              <c:idx val="19"/>
              <c:delete val="1"/>
              <c:extLst>
                <c:ext xmlns:c15="http://schemas.microsoft.com/office/drawing/2012/chart" uri="{CE6537A1-D6FC-4f65-9D91-7224C49458BB}"/>
                <c:ext xmlns:c16="http://schemas.microsoft.com/office/drawing/2014/chart" uri="{C3380CC4-5D6E-409C-BE32-E72D297353CC}">
                  <c16:uniqueId val="{0000004E-301E-4916-BDE2-8E6691FE9315}"/>
                </c:ext>
              </c:extLst>
            </c:dLbl>
            <c:dLbl>
              <c:idx val="20"/>
              <c:delete val="1"/>
              <c:extLst>
                <c:ext xmlns:c15="http://schemas.microsoft.com/office/drawing/2012/chart" uri="{CE6537A1-D6FC-4f65-9D91-7224C49458BB}"/>
                <c:ext xmlns:c16="http://schemas.microsoft.com/office/drawing/2014/chart" uri="{C3380CC4-5D6E-409C-BE32-E72D297353CC}">
                  <c16:uniqueId val="{0000004B-301E-4916-BDE2-8E6691FE9315}"/>
                </c:ext>
              </c:extLst>
            </c:dLbl>
            <c:dLbl>
              <c:idx val="21"/>
              <c:delete val="1"/>
              <c:extLst>
                <c:ext xmlns:c15="http://schemas.microsoft.com/office/drawing/2012/chart" uri="{CE6537A1-D6FC-4f65-9D91-7224C49458BB}"/>
                <c:ext xmlns:c16="http://schemas.microsoft.com/office/drawing/2014/chart" uri="{C3380CC4-5D6E-409C-BE32-E72D297353CC}">
                  <c16:uniqueId val="{0000004A-301E-4916-BDE2-8E6691FE9315}"/>
                </c:ext>
              </c:extLst>
            </c:dLbl>
            <c:dLbl>
              <c:idx val="22"/>
              <c:delete val="1"/>
              <c:extLst>
                <c:ext xmlns:c15="http://schemas.microsoft.com/office/drawing/2012/chart" uri="{CE6537A1-D6FC-4f65-9D91-7224C49458BB}"/>
                <c:ext xmlns:c16="http://schemas.microsoft.com/office/drawing/2014/chart" uri="{C3380CC4-5D6E-409C-BE32-E72D297353CC}">
                  <c16:uniqueId val="{0000008D-301E-4916-BDE2-8E6691FE9315}"/>
                </c:ext>
              </c:extLst>
            </c:dLbl>
            <c:dLbl>
              <c:idx val="23"/>
              <c:delete val="1"/>
              <c:extLst>
                <c:ext xmlns:c15="http://schemas.microsoft.com/office/drawing/2012/chart" uri="{CE6537A1-D6FC-4f65-9D91-7224C49458BB}"/>
                <c:ext xmlns:c16="http://schemas.microsoft.com/office/drawing/2014/chart" uri="{C3380CC4-5D6E-409C-BE32-E72D297353CC}">
                  <c16:uniqueId val="{0000009F-301E-4916-BDE2-8E6691FE9315}"/>
                </c:ext>
              </c:extLst>
            </c:dLbl>
            <c:dLbl>
              <c:idx val="24"/>
              <c:delete val="1"/>
              <c:extLst>
                <c:ext xmlns:c15="http://schemas.microsoft.com/office/drawing/2012/chart" uri="{CE6537A1-D6FC-4f65-9D91-7224C49458BB}"/>
                <c:ext xmlns:c16="http://schemas.microsoft.com/office/drawing/2014/chart" uri="{C3380CC4-5D6E-409C-BE32-E72D297353CC}">
                  <c16:uniqueId val="{000000A0-301E-4916-BDE2-8E6691FE9315}"/>
                </c:ext>
              </c:extLst>
            </c:dLbl>
            <c:dLbl>
              <c:idx val="25"/>
              <c:delete val="1"/>
              <c:extLst>
                <c:ext xmlns:c15="http://schemas.microsoft.com/office/drawing/2012/chart" uri="{CE6537A1-D6FC-4f65-9D91-7224C49458BB}"/>
                <c:ext xmlns:c16="http://schemas.microsoft.com/office/drawing/2014/chart" uri="{C3380CC4-5D6E-409C-BE32-E72D297353CC}">
                  <c16:uniqueId val="{000000A1-301E-4916-BDE2-8E6691FE9315}"/>
                </c:ext>
              </c:extLst>
            </c:dLbl>
            <c:dLbl>
              <c:idx val="26"/>
              <c:delete val="1"/>
              <c:extLst>
                <c:ext xmlns:c15="http://schemas.microsoft.com/office/drawing/2012/chart" uri="{CE6537A1-D6FC-4f65-9D91-7224C49458BB}"/>
                <c:ext xmlns:c16="http://schemas.microsoft.com/office/drawing/2014/chart" uri="{C3380CC4-5D6E-409C-BE32-E72D297353CC}">
                  <c16:uniqueId val="{000000A2-301E-4916-BDE2-8E6691FE9315}"/>
                </c:ext>
              </c:extLst>
            </c:dLbl>
            <c:dLbl>
              <c:idx val="27"/>
              <c:delete val="1"/>
              <c:extLst>
                <c:ext xmlns:c15="http://schemas.microsoft.com/office/drawing/2012/chart" uri="{CE6537A1-D6FC-4f65-9D91-7224C49458BB}"/>
                <c:ext xmlns:c16="http://schemas.microsoft.com/office/drawing/2014/chart" uri="{C3380CC4-5D6E-409C-BE32-E72D297353CC}">
                  <c16:uniqueId val="{000000A3-301E-4916-BDE2-8E6691FE9315}"/>
                </c:ext>
              </c:extLst>
            </c:dLbl>
            <c:dLbl>
              <c:idx val="28"/>
              <c:delete val="1"/>
              <c:extLst>
                <c:ext xmlns:c15="http://schemas.microsoft.com/office/drawing/2012/chart" uri="{CE6537A1-D6FC-4f65-9D91-7224C49458BB}"/>
                <c:ext xmlns:c16="http://schemas.microsoft.com/office/drawing/2014/chart" uri="{C3380CC4-5D6E-409C-BE32-E72D297353CC}">
                  <c16:uniqueId val="{000000A4-301E-4916-BDE2-8E6691FE9315}"/>
                </c:ext>
              </c:extLst>
            </c:dLbl>
            <c:dLbl>
              <c:idx val="29"/>
              <c:delete val="1"/>
              <c:extLst>
                <c:ext xmlns:c15="http://schemas.microsoft.com/office/drawing/2012/chart" uri="{CE6537A1-D6FC-4f65-9D91-7224C49458BB}"/>
                <c:ext xmlns:c16="http://schemas.microsoft.com/office/drawing/2014/chart" uri="{C3380CC4-5D6E-409C-BE32-E72D297353CC}">
                  <c16:uniqueId val="{000000A5-301E-4916-BDE2-8E6691FE9315}"/>
                </c:ext>
              </c:extLst>
            </c:dLbl>
            <c:dLbl>
              <c:idx val="30"/>
              <c:delete val="1"/>
              <c:extLst>
                <c:ext xmlns:c15="http://schemas.microsoft.com/office/drawing/2012/chart" uri="{CE6537A1-D6FC-4f65-9D91-7224C49458BB}"/>
                <c:ext xmlns:c16="http://schemas.microsoft.com/office/drawing/2014/chart" uri="{C3380CC4-5D6E-409C-BE32-E72D297353CC}">
                  <c16:uniqueId val="{00000006-301E-4916-BDE2-8E6691FE9315}"/>
                </c:ext>
              </c:extLst>
            </c:dLbl>
            <c:dLbl>
              <c:idx val="31"/>
              <c:delete val="1"/>
              <c:extLst>
                <c:ext xmlns:c15="http://schemas.microsoft.com/office/drawing/2012/chart" uri="{CE6537A1-D6FC-4f65-9D91-7224C49458BB}"/>
                <c:ext xmlns:c16="http://schemas.microsoft.com/office/drawing/2014/chart" uri="{C3380CC4-5D6E-409C-BE32-E72D297353CC}">
                  <c16:uniqueId val="{000000A6-301E-4916-BDE2-8E6691FE9315}"/>
                </c:ext>
              </c:extLst>
            </c:dLbl>
            <c:dLbl>
              <c:idx val="32"/>
              <c:delete val="1"/>
              <c:extLst>
                <c:ext xmlns:c15="http://schemas.microsoft.com/office/drawing/2012/chart" uri="{CE6537A1-D6FC-4f65-9D91-7224C49458BB}"/>
                <c:ext xmlns:c16="http://schemas.microsoft.com/office/drawing/2014/chart" uri="{C3380CC4-5D6E-409C-BE32-E72D297353CC}">
                  <c16:uniqueId val="{000000A7-301E-4916-BDE2-8E6691FE9315}"/>
                </c:ext>
              </c:extLst>
            </c:dLbl>
            <c:dLbl>
              <c:idx val="33"/>
              <c:delete val="1"/>
              <c:extLst>
                <c:ext xmlns:c15="http://schemas.microsoft.com/office/drawing/2012/chart" uri="{CE6537A1-D6FC-4f65-9D91-7224C49458BB}"/>
                <c:ext xmlns:c16="http://schemas.microsoft.com/office/drawing/2014/chart" uri="{C3380CC4-5D6E-409C-BE32-E72D297353CC}">
                  <c16:uniqueId val="{000000A8-301E-4916-BDE2-8E6691FE9315}"/>
                </c:ext>
              </c:extLst>
            </c:dLbl>
            <c:dLbl>
              <c:idx val="34"/>
              <c:delete val="1"/>
              <c:extLst>
                <c:ext xmlns:c15="http://schemas.microsoft.com/office/drawing/2012/chart" uri="{CE6537A1-D6FC-4f65-9D91-7224C49458BB}"/>
                <c:ext xmlns:c16="http://schemas.microsoft.com/office/drawing/2014/chart" uri="{C3380CC4-5D6E-409C-BE32-E72D297353CC}">
                  <c16:uniqueId val="{000000A9-301E-4916-BDE2-8E6691FE9315}"/>
                </c:ext>
              </c:extLst>
            </c:dLbl>
            <c:dLbl>
              <c:idx val="35"/>
              <c:delete val="1"/>
              <c:extLst>
                <c:ext xmlns:c15="http://schemas.microsoft.com/office/drawing/2012/chart" uri="{CE6537A1-D6FC-4f65-9D91-7224C49458BB}"/>
                <c:ext xmlns:c16="http://schemas.microsoft.com/office/drawing/2014/chart" uri="{C3380CC4-5D6E-409C-BE32-E72D297353CC}">
                  <c16:uniqueId val="{000000AA-301E-4916-BDE2-8E6691FE9315}"/>
                </c:ext>
              </c:extLst>
            </c:dLbl>
            <c:dLbl>
              <c:idx val="36"/>
              <c:delete val="1"/>
              <c:extLst>
                <c:ext xmlns:c15="http://schemas.microsoft.com/office/drawing/2012/chart" uri="{CE6537A1-D6FC-4f65-9D91-7224C49458BB}"/>
                <c:ext xmlns:c16="http://schemas.microsoft.com/office/drawing/2014/chart" uri="{C3380CC4-5D6E-409C-BE32-E72D297353CC}">
                  <c16:uniqueId val="{000000AB-301E-4916-BDE2-8E6691FE9315}"/>
                </c:ext>
              </c:extLst>
            </c:dLbl>
            <c:dLbl>
              <c:idx val="37"/>
              <c:delete val="1"/>
              <c:extLst>
                <c:ext xmlns:c15="http://schemas.microsoft.com/office/drawing/2012/chart" uri="{CE6537A1-D6FC-4f65-9D91-7224C49458BB}"/>
                <c:ext xmlns:c16="http://schemas.microsoft.com/office/drawing/2014/chart" uri="{C3380CC4-5D6E-409C-BE32-E72D297353CC}">
                  <c16:uniqueId val="{000000AC-301E-4916-BDE2-8E6691FE9315}"/>
                </c:ext>
              </c:extLst>
            </c:dLbl>
            <c:dLbl>
              <c:idx val="38"/>
              <c:delete val="1"/>
              <c:extLst>
                <c:ext xmlns:c15="http://schemas.microsoft.com/office/drawing/2012/chart" uri="{CE6537A1-D6FC-4f65-9D91-7224C49458BB}"/>
                <c:ext xmlns:c16="http://schemas.microsoft.com/office/drawing/2014/chart" uri="{C3380CC4-5D6E-409C-BE32-E72D297353CC}">
                  <c16:uniqueId val="{000000AD-301E-4916-BDE2-8E6691FE9315}"/>
                </c:ext>
              </c:extLst>
            </c:dLbl>
            <c:dLbl>
              <c:idx val="39"/>
              <c:delete val="1"/>
              <c:extLst>
                <c:ext xmlns:c15="http://schemas.microsoft.com/office/drawing/2012/chart" uri="{CE6537A1-D6FC-4f65-9D91-7224C49458BB}"/>
                <c:ext xmlns:c16="http://schemas.microsoft.com/office/drawing/2014/chart" uri="{C3380CC4-5D6E-409C-BE32-E72D297353CC}">
                  <c16:uniqueId val="{000000AE-301E-4916-BDE2-8E6691FE9315}"/>
                </c:ext>
              </c:extLst>
            </c:dLbl>
            <c:dLbl>
              <c:idx val="40"/>
              <c:numFmt formatCode="#,##0.0&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3E-301E-4916-BDE2-8E6691FE9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extLst/>
            </c:numRef>
          </c:cat>
          <c:val>
            <c:numRef>
              <c:f>Sheet1!$E$2:$E$52</c:f>
              <c:numCache>
                <c:formatCode>#,##0</c:formatCode>
                <c:ptCount val="41"/>
                <c:pt idx="0">
                  <c:v>29145505</c:v>
                </c:pt>
                <c:pt idx="1">
                  <c:v>29508207</c:v>
                </c:pt>
                <c:pt idx="2">
                  <c:v>29874788</c:v>
                </c:pt>
                <c:pt idx="3">
                  <c:v>30244881</c:v>
                </c:pt>
                <c:pt idx="4">
                  <c:v>30618408</c:v>
                </c:pt>
                <c:pt idx="5">
                  <c:v>30995030</c:v>
                </c:pt>
                <c:pt idx="6">
                  <c:v>31374415</c:v>
                </c:pt>
                <c:pt idx="7">
                  <c:v>31756242</c:v>
                </c:pt>
                <c:pt idx="8">
                  <c:v>32140235</c:v>
                </c:pt>
                <c:pt idx="9">
                  <c:v>32525922</c:v>
                </c:pt>
                <c:pt idx="10">
                  <c:v>32912882</c:v>
                </c:pt>
                <c:pt idx="11">
                  <c:v>33300733</c:v>
                </c:pt>
                <c:pt idx="12">
                  <c:v>33689173</c:v>
                </c:pt>
                <c:pt idx="13">
                  <c:v>34078174</c:v>
                </c:pt>
                <c:pt idx="14">
                  <c:v>34467756</c:v>
                </c:pt>
                <c:pt idx="15">
                  <c:v>34857869</c:v>
                </c:pt>
                <c:pt idx="16">
                  <c:v>35248360</c:v>
                </c:pt>
                <c:pt idx="17">
                  <c:v>35638739</c:v>
                </c:pt>
                <c:pt idx="18">
                  <c:v>36028822</c:v>
                </c:pt>
                <c:pt idx="19">
                  <c:v>36418360</c:v>
                </c:pt>
                <c:pt idx="20">
                  <c:v>36807213</c:v>
                </c:pt>
                <c:pt idx="21">
                  <c:v>37195498</c:v>
                </c:pt>
                <c:pt idx="22">
                  <c:v>37583109</c:v>
                </c:pt>
                <c:pt idx="23">
                  <c:v>37969850</c:v>
                </c:pt>
                <c:pt idx="24">
                  <c:v>38355509</c:v>
                </c:pt>
                <c:pt idx="25">
                  <c:v>38740127</c:v>
                </c:pt>
                <c:pt idx="26">
                  <c:v>39123792</c:v>
                </c:pt>
                <c:pt idx="27">
                  <c:v>39506360</c:v>
                </c:pt>
                <c:pt idx="28">
                  <c:v>39887643</c:v>
                </c:pt>
                <c:pt idx="29">
                  <c:v>40267524</c:v>
                </c:pt>
                <c:pt idx="30">
                  <c:v>40645784</c:v>
                </c:pt>
                <c:pt idx="31">
                  <c:v>41022525</c:v>
                </c:pt>
                <c:pt idx="32">
                  <c:v>41397804</c:v>
                </c:pt>
                <c:pt idx="33">
                  <c:v>41771854</c:v>
                </c:pt>
                <c:pt idx="34">
                  <c:v>42145223</c:v>
                </c:pt>
                <c:pt idx="35">
                  <c:v>42518254</c:v>
                </c:pt>
                <c:pt idx="36">
                  <c:v>42891450</c:v>
                </c:pt>
                <c:pt idx="37">
                  <c:v>43265100</c:v>
                </c:pt>
                <c:pt idx="38">
                  <c:v>43639517</c:v>
                </c:pt>
                <c:pt idx="39">
                  <c:v>44015027</c:v>
                </c:pt>
                <c:pt idx="40">
                  <c:v>44391658</c:v>
                </c:pt>
              </c:numCache>
              <c:extLst/>
            </c:numRef>
          </c:val>
          <c:smooth val="0"/>
          <c:extLst>
            <c:ext xmlns:c16="http://schemas.microsoft.com/office/drawing/2014/chart" uri="{C3380CC4-5D6E-409C-BE32-E72D297353CC}">
              <c16:uniqueId val="{00000003-301E-4916-BDE2-8E6691FE9315}"/>
            </c:ext>
          </c:extLst>
        </c:ser>
        <c:dLbls>
          <c:dLblPos val="t"/>
          <c:showLegendKey val="0"/>
          <c:showVal val="1"/>
          <c:showCatName val="0"/>
          <c:showSerName val="0"/>
          <c:showPercent val="0"/>
          <c:showBubbleSize val="0"/>
        </c:dLbls>
        <c:smooth val="0"/>
        <c:axId val="441211584"/>
        <c:axId val="1204296704"/>
        <c:extLst>
          <c:ext xmlns:c15="http://schemas.microsoft.com/office/drawing/2012/chart" uri="{02D57815-91ED-43cb-92C2-25804820EDAC}">
            <c15:filteredLineSeries>
              <c15:ser>
                <c:idx val="4"/>
                <c:order val="4"/>
                <c:tx>
                  <c:strRef>
                    <c:extLst>
                      <c:ext uri="{02D57815-91ED-43cb-92C2-25804820EDAC}">
                        <c15:formulaRef>
                          <c15:sqref>Sheet1!$F$1</c15:sqref>
                        </c15:formulaRef>
                      </c:ext>
                    </c:extLst>
                    <c:strCache>
                      <c:ptCount val="1"/>
                      <c:pt idx="0">
                        <c:v>TDC_V2022_50</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delete val="1"/>
                    <c:extLst>
                      <c:ext uri="{CE6537A1-D6FC-4f65-9D91-7224C49458BB}"/>
                      <c:ext xmlns:c16="http://schemas.microsoft.com/office/drawing/2014/chart" uri="{C3380CC4-5D6E-409C-BE32-E72D297353CC}">
                        <c16:uniqueId val="{0000001F-301E-4916-BDE2-8E6691FE9315}"/>
                      </c:ext>
                    </c:extLst>
                  </c:dLbl>
                  <c:dLbl>
                    <c:idx val="1"/>
                    <c:delete val="1"/>
                    <c:extLst>
                      <c:ext uri="{CE6537A1-D6FC-4f65-9D91-7224C49458BB}"/>
                      <c:ext xmlns:c16="http://schemas.microsoft.com/office/drawing/2014/chart" uri="{C3380CC4-5D6E-409C-BE32-E72D297353CC}">
                        <c16:uniqueId val="{00000024-301E-4916-BDE2-8E6691FE9315}"/>
                      </c:ext>
                    </c:extLst>
                  </c:dLbl>
                  <c:dLbl>
                    <c:idx val="2"/>
                    <c:delete val="1"/>
                    <c:extLst>
                      <c:ext uri="{CE6537A1-D6FC-4f65-9D91-7224C49458BB}"/>
                      <c:ext xmlns:c16="http://schemas.microsoft.com/office/drawing/2014/chart" uri="{C3380CC4-5D6E-409C-BE32-E72D297353CC}">
                        <c16:uniqueId val="{00000029-301E-4916-BDE2-8E6691FE9315}"/>
                      </c:ext>
                    </c:extLst>
                  </c:dLbl>
                  <c:dLbl>
                    <c:idx val="3"/>
                    <c:delete val="1"/>
                    <c:extLst>
                      <c:ext uri="{CE6537A1-D6FC-4f65-9D91-7224C49458BB}"/>
                      <c:ext xmlns:c16="http://schemas.microsoft.com/office/drawing/2014/chart" uri="{C3380CC4-5D6E-409C-BE32-E72D297353CC}">
                        <c16:uniqueId val="{0000002E-301E-4916-BDE2-8E6691FE9315}"/>
                      </c:ext>
                    </c:extLst>
                  </c:dLbl>
                  <c:dLbl>
                    <c:idx val="4"/>
                    <c:delete val="1"/>
                    <c:extLst>
                      <c:ext uri="{CE6537A1-D6FC-4f65-9D91-7224C49458BB}"/>
                      <c:ext xmlns:c16="http://schemas.microsoft.com/office/drawing/2014/chart" uri="{C3380CC4-5D6E-409C-BE32-E72D297353CC}">
                        <c16:uniqueId val="{00000032-301E-4916-BDE2-8E6691FE9315}"/>
                      </c:ext>
                    </c:extLst>
                  </c:dLbl>
                  <c:dLbl>
                    <c:idx val="5"/>
                    <c:delete val="1"/>
                    <c:extLst>
                      <c:ext uri="{CE6537A1-D6FC-4f65-9D91-7224C49458BB}"/>
                      <c:ext xmlns:c16="http://schemas.microsoft.com/office/drawing/2014/chart" uri="{C3380CC4-5D6E-409C-BE32-E72D297353CC}">
                        <c16:uniqueId val="{0000003B-301E-4916-BDE2-8E6691FE9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Sheet1!$A$2:$A$52</c15:sqref>
                        </c15:formulaRef>
                      </c:ext>
                    </c:extLst>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extLst>
                      <c:ext uri="{02D57815-91ED-43cb-92C2-25804820EDAC}">
                        <c15:formulaRef>
                          <c15:sqref>Sheet1!$F$2:$F$52</c15:sqref>
                        </c15:formulaRef>
                      </c:ext>
                    </c:extLst>
                    <c:numCache>
                      <c:formatCode>#,##0</c:formatCode>
                      <c:ptCount val="41"/>
                      <c:pt idx="0">
                        <c:v>29145505</c:v>
                      </c:pt>
                      <c:pt idx="1">
                        <c:v>29399740</c:v>
                      </c:pt>
                      <c:pt idx="2">
                        <c:v>29653355</c:v>
                      </c:pt>
                      <c:pt idx="3">
                        <c:v>29905977</c:v>
                      </c:pt>
                      <c:pt idx="4">
                        <c:v>30157429</c:v>
                      </c:pt>
                      <c:pt idx="5">
                        <c:v>30407353</c:v>
                      </c:pt>
                      <c:pt idx="6">
                        <c:v>30655366</c:v>
                      </c:pt>
                      <c:pt idx="7">
                        <c:v>30901106</c:v>
                      </c:pt>
                      <c:pt idx="8">
                        <c:v>31144286</c:v>
                      </c:pt>
                      <c:pt idx="9">
                        <c:v>31384529</c:v>
                      </c:pt>
                      <c:pt idx="10">
                        <c:v>31621474</c:v>
                      </c:pt>
                      <c:pt idx="11">
                        <c:v>31854797</c:v>
                      </c:pt>
                      <c:pt idx="12">
                        <c:v>32084302</c:v>
                      </c:pt>
                      <c:pt idx="13">
                        <c:v>32309899</c:v>
                      </c:pt>
                      <c:pt idx="14">
                        <c:v>32531573</c:v>
                      </c:pt>
                      <c:pt idx="15">
                        <c:v>32749324</c:v>
                      </c:pt>
                      <c:pt idx="16">
                        <c:v>32963029</c:v>
                      </c:pt>
                      <c:pt idx="17">
                        <c:v>33172417</c:v>
                      </c:pt>
                      <c:pt idx="18">
                        <c:v>33377300</c:v>
                      </c:pt>
                      <c:pt idx="19">
                        <c:v>33577483</c:v>
                      </c:pt>
                      <c:pt idx="20">
                        <c:v>33772879</c:v>
                      </c:pt>
                      <c:pt idx="21">
                        <c:v>33963551</c:v>
                      </c:pt>
                      <c:pt idx="22">
                        <c:v>34149494</c:v>
                      </c:pt>
                      <c:pt idx="23">
                        <c:v>34330669</c:v>
                      </c:pt>
                      <c:pt idx="24">
                        <c:v>34506892</c:v>
                      </c:pt>
                      <c:pt idx="25">
                        <c:v>34678349</c:v>
                      </c:pt>
                      <c:pt idx="26">
                        <c:v>34845200</c:v>
                      </c:pt>
                      <c:pt idx="27">
                        <c:v>35007371</c:v>
                      </c:pt>
                      <c:pt idx="28">
                        <c:v>35164896</c:v>
                      </c:pt>
                      <c:pt idx="29">
                        <c:v>35317667</c:v>
                      </c:pt>
                      <c:pt idx="30">
                        <c:v>35465604</c:v>
                      </c:pt>
                      <c:pt idx="31">
                        <c:v>35608856</c:v>
                      </c:pt>
                      <c:pt idx="32">
                        <c:v>35747524</c:v>
                      </c:pt>
                      <c:pt idx="33">
                        <c:v>35881837</c:v>
                      </c:pt>
                      <c:pt idx="34">
                        <c:v>36012145</c:v>
                      </c:pt>
                      <c:pt idx="35">
                        <c:v>36138672</c:v>
                      </c:pt>
                      <c:pt idx="36">
                        <c:v>36261747</c:v>
                      </c:pt>
                      <c:pt idx="37">
                        <c:v>36381526</c:v>
                      </c:pt>
                      <c:pt idx="38">
                        <c:v>36498234</c:v>
                      </c:pt>
                      <c:pt idx="39">
                        <c:v>36612002</c:v>
                      </c:pt>
                      <c:pt idx="40">
                        <c:v>36722840</c:v>
                      </c:pt>
                    </c:numCache>
                  </c:numRef>
                </c:val>
                <c:smooth val="0"/>
                <c:extLst>
                  <c:ext xmlns:c16="http://schemas.microsoft.com/office/drawing/2014/chart" uri="{C3380CC4-5D6E-409C-BE32-E72D297353CC}">
                    <c16:uniqueId val="{00000004-301E-4916-BDE2-8E6691FE9315}"/>
                  </c:ext>
                </c:extLst>
              </c15:ser>
            </c15:filteredLineSeries>
          </c:ext>
        </c:extLst>
      </c:lineChart>
      <c:catAx>
        <c:axId val="441211584"/>
        <c:scaling>
          <c:orientation val="minMax"/>
        </c:scaling>
        <c:delete val="0"/>
        <c:axPos val="b"/>
        <c:numFmt formatCode="General" sourceLinked="1"/>
        <c:majorTickMark val="in"/>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4296704"/>
        <c:crosses val="autoZero"/>
        <c:auto val="0"/>
        <c:lblAlgn val="ctr"/>
        <c:lblOffset val="100"/>
        <c:tickLblSkip val="5"/>
        <c:tickMarkSkip val="5"/>
        <c:noMultiLvlLbl val="0"/>
      </c:catAx>
      <c:valAx>
        <c:axId val="1204296704"/>
        <c:scaling>
          <c:orientation val="minMax"/>
          <c:min val="20000000"/>
        </c:scaling>
        <c:delete val="0"/>
        <c:axPos val="l"/>
        <c:majorGridlines>
          <c:spPr>
            <a:ln w="9525" cap="flat" cmpd="sng" algn="ctr">
              <a:solidFill>
                <a:schemeClr val="tx1">
                  <a:lumMod val="15000"/>
                  <a:lumOff val="85000"/>
                </a:schemeClr>
              </a:solidFill>
              <a:round/>
            </a:ln>
            <a:effectLst/>
          </c:spPr>
        </c:majorGridlines>
        <c:numFmt formatCode="#,##0&quot;M&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211584"/>
        <c:crossesAt val="1"/>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Texas Projected Population by 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95966398508597"/>
          <c:y val="9.6199244298334638E-2"/>
          <c:w val="0.72425514073619324"/>
          <c:h val="0.69404293300172037"/>
        </c:manualLayout>
      </c:layout>
      <c:barChart>
        <c:barDir val="col"/>
        <c:grouping val="stacked"/>
        <c:varyColors val="0"/>
        <c:ser>
          <c:idx val="0"/>
          <c:order val="0"/>
          <c:tx>
            <c:strRef>
              <c:f>Sheet1!$B$1</c:f>
              <c:strCache>
                <c:ptCount val="1"/>
                <c:pt idx="0">
                  <c:v>&lt; 18 Years</c:v>
                </c:pt>
              </c:strCache>
            </c:strRef>
          </c:tx>
          <c:spPr>
            <a:solidFill>
              <a:schemeClr val="accent2"/>
            </a:solidFill>
            <a:ln>
              <a:noFill/>
            </a:ln>
            <a:effectLst/>
          </c:spPr>
          <c:invertIfNegative val="0"/>
          <c:dLbls>
            <c:dLbl>
              <c:idx val="0"/>
              <c:layout>
                <c:manualLayout>
                  <c:x val="0"/>
                  <c:y val="-1.12566398664093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E1-42CB-A893-CB071AB4BB98}"/>
                </c:ext>
              </c:extLst>
            </c:dLbl>
            <c:dLbl>
              <c:idx val="1"/>
              <c:layout>
                <c:manualLayout>
                  <c:x val="-8.7159724499915627E-17"/>
                  <c:y val="-1.57592958129731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E1-42CB-A893-CB071AB4BB98}"/>
                </c:ext>
              </c:extLst>
            </c:dLbl>
            <c:dLbl>
              <c:idx val="2"/>
              <c:layout>
                <c:manualLayout>
                  <c:x val="0"/>
                  <c:y val="-1.12566398664093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E1-42CB-A893-CB071AB4BB98}"/>
                </c:ext>
              </c:extLst>
            </c:dLbl>
            <c:numFmt formatCode="0.0,,\ &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2040</c:v>
                </c:pt>
                <c:pt idx="2">
                  <c:v>2060</c:v>
                </c:pt>
              </c:numCache>
            </c:numRef>
          </c:cat>
          <c:val>
            <c:numRef>
              <c:f>Sheet1!$B$2:$B$4</c:f>
              <c:numCache>
                <c:formatCode>General</c:formatCode>
                <c:ptCount val="3"/>
                <c:pt idx="0">
                  <c:v>7278805</c:v>
                </c:pt>
                <c:pt idx="1">
                  <c:v>7860108</c:v>
                </c:pt>
                <c:pt idx="2">
                  <c:v>7739191</c:v>
                </c:pt>
              </c:numCache>
            </c:numRef>
          </c:val>
          <c:extLst>
            <c:ext xmlns:c16="http://schemas.microsoft.com/office/drawing/2014/chart" uri="{C3380CC4-5D6E-409C-BE32-E72D297353CC}">
              <c16:uniqueId val="{00000000-E0E1-42CB-A893-CB071AB4BB98}"/>
            </c:ext>
          </c:extLst>
        </c:ser>
        <c:ser>
          <c:idx val="1"/>
          <c:order val="1"/>
          <c:tx>
            <c:strRef>
              <c:f>Sheet1!$C$1</c:f>
              <c:strCache>
                <c:ptCount val="1"/>
                <c:pt idx="0">
                  <c:v>18 - 64 Years</c:v>
                </c:pt>
              </c:strCache>
            </c:strRef>
          </c:tx>
          <c:spPr>
            <a:solidFill>
              <a:schemeClr val="accent1">
                <a:lumMod val="50000"/>
              </a:schemeClr>
            </a:solidFill>
            <a:ln>
              <a:noFill/>
            </a:ln>
            <a:effectLst/>
          </c:spPr>
          <c:invertIfNegative val="0"/>
          <c:dLbls>
            <c:numFmt formatCode="0.0,,\ &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2040</c:v>
                </c:pt>
                <c:pt idx="2">
                  <c:v>2060</c:v>
                </c:pt>
              </c:numCache>
            </c:numRef>
          </c:cat>
          <c:val>
            <c:numRef>
              <c:f>Sheet1!$C$2:$C$4</c:f>
              <c:numCache>
                <c:formatCode>General</c:formatCode>
                <c:ptCount val="3"/>
                <c:pt idx="0">
                  <c:v>17945565</c:v>
                </c:pt>
                <c:pt idx="1">
                  <c:v>22394053</c:v>
                </c:pt>
                <c:pt idx="2">
                  <c:v>25635095</c:v>
                </c:pt>
              </c:numCache>
            </c:numRef>
          </c:val>
          <c:extLst>
            <c:ext xmlns:c16="http://schemas.microsoft.com/office/drawing/2014/chart" uri="{C3380CC4-5D6E-409C-BE32-E72D297353CC}">
              <c16:uniqueId val="{00000001-E0E1-42CB-A893-CB071AB4BB98}"/>
            </c:ext>
          </c:extLst>
        </c:ser>
        <c:ser>
          <c:idx val="2"/>
          <c:order val="2"/>
          <c:tx>
            <c:strRef>
              <c:f>Sheet1!$D$1</c:f>
              <c:strCache>
                <c:ptCount val="1"/>
                <c:pt idx="0">
                  <c:v>65+ Years</c:v>
                </c:pt>
              </c:strCache>
            </c:strRef>
          </c:tx>
          <c:spPr>
            <a:solidFill>
              <a:srgbClr val="0070C0"/>
            </a:solidFill>
            <a:ln>
              <a:noFill/>
            </a:ln>
            <a:effectLst/>
          </c:spPr>
          <c:invertIfNegative val="0"/>
          <c:dLbls>
            <c:dLbl>
              <c:idx val="0"/>
              <c:layout>
                <c:manualLayout>
                  <c:x val="0"/>
                  <c:y val="-9.12071461049818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E1-42CB-A893-CB071AB4BB98}"/>
                </c:ext>
              </c:extLst>
            </c:dLbl>
            <c:dLbl>
              <c:idx val="1"/>
              <c:layout>
                <c:manualLayout>
                  <c:x val="-8.7159724499915627E-17"/>
                  <c:y val="-2.47378399483081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E1-42CB-A893-CB071AB4BB98}"/>
                </c:ext>
              </c:extLst>
            </c:dLbl>
            <c:dLbl>
              <c:idx val="2"/>
              <c:layout>
                <c:manualLayout>
                  <c:x val="0"/>
                  <c:y val="-1.84938615858744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E1-42CB-A893-CB071AB4BB98}"/>
                </c:ext>
              </c:extLst>
            </c:dLbl>
            <c:numFmt formatCode="0.0,,\ &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2040</c:v>
                </c:pt>
                <c:pt idx="2">
                  <c:v>2060</c:v>
                </c:pt>
              </c:numCache>
            </c:numRef>
          </c:cat>
          <c:val>
            <c:numRef>
              <c:f>Sheet1!$D$2:$D$4</c:f>
              <c:numCache>
                <c:formatCode>General</c:formatCode>
                <c:ptCount val="3"/>
                <c:pt idx="0">
                  <c:v>3921135</c:v>
                </c:pt>
                <c:pt idx="1">
                  <c:v>6822099</c:v>
                </c:pt>
                <c:pt idx="2">
                  <c:v>9223762</c:v>
                </c:pt>
              </c:numCache>
            </c:numRef>
          </c:val>
          <c:extLst>
            <c:ext xmlns:c16="http://schemas.microsoft.com/office/drawing/2014/chart" uri="{C3380CC4-5D6E-409C-BE32-E72D297353CC}">
              <c16:uniqueId val="{00000002-E0E1-42CB-A893-CB071AB4BB98}"/>
            </c:ext>
          </c:extLst>
        </c:ser>
        <c:dLbls>
          <c:dLblPos val="ctr"/>
          <c:showLegendKey val="0"/>
          <c:showVal val="1"/>
          <c:showCatName val="0"/>
          <c:showSerName val="0"/>
          <c:showPercent val="0"/>
          <c:showBubbleSize val="0"/>
        </c:dLbls>
        <c:gapWidth val="60"/>
        <c:overlap val="100"/>
        <c:axId val="894142831"/>
        <c:axId val="894136111"/>
      </c:barChart>
      <c:catAx>
        <c:axId val="89414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36111"/>
        <c:crosses val="autoZero"/>
        <c:auto val="1"/>
        <c:lblAlgn val="ctr"/>
        <c:lblOffset val="100"/>
        <c:noMultiLvlLbl val="0"/>
      </c:catAx>
      <c:valAx>
        <c:axId val="89413611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2831"/>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85024154589372E-2"/>
          <c:y val="3.4502951274275245E-2"/>
          <c:w val="0.73278196203735402"/>
          <c:h val="0.8695474778638993"/>
        </c:manualLayout>
      </c:layout>
      <c:barChart>
        <c:barDir val="col"/>
        <c:grouping val="stacked"/>
        <c:varyColors val="0"/>
        <c:ser>
          <c:idx val="0"/>
          <c:order val="0"/>
          <c:tx>
            <c:strRef>
              <c:f>Sheet1!$B$1</c:f>
              <c:strCache>
                <c:ptCount val="1"/>
                <c:pt idx="0">
                  <c:v>Natural Increase</c:v>
                </c:pt>
              </c:strCache>
            </c:strRef>
          </c:tx>
          <c:spPr>
            <a:solidFill>
              <a:srgbClr val="006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2020-2021</c:v>
                </c:pt>
                <c:pt idx="1">
                  <c:v>2021-2022</c:v>
                </c:pt>
                <c:pt idx="2">
                  <c:v>2022-2023</c:v>
                </c:pt>
                <c:pt idx="3">
                  <c:v>2023-2024</c:v>
                </c:pt>
                <c:pt idx="4">
                  <c:v>2024-2025</c:v>
                </c:pt>
              </c:strCache>
            </c:strRef>
          </c:cat>
          <c:val>
            <c:numRef>
              <c:f>Sheet1!$B$2:$B$6</c:f>
              <c:numCache>
                <c:formatCode>General</c:formatCode>
                <c:ptCount val="5"/>
                <c:pt idx="0">
                  <c:v>259</c:v>
                </c:pt>
                <c:pt idx="1">
                  <c:v>337</c:v>
                </c:pt>
                <c:pt idx="2">
                  <c:v>435</c:v>
                </c:pt>
                <c:pt idx="3">
                  <c:v>431</c:v>
                </c:pt>
                <c:pt idx="4">
                  <c:v>432</c:v>
                </c:pt>
              </c:numCache>
            </c:numRef>
          </c:val>
          <c:extLst>
            <c:ext xmlns:c16="http://schemas.microsoft.com/office/drawing/2014/chart" uri="{C3380CC4-5D6E-409C-BE32-E72D297353CC}">
              <c16:uniqueId val="{00000000-36ED-4540-914F-DF9B5819818E}"/>
            </c:ext>
          </c:extLst>
        </c:ser>
        <c:ser>
          <c:idx val="1"/>
          <c:order val="1"/>
          <c:tx>
            <c:strRef>
              <c:f>Sheet1!$C$1</c:f>
              <c:strCache>
                <c:ptCount val="1"/>
                <c:pt idx="0">
                  <c:v>Net Domestic Migration</c:v>
                </c:pt>
              </c:strCache>
            </c:strRef>
          </c:tx>
          <c:spPr>
            <a:solidFill>
              <a:srgbClr val="EC7A0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2020-2021</c:v>
                </c:pt>
                <c:pt idx="1">
                  <c:v>2021-2022</c:v>
                </c:pt>
                <c:pt idx="2">
                  <c:v>2022-2023</c:v>
                </c:pt>
                <c:pt idx="3">
                  <c:v>2023-2024</c:v>
                </c:pt>
                <c:pt idx="4">
                  <c:v>2024-2025</c:v>
                </c:pt>
              </c:strCache>
            </c:strRef>
          </c:cat>
          <c:val>
            <c:numRef>
              <c:f>Sheet1!$C$2:$C$6</c:f>
              <c:numCache>
                <c:formatCode>General</c:formatCode>
                <c:ptCount val="5"/>
                <c:pt idx="0">
                  <c:v>546</c:v>
                </c:pt>
                <c:pt idx="1">
                  <c:v>600</c:v>
                </c:pt>
                <c:pt idx="2">
                  <c:v>517</c:v>
                </c:pt>
                <c:pt idx="3">
                  <c:v>236</c:v>
                </c:pt>
                <c:pt idx="4">
                  <c:v>184</c:v>
                </c:pt>
              </c:numCache>
            </c:numRef>
          </c:val>
          <c:extLst>
            <c:ext xmlns:c16="http://schemas.microsoft.com/office/drawing/2014/chart" uri="{C3380CC4-5D6E-409C-BE32-E72D297353CC}">
              <c16:uniqueId val="{00000001-36ED-4540-914F-DF9B5819818E}"/>
            </c:ext>
          </c:extLst>
        </c:ser>
        <c:ser>
          <c:idx val="2"/>
          <c:order val="2"/>
          <c:tx>
            <c:strRef>
              <c:f>Sheet1!$D$1</c:f>
              <c:strCache>
                <c:ptCount val="1"/>
                <c:pt idx="0">
                  <c:v>Net International Migration</c:v>
                </c:pt>
              </c:strCache>
            </c:strRef>
          </c:tx>
          <c:spPr>
            <a:solidFill>
              <a:srgbClr val="70AE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2020-2021</c:v>
                </c:pt>
                <c:pt idx="1">
                  <c:v>2021-2022</c:v>
                </c:pt>
                <c:pt idx="2">
                  <c:v>2022-2023</c:v>
                </c:pt>
                <c:pt idx="3">
                  <c:v>2023-2024</c:v>
                </c:pt>
                <c:pt idx="4">
                  <c:v>2024-2025</c:v>
                </c:pt>
              </c:strCache>
            </c:strRef>
          </c:cat>
          <c:val>
            <c:numRef>
              <c:f>Sheet1!$D$2:$D$6</c:f>
              <c:numCache>
                <c:formatCode>General</c:formatCode>
                <c:ptCount val="5"/>
                <c:pt idx="0">
                  <c:v>119</c:v>
                </c:pt>
                <c:pt idx="1">
                  <c:v>543</c:v>
                </c:pt>
                <c:pt idx="2">
                  <c:v>690</c:v>
                </c:pt>
                <c:pt idx="3">
                  <c:v>972</c:v>
                </c:pt>
                <c:pt idx="4">
                  <c:v>459</c:v>
                </c:pt>
              </c:numCache>
            </c:numRef>
          </c:val>
          <c:extLst>
            <c:ext xmlns:c16="http://schemas.microsoft.com/office/drawing/2014/chart" uri="{C3380CC4-5D6E-409C-BE32-E72D297353CC}">
              <c16:uniqueId val="{00000002-36ED-4540-914F-DF9B5819818E}"/>
            </c:ext>
          </c:extLst>
        </c:ser>
        <c:dLbls>
          <c:showLegendKey val="0"/>
          <c:showVal val="0"/>
          <c:showCatName val="0"/>
          <c:showSerName val="0"/>
          <c:showPercent val="0"/>
          <c:showBubbleSize val="0"/>
        </c:dLbls>
        <c:gapWidth val="90"/>
        <c:overlap val="100"/>
        <c:axId val="862439056"/>
        <c:axId val="862437136"/>
      </c:barChart>
      <c:catAx>
        <c:axId val="86243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2437136"/>
        <c:crosses val="autoZero"/>
        <c:auto val="1"/>
        <c:lblAlgn val="ctr"/>
        <c:lblOffset val="100"/>
        <c:noMultiLvlLbl val="0"/>
      </c:catAx>
      <c:valAx>
        <c:axId val="8624371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62439056"/>
        <c:crosses val="autoZero"/>
        <c:crossBetween val="between"/>
      </c:valAx>
      <c:spPr>
        <a:noFill/>
        <a:ln>
          <a:noFill/>
        </a:ln>
        <a:effectLst/>
      </c:spPr>
    </c:plotArea>
    <c:legend>
      <c:legendPos val="r"/>
      <c:layout>
        <c:manualLayout>
          <c:xMode val="edge"/>
          <c:yMode val="edge"/>
          <c:x val="0.76418292822092893"/>
          <c:y val="0.23581569348338782"/>
          <c:w val="0.2358170717790711"/>
          <c:h val="0.6506970114813076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3116521076744"/>
          <c:y val="3.2105074831023199E-2"/>
          <c:w val="0.69041918197229157"/>
          <c:h val="0.93578985033795359"/>
        </c:manualLayout>
      </c:layout>
      <c:barChart>
        <c:barDir val="bar"/>
        <c:grouping val="clustered"/>
        <c:varyColors val="0"/>
        <c:ser>
          <c:idx val="0"/>
          <c:order val="0"/>
          <c:tx>
            <c:strRef>
              <c:f>Sheet1!$B$1</c:f>
              <c:strCache>
                <c:ptCount val="1"/>
                <c:pt idx="0">
                  <c:v>Population Growth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Harris</c:v>
                </c:pt>
                <c:pt idx="1">
                  <c:v>Collin</c:v>
                </c:pt>
                <c:pt idx="2">
                  <c:v>Montgomery</c:v>
                </c:pt>
                <c:pt idx="3">
                  <c:v>Tarrant</c:v>
                </c:pt>
                <c:pt idx="4">
                  <c:v>Denton</c:v>
                </c:pt>
                <c:pt idx="5">
                  <c:v>Fort Bend</c:v>
                </c:pt>
                <c:pt idx="6">
                  <c:v>Bexar</c:v>
                </c:pt>
                <c:pt idx="7">
                  <c:v>Williamson</c:v>
                </c:pt>
                <c:pt idx="8">
                  <c:v>Dallas</c:v>
                </c:pt>
                <c:pt idx="9">
                  <c:v>Travis</c:v>
                </c:pt>
              </c:strCache>
            </c:strRef>
          </c:cat>
          <c:val>
            <c:numRef>
              <c:f>Sheet1!$B$2:$B$11</c:f>
              <c:numCache>
                <c:formatCode>#,##0</c:formatCode>
                <c:ptCount val="10"/>
                <c:pt idx="0">
                  <c:v>105852</c:v>
                </c:pt>
                <c:pt idx="1">
                  <c:v>46694</c:v>
                </c:pt>
                <c:pt idx="2">
                  <c:v>34268</c:v>
                </c:pt>
                <c:pt idx="3">
                  <c:v>32793</c:v>
                </c:pt>
                <c:pt idx="4">
                  <c:v>31384</c:v>
                </c:pt>
                <c:pt idx="5">
                  <c:v>31314</c:v>
                </c:pt>
                <c:pt idx="6">
                  <c:v>29548</c:v>
                </c:pt>
                <c:pt idx="7">
                  <c:v>25840</c:v>
                </c:pt>
                <c:pt idx="8">
                  <c:v>19774</c:v>
                </c:pt>
                <c:pt idx="9">
                  <c:v>15724</c:v>
                </c:pt>
              </c:numCache>
            </c:numRef>
          </c:val>
          <c:extLst>
            <c:ext xmlns:c16="http://schemas.microsoft.com/office/drawing/2014/chart" uri="{C3380CC4-5D6E-409C-BE32-E72D297353CC}">
              <c16:uniqueId val="{00000000-1B52-4D54-9625-1973160172FB}"/>
            </c:ext>
          </c:extLst>
        </c:ser>
        <c:dLbls>
          <c:showLegendKey val="0"/>
          <c:showVal val="0"/>
          <c:showCatName val="0"/>
          <c:showSerName val="0"/>
          <c:showPercent val="0"/>
          <c:showBubbleSize val="0"/>
        </c:dLbls>
        <c:gapWidth val="89"/>
        <c:axId val="1245323055"/>
        <c:axId val="1245315855"/>
      </c:barChart>
      <c:catAx>
        <c:axId val="12453230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5315855"/>
        <c:crosses val="autoZero"/>
        <c:auto val="1"/>
        <c:lblAlgn val="ctr"/>
        <c:lblOffset val="100"/>
        <c:noMultiLvlLbl val="0"/>
      </c:catAx>
      <c:valAx>
        <c:axId val="1245315855"/>
        <c:scaling>
          <c:orientation val="minMax"/>
        </c:scaling>
        <c:delete val="1"/>
        <c:axPos val="t"/>
        <c:numFmt formatCode="#,##0" sourceLinked="1"/>
        <c:majorTickMark val="none"/>
        <c:minorTickMark val="none"/>
        <c:tickLblPos val="nextTo"/>
        <c:crossAx val="1245323055"/>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82402020168075496"/>
          <c:y val="0.46870387457049012"/>
          <c:w val="0.17597979831924507"/>
          <c:h val="6.25922508590198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Growth Rate</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Kaufman</c:v>
                </c:pt>
                <c:pt idx="1">
                  <c:v>Liberty</c:v>
                </c:pt>
                <c:pt idx="2">
                  <c:v>Montgomery</c:v>
                </c:pt>
                <c:pt idx="3">
                  <c:v>Caldwell</c:v>
                </c:pt>
                <c:pt idx="4">
                  <c:v>Hunt</c:v>
                </c:pt>
                <c:pt idx="5">
                  <c:v>Wise</c:v>
                </c:pt>
                <c:pt idx="6">
                  <c:v>Rockwall</c:v>
                </c:pt>
                <c:pt idx="7">
                  <c:v>Ellis</c:v>
                </c:pt>
                <c:pt idx="8">
                  <c:v>Comal</c:v>
                </c:pt>
                <c:pt idx="9">
                  <c:v>Collin</c:v>
                </c:pt>
              </c:strCache>
            </c:strRef>
          </c:cat>
          <c:val>
            <c:numRef>
              <c:f>Sheet1!$B$2:$B$11</c:f>
              <c:numCache>
                <c:formatCode>0.00%</c:formatCode>
                <c:ptCount val="10"/>
                <c:pt idx="0">
                  <c:v>0.06</c:v>
                </c:pt>
                <c:pt idx="1">
                  <c:v>5.3999999999999999E-2</c:v>
                </c:pt>
                <c:pt idx="2">
                  <c:v>4.8000000000000001E-2</c:v>
                </c:pt>
                <c:pt idx="3">
                  <c:v>4.5999999999999999E-2</c:v>
                </c:pt>
                <c:pt idx="4">
                  <c:v>4.3999999999999997E-2</c:v>
                </c:pt>
                <c:pt idx="5">
                  <c:v>4.1000000000000002E-2</c:v>
                </c:pt>
                <c:pt idx="6">
                  <c:v>4.1000000000000002E-2</c:v>
                </c:pt>
                <c:pt idx="7">
                  <c:v>0.04</c:v>
                </c:pt>
                <c:pt idx="8">
                  <c:v>3.9E-2</c:v>
                </c:pt>
                <c:pt idx="9">
                  <c:v>3.9E-2</c:v>
                </c:pt>
              </c:numCache>
            </c:numRef>
          </c:val>
          <c:extLst>
            <c:ext xmlns:c16="http://schemas.microsoft.com/office/drawing/2014/chart" uri="{C3380CC4-5D6E-409C-BE32-E72D297353CC}">
              <c16:uniqueId val="{00000000-ACA8-42D0-AB37-6DF6881957C6}"/>
            </c:ext>
          </c:extLst>
        </c:ser>
        <c:dLbls>
          <c:showLegendKey val="0"/>
          <c:showVal val="0"/>
          <c:showCatName val="0"/>
          <c:showSerName val="0"/>
          <c:showPercent val="0"/>
          <c:showBubbleSize val="0"/>
        </c:dLbls>
        <c:gapWidth val="89"/>
        <c:axId val="473150208"/>
        <c:axId val="473151168"/>
      </c:barChart>
      <c:catAx>
        <c:axId val="473150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3151168"/>
        <c:crosses val="autoZero"/>
        <c:auto val="1"/>
        <c:lblAlgn val="ctr"/>
        <c:lblOffset val="100"/>
        <c:noMultiLvlLbl val="0"/>
      </c:catAx>
      <c:valAx>
        <c:axId val="473151168"/>
        <c:scaling>
          <c:orientation val="minMax"/>
        </c:scaling>
        <c:delete val="1"/>
        <c:axPos val="t"/>
        <c:numFmt formatCode="0.00%" sourceLinked="1"/>
        <c:majorTickMark val="none"/>
        <c:minorTickMark val="none"/>
        <c:tickLblPos val="nextTo"/>
        <c:crossAx val="47315020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83558322576691468"/>
          <c:y val="0.47228141675053242"/>
          <c:w val="0.16441677423308534"/>
          <c:h val="5.543693957922277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[1]NVSR_TFR!$A$3</c:f>
              <c:strCache>
                <c:ptCount val="1"/>
                <c:pt idx="0">
                  <c:v>US</c:v>
                </c:pt>
              </c:strCache>
            </c:strRef>
          </c:tx>
          <c:spPr>
            <a:ln w="4762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D3-42E4-AFB3-B62643C83D61}"/>
                </c:ext>
              </c:extLst>
            </c:dLbl>
            <c:dLbl>
              <c:idx val="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D3-42E4-AFB3-B62643C83D61}"/>
                </c:ext>
              </c:extLst>
            </c:dLbl>
            <c:numFmt formatCode="#,##0.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[1]NVSR_TFR!$B$2:$X$2</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[1]NVSR_TFR!$B$3:$X$3</c:f>
              <c:numCache>
                <c:formatCode>General</c:formatCode>
                <c:ptCount val="23"/>
                <c:pt idx="0">
                  <c:v>2.056</c:v>
                </c:pt>
                <c:pt idx="1">
                  <c:v>2.0305</c:v>
                </c:pt>
                <c:pt idx="2">
                  <c:v>2.0205000000000002</c:v>
                </c:pt>
                <c:pt idx="3">
                  <c:v>2.0474999999999999</c:v>
                </c:pt>
                <c:pt idx="4">
                  <c:v>2.0514999999999999</c:v>
                </c:pt>
                <c:pt idx="5">
                  <c:v>2.0569999999999999</c:v>
                </c:pt>
                <c:pt idx="6">
                  <c:v>2.1080000000000001</c:v>
                </c:pt>
                <c:pt idx="7">
                  <c:v>2.12</c:v>
                </c:pt>
                <c:pt idx="8">
                  <c:v>2.0720000000000001</c:v>
                </c:pt>
                <c:pt idx="9">
                  <c:v>2.0019999999999998</c:v>
                </c:pt>
                <c:pt idx="10">
                  <c:v>1.931</c:v>
                </c:pt>
                <c:pt idx="11">
                  <c:v>1.8945000000000001</c:v>
                </c:pt>
                <c:pt idx="12">
                  <c:v>1.8805000000000001</c:v>
                </c:pt>
                <c:pt idx="13">
                  <c:v>1.8574999999999999</c:v>
                </c:pt>
                <c:pt idx="14">
                  <c:v>1.8625</c:v>
                </c:pt>
                <c:pt idx="15">
                  <c:v>1.8434999999999999</c:v>
                </c:pt>
                <c:pt idx="16">
                  <c:v>1.8205</c:v>
                </c:pt>
                <c:pt idx="17">
                  <c:v>1.7655000000000001</c:v>
                </c:pt>
                <c:pt idx="18">
                  <c:v>1.7295</c:v>
                </c:pt>
                <c:pt idx="19">
                  <c:v>1.706</c:v>
                </c:pt>
                <c:pt idx="20">
                  <c:v>1.6415</c:v>
                </c:pt>
                <c:pt idx="21">
                  <c:v>1.6639999999999999</c:v>
                </c:pt>
                <c:pt idx="22">
                  <c:v>1.6565000000000001</c:v>
                </c:pt>
              </c:numCache>
            </c:numRef>
          </c:val>
          <c:smooth val="0"/>
          <c:extLst>
            <c:ext xmlns:c16="http://schemas.microsoft.com/office/drawing/2014/chart" uri="{C3380CC4-5D6E-409C-BE32-E72D297353CC}">
              <c16:uniqueId val="{00000000-C1D3-42E4-AFB3-B62643C83D61}"/>
            </c:ext>
          </c:extLst>
        </c:ser>
        <c:ser>
          <c:idx val="1"/>
          <c:order val="1"/>
          <c:tx>
            <c:strRef>
              <c:f>[1]NVSR_TFR!$A$4</c:f>
              <c:strCache>
                <c:ptCount val="1"/>
                <c:pt idx="0">
                  <c:v>Texas</c:v>
                </c:pt>
              </c:strCache>
            </c:strRef>
          </c:tx>
          <c:spPr>
            <a:ln w="4762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D3-42E4-AFB3-B62643C83D61}"/>
                </c:ext>
              </c:extLst>
            </c:dLbl>
            <c:dLbl>
              <c:idx val="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D3-42E4-AFB3-B62643C83D61}"/>
                </c:ext>
              </c:extLst>
            </c:dLbl>
            <c:numFmt formatCode="#,##0.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[1]NVSR_TFR!$B$2:$X$2</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[1]NVSR_TFR!$B$4:$X$4</c:f>
              <c:numCache>
                <c:formatCode>General</c:formatCode>
                <c:ptCount val="23"/>
                <c:pt idx="0">
                  <c:v>2.5005000000000002</c:v>
                </c:pt>
                <c:pt idx="1">
                  <c:v>2.4935</c:v>
                </c:pt>
                <c:pt idx="2">
                  <c:v>2.3540000000000001</c:v>
                </c:pt>
                <c:pt idx="3">
                  <c:v>2.3464999999999998</c:v>
                </c:pt>
                <c:pt idx="4">
                  <c:v>2.3355000000000001</c:v>
                </c:pt>
                <c:pt idx="5">
                  <c:v>2.339</c:v>
                </c:pt>
                <c:pt idx="6">
                  <c:v>2.3645</c:v>
                </c:pt>
                <c:pt idx="7">
                  <c:v>2.3980000000000001</c:v>
                </c:pt>
                <c:pt idx="8">
                  <c:v>2.3635000000000002</c:v>
                </c:pt>
                <c:pt idx="9">
                  <c:v>2.2995000000000001</c:v>
                </c:pt>
                <c:pt idx="10">
                  <c:v>2.1595</c:v>
                </c:pt>
                <c:pt idx="11">
                  <c:v>2.0745</c:v>
                </c:pt>
                <c:pt idx="12">
                  <c:v>2.0750000000000002</c:v>
                </c:pt>
                <c:pt idx="13">
                  <c:v>2.0720000000000001</c:v>
                </c:pt>
                <c:pt idx="14">
                  <c:v>2.0920000000000001</c:v>
                </c:pt>
                <c:pt idx="15">
                  <c:v>2.0750000000000002</c:v>
                </c:pt>
                <c:pt idx="16">
                  <c:v>2.0225</c:v>
                </c:pt>
                <c:pt idx="17">
                  <c:v>1.9159999999999999</c:v>
                </c:pt>
                <c:pt idx="18">
                  <c:v>1.87</c:v>
                </c:pt>
                <c:pt idx="19">
                  <c:v>1.8480000000000001</c:v>
                </c:pt>
                <c:pt idx="20">
                  <c:v>1.7815000000000001</c:v>
                </c:pt>
                <c:pt idx="21">
                  <c:v>1.8089999999999999</c:v>
                </c:pt>
                <c:pt idx="22">
                  <c:v>1.8434999999999999</c:v>
                </c:pt>
              </c:numCache>
            </c:numRef>
          </c:val>
          <c:smooth val="0"/>
          <c:extLst>
            <c:ext xmlns:c16="http://schemas.microsoft.com/office/drawing/2014/chart" uri="{C3380CC4-5D6E-409C-BE32-E72D297353CC}">
              <c16:uniqueId val="{00000001-C1D3-42E4-AFB3-B62643C83D61}"/>
            </c:ext>
          </c:extLst>
        </c:ser>
        <c:dLbls>
          <c:showLegendKey val="0"/>
          <c:showVal val="0"/>
          <c:showCatName val="0"/>
          <c:showSerName val="0"/>
          <c:showPercent val="0"/>
          <c:showBubbleSize val="0"/>
        </c:dLbls>
        <c:smooth val="0"/>
        <c:axId val="1475264656"/>
        <c:axId val="1475267056"/>
      </c:lineChart>
      <c:catAx>
        <c:axId val="147526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475267056"/>
        <c:crosses val="autoZero"/>
        <c:auto val="1"/>
        <c:lblAlgn val="ctr"/>
        <c:lblOffset val="100"/>
        <c:tickLblSkip val="2"/>
        <c:noMultiLvlLbl val="0"/>
      </c:catAx>
      <c:valAx>
        <c:axId val="1475267056"/>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47526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57754025618838E-2"/>
          <c:y val="4.6172934893344272E-2"/>
          <c:w val="0.91644224597438118"/>
          <c:h val="0.87330170014411668"/>
        </c:manualLayout>
      </c:layout>
      <c:lineChart>
        <c:grouping val="standard"/>
        <c:varyColors val="0"/>
        <c:ser>
          <c:idx val="0"/>
          <c:order val="0"/>
          <c:tx>
            <c:strRef>
              <c:f>Sheet1!$B$1</c:f>
              <c:strCache>
                <c:ptCount val="1"/>
                <c:pt idx="0">
                  <c:v>Median Household Income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8439338547758159E-2"/>
                  <c:y val="-0.132360467598809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C5-4B27-B503-F1AF9F7F8F57}"/>
                </c:ext>
              </c:extLst>
            </c:dLbl>
            <c:dLbl>
              <c:idx val="1"/>
              <c:layout>
                <c:manualLayout>
                  <c:x val="-5.8439338547758159E-2"/>
                  <c:y val="-0.117767251766526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C5-4B27-B503-F1AF9F7F8F57}"/>
                </c:ext>
              </c:extLst>
            </c:dLbl>
            <c:dLbl>
              <c:idx val="2"/>
              <c:layout>
                <c:manualLayout>
                  <c:x val="-5.9781845750785094E-2"/>
                  <c:y val="-0.111929965433612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C5-4B27-B503-F1AF9F7F8F5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2013</c:v>
                </c:pt>
                <c:pt idx="1">
                  <c:v>2018</c:v>
                </c:pt>
                <c:pt idx="2">
                  <c:v>2023</c:v>
                </c:pt>
              </c:numCache>
            </c:numRef>
          </c:cat>
          <c:val>
            <c:numRef>
              <c:f>Sheet1!$B$2:$B$4</c:f>
              <c:numCache>
                <c:formatCode>_("$"* #,##0_);_("$"* \(#,##0\);_("$"* "-"??_);_(@_)</c:formatCode>
                <c:ptCount val="3"/>
                <c:pt idx="0">
                  <c:v>67925.752046783629</c:v>
                </c:pt>
                <c:pt idx="1">
                  <c:v>73802.789758872939</c:v>
                </c:pt>
                <c:pt idx="2">
                  <c:v>75780</c:v>
                </c:pt>
              </c:numCache>
            </c:numRef>
          </c:val>
          <c:smooth val="0"/>
          <c:extLst>
            <c:ext xmlns:c16="http://schemas.microsoft.com/office/drawing/2014/chart" uri="{C3380CC4-5D6E-409C-BE32-E72D297353CC}">
              <c16:uniqueId val="{00000000-09C5-4B27-B503-F1AF9F7F8F57}"/>
            </c:ext>
          </c:extLst>
        </c:ser>
        <c:ser>
          <c:idx val="1"/>
          <c:order val="1"/>
          <c:tx>
            <c:strRef>
              <c:f>Sheet1!$C$1</c:f>
              <c:strCache>
                <c:ptCount val="1"/>
                <c:pt idx="0">
                  <c:v>Median Homevalue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5158639953521766E-2"/>
                  <c:y val="-0.100255392767786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C5-4B27-B503-F1AF9F7F8F57}"/>
                </c:ext>
              </c:extLst>
            </c:dLbl>
            <c:dLbl>
              <c:idx val="1"/>
              <c:layout>
                <c:manualLayout>
                  <c:x val="-6.5158639953521863E-2"/>
                  <c:y val="-0.1031740359342427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C5-4B27-B503-F1AF9F7F8F57}"/>
                </c:ext>
              </c:extLst>
            </c:dLbl>
            <c:dLbl>
              <c:idx val="2"/>
              <c:layout>
                <c:manualLayout>
                  <c:x val="-6.9186161562602377E-2"/>
                  <c:y val="-8.8580820101959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C5-4B27-B503-F1AF9F7F8F5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2013</c:v>
                </c:pt>
                <c:pt idx="1">
                  <c:v>2018</c:v>
                </c:pt>
                <c:pt idx="2">
                  <c:v>2023</c:v>
                </c:pt>
              </c:numCache>
            </c:numRef>
          </c:cat>
          <c:val>
            <c:numRef>
              <c:f>Sheet1!$C$2:$C$4</c:f>
              <c:numCache>
                <c:formatCode>_("$"* #,##0_);_("$"* \(#,##0\);_("$"* "-"??_);_(@_)</c:formatCode>
                <c:ptCount val="3"/>
                <c:pt idx="0">
                  <c:v>173414.03508771933</c:v>
                </c:pt>
                <c:pt idx="1">
                  <c:v>226415.06366838256</c:v>
                </c:pt>
                <c:pt idx="2">
                  <c:v>296900</c:v>
                </c:pt>
              </c:numCache>
            </c:numRef>
          </c:val>
          <c:smooth val="0"/>
          <c:extLst>
            <c:ext xmlns:c16="http://schemas.microsoft.com/office/drawing/2014/chart" uri="{C3380CC4-5D6E-409C-BE32-E72D297353CC}">
              <c16:uniqueId val="{00000001-09C5-4B27-B503-F1AF9F7F8F57}"/>
            </c:ext>
          </c:extLst>
        </c:ser>
        <c:dLbls>
          <c:showLegendKey val="0"/>
          <c:showVal val="0"/>
          <c:showCatName val="0"/>
          <c:showSerName val="0"/>
          <c:showPercent val="0"/>
          <c:showBubbleSize val="0"/>
        </c:dLbls>
        <c:marker val="1"/>
        <c:smooth val="0"/>
        <c:axId val="1583082240"/>
        <c:axId val="1583081760"/>
      </c:lineChart>
      <c:catAx>
        <c:axId val="158308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83081760"/>
        <c:crosses val="autoZero"/>
        <c:auto val="1"/>
        <c:lblAlgn val="ctr"/>
        <c:lblOffset val="100"/>
        <c:noMultiLvlLbl val="0"/>
      </c:catAx>
      <c:valAx>
        <c:axId val="1583081760"/>
        <c:scaling>
          <c:orientation val="minMax"/>
        </c:scaling>
        <c:delete val="0"/>
        <c:axPos val="l"/>
        <c:majorGridlines>
          <c:spPr>
            <a:ln w="19050" cap="flat" cmpd="sng" algn="ctr">
              <a:solidFill>
                <a:schemeClr val="tx1">
                  <a:lumMod val="15000"/>
                  <a:lumOff val="85000"/>
                </a:schemeClr>
              </a:solidFill>
              <a:round/>
            </a:ln>
            <a:effectLst/>
          </c:spPr>
        </c:majorGridlines>
        <c:numFmt formatCode="#,##0,\K"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830822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Sheet1!$A$9</c:f>
              <c:strCache>
                <c:ptCount val="1"/>
                <c:pt idx="0">
                  <c:v>NH 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Sheet1!$B$9</c:f>
              <c:numCache>
                <c:formatCode>0.0%</c:formatCode>
                <c:ptCount val="1"/>
                <c:pt idx="0">
                  <c:v>9.0999999999999998E-2</c:v>
                </c:pt>
              </c:numCache>
            </c:numRef>
          </c:val>
          <c:extLst>
            <c:ext xmlns:c16="http://schemas.microsoft.com/office/drawing/2014/chart" uri="{C3380CC4-5D6E-409C-BE32-E72D297353CC}">
              <c16:uniqueId val="{00000000-565D-4570-A268-C7F08CA97B6E}"/>
            </c:ext>
          </c:extLst>
        </c:ser>
        <c:ser>
          <c:idx val="1"/>
          <c:order val="1"/>
          <c:tx>
            <c:strRef>
              <c:f>Sheet1!$A$10</c:f>
              <c:strCache>
                <c:ptCount val="1"/>
                <c:pt idx="0">
                  <c:v>NH Asian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Sheet1!$B$10</c:f>
              <c:numCache>
                <c:formatCode>0.0%</c:formatCode>
                <c:ptCount val="1"/>
                <c:pt idx="0">
                  <c:v>8.4000000000000005E-2</c:v>
                </c:pt>
              </c:numCache>
            </c:numRef>
          </c:val>
          <c:extLst>
            <c:ext xmlns:c16="http://schemas.microsoft.com/office/drawing/2014/chart" uri="{C3380CC4-5D6E-409C-BE32-E72D297353CC}">
              <c16:uniqueId val="{00000001-565D-4570-A268-C7F08CA97B6E}"/>
            </c:ext>
          </c:extLst>
        </c:ser>
        <c:ser>
          <c:idx val="2"/>
          <c:order val="2"/>
          <c:tx>
            <c:strRef>
              <c:f>Sheet1!$A$11</c:f>
              <c:strCache>
                <c:ptCount val="1"/>
                <c:pt idx="0">
                  <c:v>NH Black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Sheet1!$B$11</c:f>
              <c:numCache>
                <c:formatCode>0.0%</c:formatCode>
                <c:ptCount val="1"/>
                <c:pt idx="0">
                  <c:v>0.14099999999999999</c:v>
                </c:pt>
              </c:numCache>
            </c:numRef>
          </c:val>
          <c:extLst>
            <c:ext xmlns:c16="http://schemas.microsoft.com/office/drawing/2014/chart" uri="{C3380CC4-5D6E-409C-BE32-E72D297353CC}">
              <c16:uniqueId val="{00000002-565D-4570-A268-C7F08CA97B6E}"/>
            </c:ext>
          </c:extLst>
        </c:ser>
        <c:ser>
          <c:idx val="3"/>
          <c:order val="3"/>
          <c:tx>
            <c:strRef>
              <c:f>Sheet1!$A$12</c:f>
              <c:strCache>
                <c:ptCount val="1"/>
                <c:pt idx="0">
                  <c:v>Hispanic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Sheet1!$B$12</c:f>
              <c:numCache>
                <c:formatCode>0.0%</c:formatCode>
                <c:ptCount val="1"/>
                <c:pt idx="0">
                  <c:v>0.26400000000000001</c:v>
                </c:pt>
              </c:numCache>
            </c:numRef>
          </c:val>
          <c:extLst>
            <c:ext xmlns:c16="http://schemas.microsoft.com/office/drawing/2014/chart" uri="{C3380CC4-5D6E-409C-BE32-E72D297353CC}">
              <c16:uniqueId val="{00000003-565D-4570-A268-C7F08CA97B6E}"/>
            </c:ext>
          </c:extLst>
        </c:ser>
        <c:ser>
          <c:idx val="4"/>
          <c:order val="4"/>
          <c:tx>
            <c:strRef>
              <c:f>Sheet1!$A$13</c:f>
              <c:strCache>
                <c:ptCount val="1"/>
                <c:pt idx="0">
                  <c:v>Two or more races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Sheet1!$B$13</c:f>
              <c:numCache>
                <c:formatCode>0.0%</c:formatCode>
                <c:ptCount val="1"/>
                <c:pt idx="0">
                  <c:v>0.24099999999999999</c:v>
                </c:pt>
              </c:numCache>
            </c:numRef>
          </c:val>
          <c:extLst>
            <c:ext xmlns:c16="http://schemas.microsoft.com/office/drawing/2014/chart" uri="{C3380CC4-5D6E-409C-BE32-E72D297353CC}">
              <c16:uniqueId val="{00000004-565D-4570-A268-C7F08CA97B6E}"/>
            </c:ext>
          </c:extLst>
        </c:ser>
        <c:dLbls>
          <c:dLblPos val="outEnd"/>
          <c:showLegendKey val="0"/>
          <c:showVal val="1"/>
          <c:showCatName val="0"/>
          <c:showSerName val="0"/>
          <c:showPercent val="0"/>
          <c:showBubbleSize val="0"/>
        </c:dLbls>
        <c:gapWidth val="219"/>
        <c:overlap val="-27"/>
        <c:axId val="1492372032"/>
        <c:axId val="1492369152"/>
      </c:barChart>
      <c:catAx>
        <c:axId val="1492372032"/>
        <c:scaling>
          <c:orientation val="minMax"/>
        </c:scaling>
        <c:delete val="1"/>
        <c:axPos val="b"/>
        <c:numFmt formatCode="General" sourceLinked="1"/>
        <c:majorTickMark val="none"/>
        <c:minorTickMark val="none"/>
        <c:tickLblPos val="nextTo"/>
        <c:crossAx val="1492369152"/>
        <c:crosses val="autoZero"/>
        <c:auto val="1"/>
        <c:lblAlgn val="ctr"/>
        <c:lblOffset val="100"/>
        <c:noMultiLvlLbl val="0"/>
      </c:catAx>
      <c:valAx>
        <c:axId val="14923691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92372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808-4B3F-8FF3-32B12DA0E03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808-4B3F-8FF3-32B12DA0E03A}"/>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2808-4B3F-8FF3-32B12DA0E03A}"/>
              </c:ext>
            </c:extLst>
          </c:dPt>
          <c:dLbls>
            <c:dLbl>
              <c:idx val="0"/>
              <c:layout>
                <c:manualLayout>
                  <c:x val="5.4872339937603258E-2"/>
                  <c:y val="1.7288842179969406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a:t>Natural Change</a:t>
                    </a:r>
                  </a:p>
                  <a:p>
                    <a:pPr>
                      <a:defRPr sz="1400" b="1"/>
                    </a:pPr>
                    <a:fld id="{C6CE0168-A322-47E7-994C-B712282D51F8}" type="VALUE">
                      <a:rPr lang="en-US" smtClean="0"/>
                      <a:pPr>
                        <a:defRPr sz="1400" b="1"/>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6194068022218742"/>
                      <c:h val="0.12128202370628921"/>
                    </c:manualLayout>
                  </c15:layout>
                  <c15:dlblFieldTable/>
                  <c15:showDataLabelsRange val="0"/>
                </c:ext>
                <c:ext xmlns:c16="http://schemas.microsoft.com/office/drawing/2014/chart" uri="{C3380CC4-5D6E-409C-BE32-E72D297353CC}">
                  <c16:uniqueId val="{00000001-2808-4B3F-8FF3-32B12DA0E03A}"/>
                </c:ext>
              </c:extLst>
            </c:dLbl>
            <c:dLbl>
              <c:idx val="1"/>
              <c:layout>
                <c:manualLayout>
                  <c:x val="5.276170553750302E-2"/>
                  <c:y val="-1.3877787807814457E-17"/>
                </c:manualLayout>
              </c:layout>
              <c:tx>
                <c:rich>
                  <a:bodyPr/>
                  <a:lstStyle/>
                  <a:p>
                    <a:r>
                      <a:rPr lang="en-US"/>
                      <a:t>Net Domestic Migration</a:t>
                    </a:r>
                  </a:p>
                  <a:p>
                    <a:fld id="{F9B67673-ED15-42E3-907C-586B9B0A51E0}" type="VALUE">
                      <a:rPr lang="en-US" smtClean="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24835990030613422"/>
                      <c:h val="0.15637860362414624"/>
                    </c:manualLayout>
                  </c15:layout>
                  <c15:dlblFieldTable/>
                  <c15:showDataLabelsRange val="0"/>
                </c:ext>
                <c:ext xmlns:c16="http://schemas.microsoft.com/office/drawing/2014/chart" uri="{C3380CC4-5D6E-409C-BE32-E72D297353CC}">
                  <c16:uniqueId val="{00000003-2808-4B3F-8FF3-32B12DA0E03A}"/>
                </c:ext>
              </c:extLst>
            </c:dLbl>
            <c:dLbl>
              <c:idx val="2"/>
              <c:layout>
                <c:manualLayout>
                  <c:x val="9.1272613328963817E-3"/>
                  <c:y val="-0.20458597489062808"/>
                </c:manualLayout>
              </c:layout>
              <c:tx>
                <c:rich>
                  <a:bodyPr/>
                  <a:lstStyle/>
                  <a:p>
                    <a:r>
                      <a:rPr lang="en-US"/>
                      <a:t>Net International Migration</a:t>
                    </a:r>
                  </a:p>
                  <a:p>
                    <a:fld id="{3E8F8FB1-A79D-45F4-8996-B389AF79B9C0}" type="VALUE">
                      <a:rPr lang="en-US" smtClean="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26682027296500405"/>
                      <c:h val="0.20562331222810168"/>
                    </c:manualLayout>
                  </c15:layout>
                  <c15:dlblFieldTable/>
                  <c15:showDataLabelsRange val="0"/>
                </c:ext>
                <c:ext xmlns:c16="http://schemas.microsoft.com/office/drawing/2014/chart" uri="{C3380CC4-5D6E-409C-BE32-E72D297353CC}">
                  <c16:uniqueId val="{00000005-2808-4B3F-8FF3-32B12DA0E03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Natural Change</c:v>
                </c:pt>
                <c:pt idx="1">
                  <c:v>Domestic Migration</c:v>
                </c:pt>
                <c:pt idx="2">
                  <c:v>International Migration</c:v>
                </c:pt>
              </c:strCache>
            </c:strRef>
          </c:cat>
          <c:val>
            <c:numRef>
              <c:f>Sheet1!$B$2:$B$4</c:f>
              <c:numCache>
                <c:formatCode>#,##0</c:formatCode>
                <c:ptCount val="3"/>
                <c:pt idx="0">
                  <c:v>7142</c:v>
                </c:pt>
                <c:pt idx="1">
                  <c:v>19426</c:v>
                </c:pt>
                <c:pt idx="2">
                  <c:v>20237</c:v>
                </c:pt>
              </c:numCache>
            </c:numRef>
          </c:val>
          <c:extLst>
            <c:ext xmlns:c16="http://schemas.microsoft.com/office/drawing/2014/chart" uri="{C3380CC4-5D6E-409C-BE32-E72D297353CC}">
              <c16:uniqueId val="{00000006-2808-4B3F-8FF3-32B12DA0E03A}"/>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Sheet1!$J$6:$J$8</c:f>
              <c:strCache>
                <c:ptCount val="3"/>
                <c:pt idx="0">
                  <c:v>Texas</c:v>
                </c:pt>
                <c:pt idx="1">
                  <c:v>Collin County</c:v>
                </c:pt>
                <c:pt idx="2">
                  <c:v>Plano</c:v>
                </c:pt>
              </c:strCache>
            </c:strRef>
          </c:cat>
          <c:val>
            <c:numRef>
              <c:f>Sheet1!$K$6:$K$8</c:f>
              <c:numCache>
                <c:formatCode>0.00%</c:formatCode>
                <c:ptCount val="3"/>
                <c:pt idx="0">
                  <c:v>0.35199999999999998</c:v>
                </c:pt>
                <c:pt idx="1">
                  <c:v>0.58499999999999996</c:v>
                </c:pt>
                <c:pt idx="2">
                  <c:v>0.63600000000000001</c:v>
                </c:pt>
              </c:numCache>
            </c:numRef>
          </c:val>
          <c:extLst>
            <c:ext xmlns:c16="http://schemas.microsoft.com/office/drawing/2014/chart" uri="{C3380CC4-5D6E-409C-BE32-E72D297353CC}">
              <c16:uniqueId val="{00000000-D37E-4367-808B-3757C45BD93D}"/>
            </c:ext>
          </c:extLst>
        </c:ser>
        <c:dLbls>
          <c:dLblPos val="outEnd"/>
          <c:showLegendKey val="0"/>
          <c:showVal val="1"/>
          <c:showCatName val="0"/>
          <c:showSerName val="0"/>
          <c:showPercent val="0"/>
          <c:showBubbleSize val="0"/>
        </c:dLbls>
        <c:gapWidth val="219"/>
        <c:overlap val="-27"/>
        <c:axId val="2031448192"/>
        <c:axId val="2031456352"/>
      </c:barChart>
      <c:catAx>
        <c:axId val="203144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031456352"/>
        <c:crosses val="autoZero"/>
        <c:auto val="1"/>
        <c:lblAlgn val="ctr"/>
        <c:lblOffset val="100"/>
        <c:noMultiLvlLbl val="0"/>
      </c:catAx>
      <c:valAx>
        <c:axId val="2031456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1448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0.63189</cdr:x>
      <cdr:y>0.89025</cdr:y>
    </cdr:from>
    <cdr:to>
      <cdr:x>0.76849</cdr:x>
      <cdr:y>0.95281</cdr:y>
    </cdr:to>
    <cdr:sp macro="" textlink="">
      <cdr:nvSpPr>
        <cdr:cNvPr id="2" name="Arrow: Left 1">
          <a:extLst xmlns:a="http://schemas.openxmlformats.org/drawingml/2006/main">
            <a:ext uri="{FF2B5EF4-FFF2-40B4-BE49-F238E27FC236}">
              <a16:creationId xmlns:a16="http://schemas.microsoft.com/office/drawing/2014/main" id="{9242C0A2-5861-453F-4021-8A0B52303511}"/>
            </a:ext>
          </a:extLst>
        </cdr:cNvPr>
        <cdr:cNvSpPr/>
      </cdr:nvSpPr>
      <cdr:spPr>
        <a:xfrm xmlns:a="http://schemas.openxmlformats.org/drawingml/2006/main">
          <a:off x="6042297" y="3923197"/>
          <a:ext cx="1306286" cy="275693"/>
        </a:xfrm>
        <a:prstGeom xmlns:a="http://schemas.openxmlformats.org/drawingml/2006/main" prst="leftArrow">
          <a:avLst/>
        </a:prstGeom>
        <a:solidFill xmlns:a="http://schemas.openxmlformats.org/drawingml/2006/main">
          <a:schemeClr val="accent6"/>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0.56694</cdr:x>
      <cdr:y>0.72359</cdr:y>
    </cdr:from>
    <cdr:to>
      <cdr:x>0.65972</cdr:x>
      <cdr:y>0.77815</cdr:y>
    </cdr:to>
    <cdr:sp macro="" textlink="">
      <cdr:nvSpPr>
        <cdr:cNvPr id="2" name="TextBox 8">
          <a:extLst xmlns:a="http://schemas.openxmlformats.org/drawingml/2006/main">
            <a:ext uri="{FF2B5EF4-FFF2-40B4-BE49-F238E27FC236}">
              <a16:creationId xmlns:a16="http://schemas.microsoft.com/office/drawing/2014/main" id="{09C0E10D-599E-324B-0245-8DA715E58D09}"/>
            </a:ext>
          </a:extLst>
        </cdr:cNvPr>
        <cdr:cNvSpPr txBox="1"/>
      </cdr:nvSpPr>
      <cdr:spPr>
        <a:xfrm xmlns:a="http://schemas.openxmlformats.org/drawingml/2006/main">
          <a:off x="3028936" y="4081847"/>
          <a:ext cx="495688" cy="30777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chemeClr val="bg1"/>
              </a:solidFill>
              <a:latin typeface="Aral"/>
            </a:rPr>
            <a:t>21%</a:t>
          </a:r>
        </a:p>
      </cdr:txBody>
    </cdr:sp>
  </cdr:relSizeAnchor>
  <cdr:relSizeAnchor xmlns:cdr="http://schemas.openxmlformats.org/drawingml/2006/chartDrawing">
    <cdr:from>
      <cdr:x>0.80278</cdr:x>
      <cdr:y>0.72915</cdr:y>
    </cdr:from>
    <cdr:to>
      <cdr:x>0.89556</cdr:x>
      <cdr:y>0.78371</cdr:y>
    </cdr:to>
    <cdr:sp macro="" textlink="">
      <cdr:nvSpPr>
        <cdr:cNvPr id="3" name="TextBox 8">
          <a:extLst xmlns:a="http://schemas.openxmlformats.org/drawingml/2006/main">
            <a:ext uri="{FF2B5EF4-FFF2-40B4-BE49-F238E27FC236}">
              <a16:creationId xmlns:a16="http://schemas.microsoft.com/office/drawing/2014/main" id="{09C0E10D-599E-324B-0245-8DA715E58D09}"/>
            </a:ext>
          </a:extLst>
        </cdr:cNvPr>
        <cdr:cNvSpPr txBox="1"/>
      </cdr:nvSpPr>
      <cdr:spPr>
        <a:xfrm xmlns:a="http://schemas.openxmlformats.org/drawingml/2006/main">
          <a:off x="4288954" y="4113219"/>
          <a:ext cx="495688" cy="30777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chemeClr val="bg1"/>
              </a:solidFill>
              <a:latin typeface="Aral"/>
            </a:rPr>
            <a:t>18%</a:t>
          </a:r>
        </a:p>
      </cdr:txBody>
    </cdr:sp>
  </cdr:relSizeAnchor>
  <cdr:relSizeAnchor xmlns:cdr="http://schemas.openxmlformats.org/drawingml/2006/chartDrawing">
    <cdr:from>
      <cdr:x>0.3208</cdr:x>
      <cdr:y>0.72915</cdr:y>
    </cdr:from>
    <cdr:to>
      <cdr:x>0.41358</cdr:x>
      <cdr:y>0.78371</cdr:y>
    </cdr:to>
    <cdr:sp macro="" textlink="">
      <cdr:nvSpPr>
        <cdr:cNvPr id="4" name="TextBox 8">
          <a:extLst xmlns:a="http://schemas.openxmlformats.org/drawingml/2006/main">
            <a:ext uri="{FF2B5EF4-FFF2-40B4-BE49-F238E27FC236}">
              <a16:creationId xmlns:a16="http://schemas.microsoft.com/office/drawing/2014/main" id="{09C0E10D-599E-324B-0245-8DA715E58D09}"/>
            </a:ext>
          </a:extLst>
        </cdr:cNvPr>
        <cdr:cNvSpPr txBox="1"/>
      </cdr:nvSpPr>
      <cdr:spPr>
        <a:xfrm xmlns:a="http://schemas.openxmlformats.org/drawingml/2006/main">
          <a:off x="1713892" y="4113219"/>
          <a:ext cx="495688" cy="30777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chemeClr val="bg1"/>
              </a:solidFill>
              <a:latin typeface="Aral"/>
            </a:rPr>
            <a:t>25%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2A46A-9E8D-4BF9-8DC0-5250B82F46DA}" type="datetimeFigureOut">
              <a:rPr lang="en-US" smtClean="0"/>
              <a:t>4/6/2026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09B7B-4278-4E6C-ABFE-EF573AA81B5A}" type="slidenum">
              <a:rPr lang="en-US" smtClean="0"/>
              <a:t>‹#›</a:t>
            </a:fld>
            <a:endParaRPr lang="en-US"/>
          </a:p>
        </p:txBody>
      </p:sp>
    </p:spTree>
    <p:extLst>
      <p:ext uri="{BB962C8B-B14F-4D97-AF65-F5344CB8AC3E}">
        <p14:creationId xmlns:p14="http://schemas.microsoft.com/office/powerpoint/2010/main" val="2572997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nstagram.com/explore/tags/nationalseniorcitizensda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0D411-1DE7-487A-A919-429821F3AB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651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indicators:  </a:t>
            </a:r>
          </a:p>
          <a:p>
            <a:r>
              <a:rPr lang="en-US"/>
              <a:t>Percent who work from home, Williamson County, 20%</a:t>
            </a:r>
          </a:p>
          <a:p>
            <a:r>
              <a:rPr lang="en-US"/>
              <a:t>Average commuting time to work, 27 minutes </a:t>
            </a:r>
          </a:p>
        </p:txBody>
      </p:sp>
      <p:sp>
        <p:nvSpPr>
          <p:cNvPr id="4" name="Slide Number Placeholder 3"/>
          <p:cNvSpPr>
            <a:spLocks noGrp="1"/>
          </p:cNvSpPr>
          <p:nvPr>
            <p:ph type="sldNum" sz="quarter" idx="5"/>
          </p:nvPr>
        </p:nvSpPr>
        <p:spPr/>
        <p:txBody>
          <a:bodyPr/>
          <a:lstStyle/>
          <a:p>
            <a:fld id="{4A41838F-AE93-46C3-AA75-3E64C88F7A2B}" type="slidenum">
              <a:rPr lang="en-US" smtClean="0"/>
              <a:t>28</a:t>
            </a:fld>
            <a:endParaRPr lang="en-US"/>
          </a:p>
        </p:txBody>
      </p:sp>
    </p:spTree>
    <p:extLst>
      <p:ext uri="{BB962C8B-B14F-4D97-AF65-F5344CB8AC3E}">
        <p14:creationId xmlns:p14="http://schemas.microsoft.com/office/powerpoint/2010/main" val="167501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CB309B-E104-4664-9D77-FD07D5BFC1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0725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E1C313-9D92-4E46-8F40-C1C703CECEB7}" type="slidenum">
              <a:rPr lang="en-US" smtClean="0"/>
              <a:t>32</a:t>
            </a:fld>
            <a:endParaRPr lang="en-US"/>
          </a:p>
        </p:txBody>
      </p:sp>
    </p:spTree>
    <p:extLst>
      <p:ext uri="{BB962C8B-B14F-4D97-AF65-F5344CB8AC3E}">
        <p14:creationId xmlns:p14="http://schemas.microsoft.com/office/powerpoint/2010/main" val="1727158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C9BBB7-FA40-445F-8F86-095E53E7190C}" type="slidenum">
              <a:rPr lang="en-US" smtClean="0"/>
              <a:t>34</a:t>
            </a:fld>
            <a:endParaRPr lang="en-US"/>
          </a:p>
        </p:txBody>
      </p:sp>
    </p:spTree>
    <p:extLst>
      <p:ext uri="{BB962C8B-B14F-4D97-AF65-F5344CB8AC3E}">
        <p14:creationId xmlns:p14="http://schemas.microsoft.com/office/powerpoint/2010/main" val="219458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41838F-AE93-46C3-AA75-3E64C88F7A2B}" type="slidenum">
              <a:rPr lang="en-US" smtClean="0"/>
              <a:t>8</a:t>
            </a:fld>
            <a:endParaRPr lang="en-US"/>
          </a:p>
        </p:txBody>
      </p:sp>
    </p:spTree>
    <p:extLst>
      <p:ext uri="{BB962C8B-B14F-4D97-AF65-F5344CB8AC3E}">
        <p14:creationId xmlns:p14="http://schemas.microsoft.com/office/powerpoint/2010/main" val="198017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21EE8-F9E0-1691-846E-E3A09FAB4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30AA6-4F95-568F-879D-354D14548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FE769-9687-8482-126A-6A79DAA94F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A730D76B-D495-C3FB-D875-12C4A54D4C19}"/>
              </a:ext>
            </a:extLst>
          </p:cNvPr>
          <p:cNvSpPr>
            <a:spLocks noGrp="1"/>
          </p:cNvSpPr>
          <p:nvPr>
            <p:ph type="sldNum" sz="quarter" idx="5"/>
          </p:nvPr>
        </p:nvSpPr>
        <p:spPr/>
        <p:txBody>
          <a:bodyPr/>
          <a:lstStyle/>
          <a:p>
            <a:fld id="{FA40D411-1DE7-487A-A919-429821F3ABBE}" type="slidenum">
              <a:rPr lang="en-US" smtClean="0"/>
              <a:t>9</a:t>
            </a:fld>
            <a:endParaRPr lang="en-US"/>
          </a:p>
        </p:txBody>
      </p:sp>
    </p:spTree>
    <p:extLst>
      <p:ext uri="{BB962C8B-B14F-4D97-AF65-F5344CB8AC3E}">
        <p14:creationId xmlns:p14="http://schemas.microsoft.com/office/powerpoint/2010/main" val="251414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E37FD-451E-DA83-92E7-79C869E60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F46EC3-175E-0732-9F26-43D956401F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53A0B-515E-6179-59EB-4D8FEEB025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A6D2D61F-8C95-1F2A-8EBE-FC2307E98A57}"/>
              </a:ext>
            </a:extLst>
          </p:cNvPr>
          <p:cNvSpPr>
            <a:spLocks noGrp="1"/>
          </p:cNvSpPr>
          <p:nvPr>
            <p:ph type="sldNum" sz="quarter" idx="5"/>
          </p:nvPr>
        </p:nvSpPr>
        <p:spPr/>
        <p:txBody>
          <a:bodyPr/>
          <a:lstStyle/>
          <a:p>
            <a:fld id="{FA40D411-1DE7-487A-A919-429821F3ABBE}" type="slidenum">
              <a:rPr lang="en-US" smtClean="0"/>
              <a:t>10</a:t>
            </a:fld>
            <a:endParaRPr lang="en-US"/>
          </a:p>
        </p:txBody>
      </p:sp>
    </p:spTree>
    <p:extLst>
      <p:ext uri="{BB962C8B-B14F-4D97-AF65-F5344CB8AC3E}">
        <p14:creationId xmlns:p14="http://schemas.microsoft.com/office/powerpoint/2010/main" val="191160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Data displayed are estimates based on a sample survey and are subject to error.</a:t>
            </a:r>
          </a:p>
          <a:p>
            <a:r>
              <a:rPr lang="en-US"/>
              <a:t>Caption: </a:t>
            </a:r>
            <a:r>
              <a:rPr lang="en-US" b="1"/>
              <a:t>Latest U.S. Census Bureau Data: Around </a:t>
            </a:r>
            <a:r>
              <a:rPr lang="en-US" b="1" err="1"/>
              <a:t>550K</a:t>
            </a:r>
            <a:r>
              <a:rPr lang="en-US" b="1"/>
              <a:t> domestic migrants moved to Texas in 2024, while </a:t>
            </a:r>
            <a:r>
              <a:rPr lang="en-US" b="1" err="1"/>
              <a:t>480K</a:t>
            </a:r>
            <a:r>
              <a:rPr lang="en-US" b="1"/>
              <a:t> left for other states. Texas saw the largest net inflows of migrants from California, New York, and New Jersey and net outflows to Oklahoma, Tennessee, and Colorado.</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40D411-1DE7-487A-A919-429821F3AB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081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40D411-1DE7-487A-A919-429821F3ABBE}" type="slidenum">
              <a:rPr lang="en-US" smtClean="0"/>
              <a:t>14</a:t>
            </a:fld>
            <a:endParaRPr lang="en-US"/>
          </a:p>
        </p:txBody>
      </p:sp>
    </p:spTree>
    <p:extLst>
      <p:ext uri="{BB962C8B-B14F-4D97-AF65-F5344CB8AC3E}">
        <p14:creationId xmlns:p14="http://schemas.microsoft.com/office/powerpoint/2010/main" val="109599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*Super-aged is a term used by the United Nations when the percent of the population 65 and older is above 20%.</a:t>
            </a:r>
          </a:p>
          <a:p>
            <a:endParaRPr lang="en-US"/>
          </a:p>
          <a:p>
            <a:r>
              <a:rPr lang="en-US"/>
              <a:t>Caption: </a:t>
            </a:r>
            <a:r>
              <a:rPr lang="en-US" b="0" i="0" u="none" strike="noStrike">
                <a:effectLst/>
                <a:latin typeface="-apple-system"/>
                <a:hlinkClick r:id="rId3"/>
              </a:rPr>
              <a:t>National Senior Citizens Day</a:t>
            </a:r>
            <a:r>
              <a:rPr lang="en-US" b="0" i="0">
                <a:solidFill>
                  <a:srgbClr val="000000"/>
                </a:solidFill>
                <a:effectLst/>
                <a:latin typeface="-apple-system"/>
              </a:rPr>
              <a:t>: celebrate Texas’s 4 million+ seniors! The 65+ population rose from 11.2% (2013) to 13.7% (2023). Remarkably, 40% of TX counties, mostly non-metro, are now “super-aged” (20%+ seniors). This shift underscores the need for tailored services and support.</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40D411-1DE7-487A-A919-429821F3AB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588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median household income has not kept up with the cost of housing in TX. Population growth, rising costs for building materials, and labor shortages have affected the supply of homes and increased their cost, making it difficult for many Texans to purchase and own a home.</a:t>
            </a:r>
            <a:endParaRPr lang="en-US"/>
          </a:p>
        </p:txBody>
      </p:sp>
      <p:sp>
        <p:nvSpPr>
          <p:cNvPr id="4" name="Slide Number Placeholder 3"/>
          <p:cNvSpPr>
            <a:spLocks noGrp="1"/>
          </p:cNvSpPr>
          <p:nvPr>
            <p:ph type="sldNum" sz="quarter" idx="5"/>
          </p:nvPr>
        </p:nvSpPr>
        <p:spPr/>
        <p:txBody>
          <a:bodyPr/>
          <a:lstStyle/>
          <a:p>
            <a:fld id="{FA40D411-1DE7-487A-A919-429821F3ABBE}" type="slidenum">
              <a:rPr lang="en-US" smtClean="0"/>
              <a:t>17</a:t>
            </a:fld>
            <a:endParaRPr lang="en-US"/>
          </a:p>
        </p:txBody>
      </p:sp>
    </p:spTree>
    <p:extLst>
      <p:ext uri="{BB962C8B-B14F-4D97-AF65-F5344CB8AC3E}">
        <p14:creationId xmlns:p14="http://schemas.microsoft.com/office/powerpoint/2010/main" val="210515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88059-2FDC-491B-BC61-F243962A0E4D}" type="slidenum">
              <a:rPr lang="en-US" smtClean="0"/>
              <a:t>22</a:t>
            </a:fld>
            <a:endParaRPr lang="en-US"/>
          </a:p>
        </p:txBody>
      </p:sp>
    </p:spTree>
    <p:extLst>
      <p:ext uri="{BB962C8B-B14F-4D97-AF65-F5344CB8AC3E}">
        <p14:creationId xmlns:p14="http://schemas.microsoft.com/office/powerpoint/2010/main" val="2708905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07EF-3D1E-92BD-E7EE-803A468F64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DAA89B-BF5B-ECC3-B4FA-135818672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CE6A6-9169-C4AD-F21B-DA1FD381EB09}"/>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5" name="Footer Placeholder 4">
            <a:extLst>
              <a:ext uri="{FF2B5EF4-FFF2-40B4-BE49-F238E27FC236}">
                <a16:creationId xmlns:a16="http://schemas.microsoft.com/office/drawing/2014/main" id="{02F4D195-EA4C-2126-69C6-0CEB2DA27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85A3A-4201-6330-8883-A73C74E7F09D}"/>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397890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E9D7-D1C8-EE4A-849F-4DCAA43351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523E18-861A-092A-DFB1-681B5F08C1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E6BC8-1C91-265F-5DEC-926BFF55183A}"/>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5" name="Footer Placeholder 4">
            <a:extLst>
              <a:ext uri="{FF2B5EF4-FFF2-40B4-BE49-F238E27FC236}">
                <a16:creationId xmlns:a16="http://schemas.microsoft.com/office/drawing/2014/main" id="{63E2E023-4FF3-0046-0E9C-33483678D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7CA9B-5FAD-E69E-7191-AF2CCE78D266}"/>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145715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A0F31-D24F-D7A5-01FB-01DB58A6B7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FE2E02-889B-636B-282D-43D8ADBCD4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93E79C-2F5E-0424-3B83-5B83DE12F0FA}"/>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5" name="Footer Placeholder 4">
            <a:extLst>
              <a:ext uri="{FF2B5EF4-FFF2-40B4-BE49-F238E27FC236}">
                <a16:creationId xmlns:a16="http://schemas.microsoft.com/office/drawing/2014/main" id="{0480BCBA-184C-267F-31ED-494536FC5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2ECFE-66C3-8A0A-02F9-6C4D54A659C1}"/>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333845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469154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6" name="Content Placeholder 13">
            <a:extLst>
              <a:ext uri="{FF2B5EF4-FFF2-40B4-BE49-F238E27FC236}">
                <a16:creationId xmlns:a16="http://schemas.microsoft.com/office/drawing/2014/main" id="{0C3EFB34-9902-9438-496E-AE03717414E0}"/>
              </a:ext>
            </a:extLst>
          </p:cNvPr>
          <p:cNvSpPr>
            <a:spLocks noGrp="1"/>
          </p:cNvSpPr>
          <p:nvPr>
            <p:ph sz="quarter" idx="15" hasCustomPrompt="1"/>
          </p:nvPr>
        </p:nvSpPr>
        <p:spPr>
          <a:xfrm>
            <a:off x="0" y="6492875"/>
            <a:ext cx="2874963" cy="365125"/>
          </a:xfrm>
        </p:spPr>
        <p:txBody>
          <a:bodyPr anchor="ctr">
            <a:noAutofit/>
          </a:bodyPr>
          <a:lstStyle>
            <a:lvl5pPr algn="l">
              <a:defRPr sz="900">
                <a:solidFill>
                  <a:schemeClr val="bg1">
                    <a:lumMod val="50000"/>
                  </a:schemeClr>
                </a:solidFill>
              </a:defRPr>
            </a:lvl5pPr>
          </a:lstStyle>
          <a:p>
            <a:pPr lvl="4"/>
            <a:r>
              <a:rPr lang="en-US"/>
              <a:t>Source</a:t>
            </a:r>
          </a:p>
        </p:txBody>
      </p:sp>
      <p:pic>
        <p:nvPicPr>
          <p:cNvPr id="2" name="Picture 1" descr="A white background with black and white clouds&#10;&#10;Description automatically generated">
            <a:extLst>
              <a:ext uri="{FF2B5EF4-FFF2-40B4-BE49-F238E27FC236}">
                <a16:creationId xmlns:a16="http://schemas.microsoft.com/office/drawing/2014/main" id="{4AE5FBFD-95AC-63D7-C53B-861E173D14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spTree>
    <p:extLst>
      <p:ext uri="{BB962C8B-B14F-4D97-AF65-F5344CB8AC3E}">
        <p14:creationId xmlns:p14="http://schemas.microsoft.com/office/powerpoint/2010/main" val="3678055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or Map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724566-1753-4CEC-8DDF-C39DF84D8BD0}"/>
              </a:ext>
            </a:extLst>
          </p:cNvPr>
          <p:cNvSpPr/>
          <p:nvPr/>
        </p:nvSpPr>
        <p:spPr>
          <a:xfrm>
            <a:off x="0" y="6385099"/>
            <a:ext cx="12192000" cy="4729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C520C1EA-09F2-620A-4BC4-23E0CDC1AF70}"/>
              </a:ext>
            </a:extLst>
          </p:cNvPr>
          <p:cNvSpPr>
            <a:spLocks noGrp="1"/>
          </p:cNvSpPr>
          <p:nvPr>
            <p:ph type="sldNum" sz="quarter" idx="12"/>
          </p:nvPr>
        </p:nvSpPr>
        <p:spPr>
          <a:xfrm>
            <a:off x="9878786" y="6481081"/>
            <a:ext cx="560614" cy="365125"/>
          </a:xfrm>
        </p:spPr>
        <p:txBody>
          <a:bodyPr/>
          <a:lstStyle/>
          <a:p>
            <a:fld id="{ABF0F34F-14AB-484A-B782-112ACB3916DE}" type="slidenum">
              <a:rPr lang="en-US" smtClean="0"/>
              <a:t>‹#›</a:t>
            </a:fld>
            <a:endParaRPr lang="en-US"/>
          </a:p>
        </p:txBody>
      </p:sp>
      <p:pic>
        <p:nvPicPr>
          <p:cNvPr id="11" name="Picture 10" descr="A red and black screen&#10;&#10;Description automatically generated">
            <a:extLst>
              <a:ext uri="{FF2B5EF4-FFF2-40B4-BE49-F238E27FC236}">
                <a16:creationId xmlns:a16="http://schemas.microsoft.com/office/drawing/2014/main" id="{B5DE2CFD-369A-41C7-4BAC-78A5CF4DBF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6784" y="6391901"/>
            <a:ext cx="1104909" cy="472901"/>
          </a:xfrm>
          <a:prstGeom prst="rect">
            <a:avLst/>
          </a:prstGeom>
        </p:spPr>
      </p:pic>
      <p:sp>
        <p:nvSpPr>
          <p:cNvPr id="12" name="Title 11">
            <a:extLst>
              <a:ext uri="{FF2B5EF4-FFF2-40B4-BE49-F238E27FC236}">
                <a16:creationId xmlns:a16="http://schemas.microsoft.com/office/drawing/2014/main" id="{DB4A58DA-AC0A-5FCE-97CF-B97AF83D97E2}"/>
              </a:ext>
            </a:extLst>
          </p:cNvPr>
          <p:cNvSpPr>
            <a:spLocks noGrp="1"/>
          </p:cNvSpPr>
          <p:nvPr>
            <p:ph type="title"/>
          </p:nvPr>
        </p:nvSpPr>
        <p:spPr>
          <a:xfrm>
            <a:off x="425695" y="373639"/>
            <a:ext cx="3566641" cy="1928690"/>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16" name="Content Placeholder 11">
            <a:extLst>
              <a:ext uri="{FF2B5EF4-FFF2-40B4-BE49-F238E27FC236}">
                <a16:creationId xmlns:a16="http://schemas.microsoft.com/office/drawing/2014/main" id="{5D97DB4E-EF5B-C160-7B8F-0FF446FAE8E4}"/>
              </a:ext>
            </a:extLst>
          </p:cNvPr>
          <p:cNvSpPr>
            <a:spLocks noGrp="1"/>
          </p:cNvSpPr>
          <p:nvPr>
            <p:ph sz="quarter" idx="13" hasCustomPrompt="1"/>
          </p:nvPr>
        </p:nvSpPr>
        <p:spPr>
          <a:xfrm>
            <a:off x="209437" y="6481081"/>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1000151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pic>
        <p:nvPicPr>
          <p:cNvPr id="3" name="Picture 2" descr="A white background with black and white clouds&#10;&#10;Description automatically generated">
            <a:extLst>
              <a:ext uri="{FF2B5EF4-FFF2-40B4-BE49-F238E27FC236}">
                <a16:creationId xmlns:a16="http://schemas.microsoft.com/office/drawing/2014/main" id="{D75C156D-F010-83D1-6FBC-93B636E4B6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pic>
        <p:nvPicPr>
          <p:cNvPr id="4" name="Picture 3" descr="A black and white globe with a cursor&#10;&#10;Description automatically generated with low confidence">
            <a:extLst>
              <a:ext uri="{FF2B5EF4-FFF2-40B4-BE49-F238E27FC236}">
                <a16:creationId xmlns:a16="http://schemas.microsoft.com/office/drawing/2014/main" id="{AD82B877-2B6A-11F3-2186-BF3CB53A78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61351" y="3233228"/>
            <a:ext cx="419100" cy="419100"/>
          </a:xfrm>
          <a:prstGeom prst="rect">
            <a:avLst/>
          </a:prstGeom>
        </p:spPr>
      </p:pic>
      <p:pic>
        <p:nvPicPr>
          <p:cNvPr id="5" name="Picture 4" descr="A black and white envelope&#10;&#10;Description automatically generated">
            <a:extLst>
              <a:ext uri="{FF2B5EF4-FFF2-40B4-BE49-F238E27FC236}">
                <a16:creationId xmlns:a16="http://schemas.microsoft.com/office/drawing/2014/main" id="{557DB40C-0F27-46F1-4011-9AA0FD738BC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70114" y="2593974"/>
            <a:ext cx="596900" cy="596900"/>
          </a:xfrm>
          <a:prstGeom prst="rect">
            <a:avLst/>
          </a:prstGeom>
        </p:spPr>
      </p:pic>
      <p:pic>
        <p:nvPicPr>
          <p:cNvPr id="6" name="Picture 5" descr="A black telephone symbol&#10;&#10;Description automatically generated">
            <a:extLst>
              <a:ext uri="{FF2B5EF4-FFF2-40B4-BE49-F238E27FC236}">
                <a16:creationId xmlns:a16="http://schemas.microsoft.com/office/drawing/2014/main" id="{D5B65DF5-FF5A-39EA-AE15-3E3971A8A66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1239" y="2168709"/>
            <a:ext cx="374650" cy="374650"/>
          </a:xfrm>
          <a:prstGeom prst="rect">
            <a:avLst/>
          </a:prstGeom>
        </p:spPr>
      </p:pic>
      <p:sp>
        <p:nvSpPr>
          <p:cNvPr id="9" name="Content Placeholder 3">
            <a:extLst>
              <a:ext uri="{FF2B5EF4-FFF2-40B4-BE49-F238E27FC236}">
                <a16:creationId xmlns:a16="http://schemas.microsoft.com/office/drawing/2014/main" id="{EAE38295-8C89-D221-EB72-E92663C2E5C5}"/>
              </a:ext>
            </a:extLst>
          </p:cNvPr>
          <p:cNvSpPr>
            <a:spLocks noGrp="1"/>
          </p:cNvSpPr>
          <p:nvPr>
            <p:ph sz="half" idx="2"/>
          </p:nvPr>
        </p:nvSpPr>
        <p:spPr>
          <a:xfrm>
            <a:off x="1963234" y="2168710"/>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2" name="Content Placeholder 3">
            <a:extLst>
              <a:ext uri="{FF2B5EF4-FFF2-40B4-BE49-F238E27FC236}">
                <a16:creationId xmlns:a16="http://schemas.microsoft.com/office/drawing/2014/main" id="{A64E67F4-8BE4-1B8F-675A-F20D8FB431FB}"/>
              </a:ext>
            </a:extLst>
          </p:cNvPr>
          <p:cNvSpPr>
            <a:spLocks noGrp="1"/>
          </p:cNvSpPr>
          <p:nvPr>
            <p:ph sz="half" idx="10"/>
          </p:nvPr>
        </p:nvSpPr>
        <p:spPr>
          <a:xfrm>
            <a:off x="1963234" y="2705099"/>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3" name="Content Placeholder 3">
            <a:extLst>
              <a:ext uri="{FF2B5EF4-FFF2-40B4-BE49-F238E27FC236}">
                <a16:creationId xmlns:a16="http://schemas.microsoft.com/office/drawing/2014/main" id="{7B9FAA3E-8D4C-ACD5-DB17-1DD5DCE5ED24}"/>
              </a:ext>
            </a:extLst>
          </p:cNvPr>
          <p:cNvSpPr>
            <a:spLocks noGrp="1"/>
          </p:cNvSpPr>
          <p:nvPr>
            <p:ph sz="half" idx="11"/>
          </p:nvPr>
        </p:nvSpPr>
        <p:spPr>
          <a:xfrm>
            <a:off x="1963234" y="3242274"/>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4" name="Text Placeholder 25">
            <a:extLst>
              <a:ext uri="{FF2B5EF4-FFF2-40B4-BE49-F238E27FC236}">
                <a16:creationId xmlns:a16="http://schemas.microsoft.com/office/drawing/2014/main" id="{DF46734D-AD62-AD5E-08C7-78B15A626C3D}"/>
              </a:ext>
            </a:extLst>
          </p:cNvPr>
          <p:cNvSpPr>
            <a:spLocks noGrp="1"/>
          </p:cNvSpPr>
          <p:nvPr>
            <p:ph type="body" sz="quarter" idx="13"/>
          </p:nvPr>
        </p:nvSpPr>
        <p:spPr>
          <a:xfrm>
            <a:off x="1481138" y="1355725"/>
            <a:ext cx="7385276" cy="596900"/>
          </a:xfrm>
        </p:spPr>
        <p:txBody>
          <a:bodyPr anchor="ctr"/>
          <a:lstStyle>
            <a:lvl1pPr marL="0" indent="0">
              <a:buNone/>
              <a:defRPr b="1">
                <a:latin typeface="Arial" panose="020B0604020202020204" pitchFamily="34" charset="0"/>
                <a:cs typeface="Arial" panose="020B0604020202020204" pitchFamily="34" charset="0"/>
              </a:defRPr>
            </a:lvl1pPr>
          </a:lstStyle>
          <a:p>
            <a:pPr lvl="0"/>
            <a:r>
              <a:rPr lang="en-US"/>
              <a:t>Click to edit Master text styles</a:t>
            </a:r>
          </a:p>
        </p:txBody>
      </p:sp>
      <p:pic>
        <p:nvPicPr>
          <p:cNvPr id="15" name="Picture 14" descr="A red and black screen&#10;&#10;Description automatically generated">
            <a:extLst>
              <a:ext uri="{FF2B5EF4-FFF2-40B4-BE49-F238E27FC236}">
                <a16:creationId xmlns:a16="http://schemas.microsoft.com/office/drawing/2014/main" id="{C6D746BF-81D3-D97B-FC0F-0C224178472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61351" y="4288276"/>
            <a:ext cx="2836447" cy="1213999"/>
          </a:xfrm>
          <a:prstGeom prst="rect">
            <a:avLst/>
          </a:prstGeom>
        </p:spPr>
      </p:pic>
    </p:spTree>
    <p:extLst>
      <p:ext uri="{BB962C8B-B14F-4D97-AF65-F5344CB8AC3E}">
        <p14:creationId xmlns:p14="http://schemas.microsoft.com/office/powerpoint/2010/main" val="1607323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0215" y="2187133"/>
            <a:ext cx="8320114" cy="1772295"/>
          </a:xfrm>
        </p:spPr>
        <p:txBody>
          <a:bodyPr anchor="ctr">
            <a:normAutofit/>
          </a:bodyPr>
          <a:lstStyle>
            <a:lvl1pPr algn="l">
              <a:defRPr sz="4800" b="1">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A white background with black and white clouds&#10;&#10;Description automatically generated">
            <a:extLst>
              <a:ext uri="{FF2B5EF4-FFF2-40B4-BE49-F238E27FC236}">
                <a16:creationId xmlns:a16="http://schemas.microsoft.com/office/drawing/2014/main" id="{EFECCD03-7F43-7C20-0872-8BBE921906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8" name="Straight Connector 7">
            <a:extLst>
              <a:ext uri="{FF2B5EF4-FFF2-40B4-BE49-F238E27FC236}">
                <a16:creationId xmlns:a16="http://schemas.microsoft.com/office/drawing/2014/main" id="{9B280DEC-77E4-AC2E-34AE-001DCFC778D4}"/>
              </a:ext>
            </a:extLst>
          </p:cNvPr>
          <p:cNvCxnSpPr/>
          <p:nvPr userDrawn="1"/>
        </p:nvCxnSpPr>
        <p:spPr>
          <a:xfrm>
            <a:off x="840215" y="3973830"/>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8" descr="A red and black screen&#10;&#10;Description automatically generated">
            <a:extLst>
              <a:ext uri="{FF2B5EF4-FFF2-40B4-BE49-F238E27FC236}">
                <a16:creationId xmlns:a16="http://schemas.microsoft.com/office/drawing/2014/main" id="{2882BB59-517B-787A-B89A-FE9A1012B8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952" y="538478"/>
            <a:ext cx="2836447" cy="1213999"/>
          </a:xfrm>
          <a:prstGeom prst="rect">
            <a:avLst/>
          </a:prstGeom>
        </p:spPr>
      </p:pic>
      <p:sp>
        <p:nvSpPr>
          <p:cNvPr id="17" name="Content Placeholder 16">
            <a:extLst>
              <a:ext uri="{FF2B5EF4-FFF2-40B4-BE49-F238E27FC236}">
                <a16:creationId xmlns:a16="http://schemas.microsoft.com/office/drawing/2014/main" id="{3394438B-748A-80C7-E676-5A3A814BE840}"/>
              </a:ext>
            </a:extLst>
          </p:cNvPr>
          <p:cNvSpPr>
            <a:spLocks noGrp="1"/>
          </p:cNvSpPr>
          <p:nvPr>
            <p:ph sz="quarter" idx="10" hasCustomPrompt="1"/>
          </p:nvPr>
        </p:nvSpPr>
        <p:spPr>
          <a:xfrm>
            <a:off x="840215" y="4125175"/>
            <a:ext cx="2512585" cy="398462"/>
          </a:xfrm>
        </p:spPr>
        <p:txBody>
          <a:bodyPr anchor="ctr"/>
          <a:lstStyle>
            <a:lvl1pPr marL="0" indent="0">
              <a:buNone/>
              <a:defRPr sz="1600">
                <a:latin typeface="Arial" panose="020B0604020202020204" pitchFamily="34" charset="0"/>
                <a:cs typeface="Arial" panose="020B0604020202020204" pitchFamily="34" charset="0"/>
              </a:defRPr>
            </a:lvl1pPr>
          </a:lstStyle>
          <a:p>
            <a:pPr lvl="0"/>
            <a:r>
              <a:rPr lang="en-US"/>
              <a:t>Date</a:t>
            </a:r>
          </a:p>
        </p:txBody>
      </p:sp>
      <p:sp>
        <p:nvSpPr>
          <p:cNvPr id="19" name="Content Placeholder 18">
            <a:extLst>
              <a:ext uri="{FF2B5EF4-FFF2-40B4-BE49-F238E27FC236}">
                <a16:creationId xmlns:a16="http://schemas.microsoft.com/office/drawing/2014/main" id="{4D2EB25D-0B17-6144-8D28-672D81430177}"/>
              </a:ext>
            </a:extLst>
          </p:cNvPr>
          <p:cNvSpPr>
            <a:spLocks noGrp="1"/>
          </p:cNvSpPr>
          <p:nvPr>
            <p:ph sz="quarter" idx="11" hasCustomPrompt="1"/>
          </p:nvPr>
        </p:nvSpPr>
        <p:spPr>
          <a:xfrm>
            <a:off x="5233123" y="4125175"/>
            <a:ext cx="2802801" cy="427038"/>
          </a:xfrm>
        </p:spPr>
        <p:txBody>
          <a:bodyPr anchor="ctr">
            <a:normAutofit/>
          </a:bodyPr>
          <a:lstStyle>
            <a:lvl1pPr marL="0" indent="0" algn="r">
              <a:buNone/>
              <a:defRPr sz="1600">
                <a:latin typeface="Arial" panose="020B0604020202020204" pitchFamily="34" charset="0"/>
                <a:cs typeface="Arial" panose="020B0604020202020204" pitchFamily="34" charset="0"/>
              </a:defRPr>
            </a:lvl1pPr>
          </a:lstStyle>
          <a:p>
            <a:pPr lvl="0"/>
            <a:r>
              <a:rPr lang="en-US"/>
              <a:t>Location</a:t>
            </a:r>
          </a:p>
        </p:txBody>
      </p:sp>
      <p:sp>
        <p:nvSpPr>
          <p:cNvPr id="4" name="Content Placeholder 16">
            <a:extLst>
              <a:ext uri="{FF2B5EF4-FFF2-40B4-BE49-F238E27FC236}">
                <a16:creationId xmlns:a16="http://schemas.microsoft.com/office/drawing/2014/main" id="{C0D0753B-6866-136E-930F-1AA9FD3A9C72}"/>
              </a:ext>
            </a:extLst>
          </p:cNvPr>
          <p:cNvSpPr>
            <a:spLocks noGrp="1"/>
          </p:cNvSpPr>
          <p:nvPr>
            <p:ph sz="quarter" idx="12" hasCustomPrompt="1"/>
          </p:nvPr>
        </p:nvSpPr>
        <p:spPr>
          <a:xfrm>
            <a:off x="840214" y="5493285"/>
            <a:ext cx="2512585" cy="398462"/>
          </a:xfrm>
        </p:spPr>
        <p:txBody>
          <a:bodyPr anchor="ctr"/>
          <a:lstStyle>
            <a:lvl1pPr marL="0" indent="0">
              <a:buNone/>
              <a:defRPr sz="1600">
                <a:latin typeface="Arial" panose="020B0604020202020204" pitchFamily="34" charset="0"/>
                <a:cs typeface="Arial" panose="020B0604020202020204" pitchFamily="34" charset="0"/>
              </a:defRPr>
            </a:lvl1pPr>
          </a:lstStyle>
          <a:p>
            <a:pPr lvl="0"/>
            <a:r>
              <a:rPr lang="en-US"/>
              <a:t>Presented to</a:t>
            </a:r>
          </a:p>
        </p:txBody>
      </p:sp>
    </p:spTree>
    <p:extLst>
      <p:ext uri="{BB962C8B-B14F-4D97-AF65-F5344CB8AC3E}">
        <p14:creationId xmlns:p14="http://schemas.microsoft.com/office/powerpoint/2010/main" val="3124284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4061"/>
            <a:ext cx="12192000" cy="132556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F85505F4-CE14-3E25-C9E2-34C2188B0070}"/>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0BB8A18B-4CFB-5CAA-30DE-A3ECA01D7E67}"/>
              </a:ext>
            </a:extLst>
          </p:cNvPr>
          <p:cNvSpPr>
            <a:spLocks noGrp="1"/>
          </p:cNvSpPr>
          <p:nvPr>
            <p:ph type="sldNum" sz="quarter" idx="12"/>
          </p:nvPr>
        </p:nvSpPr>
        <p:spPr>
          <a:xfrm>
            <a:off x="9878786" y="6356350"/>
            <a:ext cx="560614" cy="365125"/>
          </a:xfrm>
        </p:spPr>
        <p:txBody>
          <a:bodyPr/>
          <a:lstStyle/>
          <a:p>
            <a:fld id="{30459619-3A9F-4327-9166-FEE60246FD21}" type="slidenum">
              <a:rPr lang="en-US" smtClean="0"/>
              <a:t>‹#›</a:t>
            </a:fld>
            <a:endParaRPr lang="en-US"/>
          </a:p>
        </p:txBody>
      </p:sp>
      <p:pic>
        <p:nvPicPr>
          <p:cNvPr id="9" name="Picture 8" descr="A red and black screen&#10;&#10;Description automatically generated">
            <a:extLst>
              <a:ext uri="{FF2B5EF4-FFF2-40B4-BE49-F238E27FC236}">
                <a16:creationId xmlns:a16="http://schemas.microsoft.com/office/drawing/2014/main" id="{CC1D363B-7346-A9DC-E2E0-1B714C169F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F83C215F-D5DF-1FCF-DBCB-C2413C4BBDD6}"/>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3166906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4038" y="457200"/>
            <a:ext cx="3932237" cy="1600200"/>
          </a:xfrm>
        </p:spPr>
        <p:txBody>
          <a:bodyPr anchor="b">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457201"/>
            <a:ext cx="6646862" cy="5403850"/>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5403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80935520-79A1-69C1-3BEA-5B369ADB9C3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359A50C3-4F63-EF8E-54E9-F6148A274FA1}"/>
              </a:ext>
            </a:extLst>
          </p:cNvPr>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sp>
        <p:nvSpPr>
          <p:cNvPr id="13" name="Content Placeholder 11">
            <a:extLst>
              <a:ext uri="{FF2B5EF4-FFF2-40B4-BE49-F238E27FC236}">
                <a16:creationId xmlns:a16="http://schemas.microsoft.com/office/drawing/2014/main" id="{0EE4E234-E343-7B85-A51A-F699450EF5B2}"/>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pic>
        <p:nvPicPr>
          <p:cNvPr id="5" name="Picture 4" descr="A red and black screen&#10;&#10;Description automatically generated">
            <a:extLst>
              <a:ext uri="{FF2B5EF4-FFF2-40B4-BE49-F238E27FC236}">
                <a16:creationId xmlns:a16="http://schemas.microsoft.com/office/drawing/2014/main" id="{41D42ED0-698B-4AA1-E34C-E6617B5F4B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096" y="6176963"/>
            <a:ext cx="1591208" cy="681037"/>
          </a:xfrm>
          <a:prstGeom prst="rect">
            <a:avLst/>
          </a:prstGeom>
        </p:spPr>
      </p:pic>
    </p:spTree>
    <p:extLst>
      <p:ext uri="{BB962C8B-B14F-4D97-AF65-F5344CB8AC3E}">
        <p14:creationId xmlns:p14="http://schemas.microsoft.com/office/powerpoint/2010/main" val="2155103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4" name="Title 1">
            <a:extLst>
              <a:ext uri="{FF2B5EF4-FFF2-40B4-BE49-F238E27FC236}">
                <a16:creationId xmlns:a16="http://schemas.microsoft.com/office/drawing/2014/main" id="{CBE584E1-9151-7696-4240-8BFFC763D42C}"/>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6621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8511-5E8E-E326-7CFB-33F6AFE576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6557EC-A7DC-BBB1-25FE-167280E0CB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4E388-D4B0-E6B2-1D3D-7F9F4FCEBFAC}"/>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5" name="Footer Placeholder 4">
            <a:extLst>
              <a:ext uri="{FF2B5EF4-FFF2-40B4-BE49-F238E27FC236}">
                <a16:creationId xmlns:a16="http://schemas.microsoft.com/office/drawing/2014/main" id="{AFF99ABC-CEC4-DE18-CE3F-1C978A5B7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533B1-2C82-A2FA-CC9D-5A8C4FE867D3}"/>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3813732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1B9AD90-D8C5-42B1-AC8B-29A3D4B95D55}" type="slidenum">
              <a:rPr lang="en-US" smtClean="0"/>
              <a:t>‹#›</a:t>
            </a:fld>
            <a:endParaRPr lang="en-US"/>
          </a:p>
        </p:txBody>
      </p:sp>
      <p:pic>
        <p:nvPicPr>
          <p:cNvPr id="9" name="Picture 8" descr="A logo of a person with a black background&#10;&#10;Description automatically generated">
            <a:extLst>
              <a:ext uri="{FF2B5EF4-FFF2-40B4-BE49-F238E27FC236}">
                <a16:creationId xmlns:a16="http://schemas.microsoft.com/office/drawing/2014/main" id="{106485E0-3391-1F7E-A057-9567746979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pic>
        <p:nvPicPr>
          <p:cNvPr id="3" name="Picture 2" descr="A logo of a person with a black background&#10;&#10;Description automatically generated">
            <a:extLst>
              <a:ext uri="{FF2B5EF4-FFF2-40B4-BE49-F238E27FC236}">
                <a16:creationId xmlns:a16="http://schemas.microsoft.com/office/drawing/2014/main" id="{3D640CF2-EF45-BDB2-7EA4-7AC36885E7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Tree>
    <p:extLst>
      <p:ext uri="{BB962C8B-B14F-4D97-AF65-F5344CB8AC3E}">
        <p14:creationId xmlns:p14="http://schemas.microsoft.com/office/powerpoint/2010/main" val="2672944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870470" y="1657803"/>
            <a:ext cx="2640329" cy="2159000"/>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23867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8399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049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672828" y="0"/>
            <a:ext cx="2519172" cy="6857999"/>
          </a:xfrm>
          <a:prstGeom prst="rect">
            <a:avLst/>
          </a:prstGeom>
        </p:spPr>
      </p:pic>
      <p:sp>
        <p:nvSpPr>
          <p:cNvPr id="17" name="bg object 17"/>
          <p:cNvSpPr/>
          <p:nvPr/>
        </p:nvSpPr>
        <p:spPr>
          <a:xfrm>
            <a:off x="840486" y="5611367"/>
            <a:ext cx="7190105" cy="38100"/>
          </a:xfrm>
          <a:custGeom>
            <a:avLst/>
            <a:gdLst/>
            <a:ahLst/>
            <a:cxnLst/>
            <a:rect l="l" t="t" r="r" b="b"/>
            <a:pathLst>
              <a:path w="7190105" h="38100">
                <a:moveTo>
                  <a:pt x="7189698" y="0"/>
                </a:moveTo>
                <a:lnTo>
                  <a:pt x="0" y="0"/>
                </a:lnTo>
                <a:lnTo>
                  <a:pt x="0" y="38100"/>
                </a:lnTo>
                <a:lnTo>
                  <a:pt x="7189698" y="38100"/>
                </a:lnTo>
                <a:lnTo>
                  <a:pt x="7189698" y="0"/>
                </a:lnTo>
                <a:close/>
              </a:path>
            </a:pathLst>
          </a:custGeom>
          <a:solidFill>
            <a:srgbClr val="FF0000"/>
          </a:solidFill>
        </p:spPr>
        <p:txBody>
          <a:bodyPr wrap="square" lIns="0" tIns="0" rIns="0" bIns="0" rtlCol="0"/>
          <a:lstStyle/>
          <a:p>
            <a:endParaRPr/>
          </a:p>
        </p:txBody>
      </p:sp>
      <p:pic>
        <p:nvPicPr>
          <p:cNvPr id="18" name="bg object 18"/>
          <p:cNvPicPr/>
          <p:nvPr/>
        </p:nvPicPr>
        <p:blipFill>
          <a:blip r:embed="rId3" cstate="screen">
            <a:extLst>
              <a:ext uri="{28A0092B-C50C-407E-A947-70E740481C1C}">
                <a14:useLocalDpi xmlns:a14="http://schemas.microsoft.com/office/drawing/2010/main"/>
              </a:ext>
            </a:extLst>
          </a:blip>
          <a:stretch>
            <a:fillRect/>
          </a:stretch>
        </p:blipFill>
        <p:spPr>
          <a:xfrm>
            <a:off x="783336" y="833628"/>
            <a:ext cx="3462527" cy="1481327"/>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647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38460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6" name="Content Placeholder 13">
            <a:extLst>
              <a:ext uri="{FF2B5EF4-FFF2-40B4-BE49-F238E27FC236}">
                <a16:creationId xmlns:a16="http://schemas.microsoft.com/office/drawing/2014/main" id="{0C3EFB34-9902-9438-496E-AE03717414E0}"/>
              </a:ext>
            </a:extLst>
          </p:cNvPr>
          <p:cNvSpPr>
            <a:spLocks noGrp="1"/>
          </p:cNvSpPr>
          <p:nvPr>
            <p:ph sz="quarter" idx="15" hasCustomPrompt="1"/>
          </p:nvPr>
        </p:nvSpPr>
        <p:spPr>
          <a:xfrm>
            <a:off x="0" y="6492875"/>
            <a:ext cx="2874963" cy="365125"/>
          </a:xfrm>
        </p:spPr>
        <p:txBody>
          <a:bodyPr anchor="ctr">
            <a:noAutofit/>
          </a:bodyPr>
          <a:lstStyle>
            <a:lvl5pPr algn="l">
              <a:defRPr sz="900">
                <a:solidFill>
                  <a:schemeClr val="bg1">
                    <a:lumMod val="50000"/>
                  </a:schemeClr>
                </a:solidFill>
              </a:defRPr>
            </a:lvl5pPr>
          </a:lstStyle>
          <a:p>
            <a:pPr lvl="4"/>
            <a:r>
              <a:rPr lang="en-US"/>
              <a:t>Source</a:t>
            </a:r>
          </a:p>
        </p:txBody>
      </p:sp>
      <p:pic>
        <p:nvPicPr>
          <p:cNvPr id="2" name="Picture 1" descr="A white background with black and white clouds&#10;&#10;Description automatically generated">
            <a:extLst>
              <a:ext uri="{FF2B5EF4-FFF2-40B4-BE49-F238E27FC236}">
                <a16:creationId xmlns:a16="http://schemas.microsoft.com/office/drawing/2014/main" id="{4AE5FBFD-95AC-63D7-C53B-861E173D14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spTree>
    <p:extLst>
      <p:ext uri="{BB962C8B-B14F-4D97-AF65-F5344CB8AC3E}">
        <p14:creationId xmlns:p14="http://schemas.microsoft.com/office/powerpoint/2010/main" val="2253386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07C1-B5DE-C328-25DE-AE6ECE777C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D0AF59-E2D6-1B7C-4DA6-6E6E999EC6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8CABDD-74E6-6854-B748-5BE6A4B2D4B4}"/>
              </a:ext>
            </a:extLst>
          </p:cNvPr>
          <p:cNvSpPr>
            <a:spLocks noGrp="1"/>
          </p:cNvSpPr>
          <p:nvPr>
            <p:ph type="dt" sz="half" idx="10"/>
          </p:nvPr>
        </p:nvSpPr>
        <p:spPr/>
        <p:txBody>
          <a:bodyPr/>
          <a:lstStyle/>
          <a:p>
            <a:fld id="{B9E746EC-66F1-4235-974D-60253D17F751}" type="datetimeFigureOut">
              <a:rPr lang="en-US" smtClean="0"/>
              <a:t>4/6/2026</a:t>
            </a:fld>
            <a:endParaRPr lang="en-US"/>
          </a:p>
        </p:txBody>
      </p:sp>
      <p:sp>
        <p:nvSpPr>
          <p:cNvPr id="5" name="Footer Placeholder 4">
            <a:extLst>
              <a:ext uri="{FF2B5EF4-FFF2-40B4-BE49-F238E27FC236}">
                <a16:creationId xmlns:a16="http://schemas.microsoft.com/office/drawing/2014/main" id="{79049E11-EB99-C4F1-7F5F-E450D33CB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D1411-2B58-888C-8F88-6E7B7BAC1334}"/>
              </a:ext>
            </a:extLst>
          </p:cNvPr>
          <p:cNvSpPr>
            <a:spLocks noGrp="1"/>
          </p:cNvSpPr>
          <p:nvPr>
            <p:ph type="sldNum" sz="quarter" idx="12"/>
          </p:nvPr>
        </p:nvSpPr>
        <p:spPr/>
        <p:txBody>
          <a:bodyPr/>
          <a:lstStyle/>
          <a:p>
            <a:fld id="{97E7CD48-F3A4-4AD3-848C-B6CD9DF060A3}" type="slidenum">
              <a:rPr lang="en-US" smtClean="0"/>
              <a:t>‹#›</a:t>
            </a:fld>
            <a:endParaRPr lang="en-US"/>
          </a:p>
        </p:txBody>
      </p:sp>
    </p:spTree>
    <p:extLst>
      <p:ext uri="{BB962C8B-B14F-4D97-AF65-F5344CB8AC3E}">
        <p14:creationId xmlns:p14="http://schemas.microsoft.com/office/powerpoint/2010/main" val="273588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5A88-760C-9EDD-580E-DCF8C0AB9D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07173-C730-9C89-D83D-832951D5AD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7749C-46E5-B8D8-5AF9-F6FE64C93335}"/>
              </a:ext>
            </a:extLst>
          </p:cNvPr>
          <p:cNvSpPr>
            <a:spLocks noGrp="1"/>
          </p:cNvSpPr>
          <p:nvPr>
            <p:ph type="dt" sz="half" idx="10"/>
          </p:nvPr>
        </p:nvSpPr>
        <p:spPr/>
        <p:txBody>
          <a:bodyPr/>
          <a:lstStyle/>
          <a:p>
            <a:fld id="{B9E746EC-66F1-4235-974D-60253D17F751}" type="datetimeFigureOut">
              <a:rPr lang="en-US" smtClean="0"/>
              <a:t>4/6/2026</a:t>
            </a:fld>
            <a:endParaRPr lang="en-US"/>
          </a:p>
        </p:txBody>
      </p:sp>
      <p:sp>
        <p:nvSpPr>
          <p:cNvPr id="5" name="Footer Placeholder 4">
            <a:extLst>
              <a:ext uri="{FF2B5EF4-FFF2-40B4-BE49-F238E27FC236}">
                <a16:creationId xmlns:a16="http://schemas.microsoft.com/office/drawing/2014/main" id="{EBD89078-2B42-D088-D1D1-3B50E40D7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69D52-5C61-C12D-938E-AD58515A13B4}"/>
              </a:ext>
            </a:extLst>
          </p:cNvPr>
          <p:cNvSpPr>
            <a:spLocks noGrp="1"/>
          </p:cNvSpPr>
          <p:nvPr>
            <p:ph type="sldNum" sz="quarter" idx="12"/>
          </p:nvPr>
        </p:nvSpPr>
        <p:spPr/>
        <p:txBody>
          <a:bodyPr/>
          <a:lstStyle/>
          <a:p>
            <a:fld id="{97E7CD48-F3A4-4AD3-848C-B6CD9DF060A3}" type="slidenum">
              <a:rPr lang="en-US" smtClean="0"/>
              <a:t>‹#›</a:t>
            </a:fld>
            <a:endParaRPr lang="en-US"/>
          </a:p>
        </p:txBody>
      </p:sp>
    </p:spTree>
    <p:extLst>
      <p:ext uri="{BB962C8B-B14F-4D97-AF65-F5344CB8AC3E}">
        <p14:creationId xmlns:p14="http://schemas.microsoft.com/office/powerpoint/2010/main" val="258989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93CF-26C9-B970-09FB-C7FA7A3343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B87386-81CA-7209-670F-5D81AF7B09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4D3AA-CEE7-4E82-AA37-11683F4AF98A}"/>
              </a:ext>
            </a:extLst>
          </p:cNvPr>
          <p:cNvSpPr>
            <a:spLocks noGrp="1"/>
          </p:cNvSpPr>
          <p:nvPr>
            <p:ph type="dt" sz="half" idx="10"/>
          </p:nvPr>
        </p:nvSpPr>
        <p:spPr/>
        <p:txBody>
          <a:bodyPr/>
          <a:lstStyle/>
          <a:p>
            <a:fld id="{B9E746EC-66F1-4235-974D-60253D17F751}" type="datetimeFigureOut">
              <a:rPr lang="en-US" smtClean="0"/>
              <a:t>4/6/2026</a:t>
            </a:fld>
            <a:endParaRPr lang="en-US"/>
          </a:p>
        </p:txBody>
      </p:sp>
      <p:sp>
        <p:nvSpPr>
          <p:cNvPr id="5" name="Footer Placeholder 4">
            <a:extLst>
              <a:ext uri="{FF2B5EF4-FFF2-40B4-BE49-F238E27FC236}">
                <a16:creationId xmlns:a16="http://schemas.microsoft.com/office/drawing/2014/main" id="{858EFD82-AC60-0090-0E7A-C38BD04CB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481A2-FE12-C8A6-F7D7-9BA19FA551B6}"/>
              </a:ext>
            </a:extLst>
          </p:cNvPr>
          <p:cNvSpPr>
            <a:spLocks noGrp="1"/>
          </p:cNvSpPr>
          <p:nvPr>
            <p:ph type="sldNum" sz="quarter" idx="12"/>
          </p:nvPr>
        </p:nvSpPr>
        <p:spPr/>
        <p:txBody>
          <a:bodyPr/>
          <a:lstStyle/>
          <a:p>
            <a:fld id="{97E7CD48-F3A4-4AD3-848C-B6CD9DF060A3}" type="slidenum">
              <a:rPr lang="en-US" smtClean="0"/>
              <a:t>‹#›</a:t>
            </a:fld>
            <a:endParaRPr lang="en-US"/>
          </a:p>
        </p:txBody>
      </p:sp>
    </p:spTree>
    <p:extLst>
      <p:ext uri="{BB962C8B-B14F-4D97-AF65-F5344CB8AC3E}">
        <p14:creationId xmlns:p14="http://schemas.microsoft.com/office/powerpoint/2010/main" val="223282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81336-8178-EE1A-D690-FB3FC66B30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020A60-3D68-A251-79E1-0069862FAE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F8CC77-18B1-DB13-BB8E-07AE0C63912D}"/>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5" name="Footer Placeholder 4">
            <a:extLst>
              <a:ext uri="{FF2B5EF4-FFF2-40B4-BE49-F238E27FC236}">
                <a16:creationId xmlns:a16="http://schemas.microsoft.com/office/drawing/2014/main" id="{A55619A3-B237-DDEE-A974-953674DF2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40C18-A9B2-EEE2-5C35-EE65D146D659}"/>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360504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8AB-781C-1E32-EB50-85EF1F6E0A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0DC37A-0E72-0A98-55EA-B359EBAA77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3CB4F-121F-6407-D30F-7F7CF5186F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BEBFB6-D554-B238-2406-6F142B08C624}"/>
              </a:ext>
            </a:extLst>
          </p:cNvPr>
          <p:cNvSpPr>
            <a:spLocks noGrp="1"/>
          </p:cNvSpPr>
          <p:nvPr>
            <p:ph type="dt" sz="half" idx="10"/>
          </p:nvPr>
        </p:nvSpPr>
        <p:spPr/>
        <p:txBody>
          <a:bodyPr/>
          <a:lstStyle/>
          <a:p>
            <a:fld id="{B9E746EC-66F1-4235-974D-60253D17F751}" type="datetimeFigureOut">
              <a:rPr lang="en-US" smtClean="0"/>
              <a:t>4/6/2026</a:t>
            </a:fld>
            <a:endParaRPr lang="en-US"/>
          </a:p>
        </p:txBody>
      </p:sp>
      <p:sp>
        <p:nvSpPr>
          <p:cNvPr id="6" name="Footer Placeholder 5">
            <a:extLst>
              <a:ext uri="{FF2B5EF4-FFF2-40B4-BE49-F238E27FC236}">
                <a16:creationId xmlns:a16="http://schemas.microsoft.com/office/drawing/2014/main" id="{9487E4E0-E048-F3FC-2559-AD78D87F5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AA0FF-6F33-9FE3-0428-B93EDC799B61}"/>
              </a:ext>
            </a:extLst>
          </p:cNvPr>
          <p:cNvSpPr>
            <a:spLocks noGrp="1"/>
          </p:cNvSpPr>
          <p:nvPr>
            <p:ph type="sldNum" sz="quarter" idx="12"/>
          </p:nvPr>
        </p:nvSpPr>
        <p:spPr/>
        <p:txBody>
          <a:bodyPr/>
          <a:lstStyle/>
          <a:p>
            <a:fld id="{97E7CD48-F3A4-4AD3-848C-B6CD9DF060A3}" type="slidenum">
              <a:rPr lang="en-US" smtClean="0"/>
              <a:t>‹#›</a:t>
            </a:fld>
            <a:endParaRPr lang="en-US"/>
          </a:p>
        </p:txBody>
      </p:sp>
    </p:spTree>
    <p:extLst>
      <p:ext uri="{BB962C8B-B14F-4D97-AF65-F5344CB8AC3E}">
        <p14:creationId xmlns:p14="http://schemas.microsoft.com/office/powerpoint/2010/main" val="866906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15C6-F502-A4A7-8222-AA8F79A2A9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62B4E8-EBFE-E2DA-054B-E1DBCDB23B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ABCEFC-BAFA-B871-C794-C1C88DB101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062D3A-171D-A024-0649-7614D3546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7D9C16-D352-DAF6-D91B-09759A4D6F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4F222B-7FF5-7A72-BE05-C37834AE46A9}"/>
              </a:ext>
            </a:extLst>
          </p:cNvPr>
          <p:cNvSpPr>
            <a:spLocks noGrp="1"/>
          </p:cNvSpPr>
          <p:nvPr>
            <p:ph type="dt" sz="half" idx="10"/>
          </p:nvPr>
        </p:nvSpPr>
        <p:spPr/>
        <p:txBody>
          <a:bodyPr/>
          <a:lstStyle/>
          <a:p>
            <a:fld id="{B9E746EC-66F1-4235-974D-60253D17F751}" type="datetimeFigureOut">
              <a:rPr lang="en-US" smtClean="0"/>
              <a:t>4/6/2026</a:t>
            </a:fld>
            <a:endParaRPr lang="en-US"/>
          </a:p>
        </p:txBody>
      </p:sp>
      <p:sp>
        <p:nvSpPr>
          <p:cNvPr id="8" name="Footer Placeholder 7">
            <a:extLst>
              <a:ext uri="{FF2B5EF4-FFF2-40B4-BE49-F238E27FC236}">
                <a16:creationId xmlns:a16="http://schemas.microsoft.com/office/drawing/2014/main" id="{491BE539-70D2-2103-893C-F80AB6AD7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B02F89-19D6-FE0A-7B6D-D6F4B56AC824}"/>
              </a:ext>
            </a:extLst>
          </p:cNvPr>
          <p:cNvSpPr>
            <a:spLocks noGrp="1"/>
          </p:cNvSpPr>
          <p:nvPr>
            <p:ph type="sldNum" sz="quarter" idx="12"/>
          </p:nvPr>
        </p:nvSpPr>
        <p:spPr/>
        <p:txBody>
          <a:bodyPr/>
          <a:lstStyle/>
          <a:p>
            <a:fld id="{97E7CD48-F3A4-4AD3-848C-B6CD9DF060A3}" type="slidenum">
              <a:rPr lang="en-US" smtClean="0"/>
              <a:t>‹#›</a:t>
            </a:fld>
            <a:endParaRPr lang="en-US"/>
          </a:p>
        </p:txBody>
      </p:sp>
    </p:spTree>
    <p:extLst>
      <p:ext uri="{BB962C8B-B14F-4D97-AF65-F5344CB8AC3E}">
        <p14:creationId xmlns:p14="http://schemas.microsoft.com/office/powerpoint/2010/main" val="2259571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6280-AB76-27BF-9439-10EA2663B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EBFC19-3A42-57DC-08EF-756921C0BDF2}"/>
              </a:ext>
            </a:extLst>
          </p:cNvPr>
          <p:cNvSpPr>
            <a:spLocks noGrp="1"/>
          </p:cNvSpPr>
          <p:nvPr>
            <p:ph type="dt" sz="half" idx="10"/>
          </p:nvPr>
        </p:nvSpPr>
        <p:spPr/>
        <p:txBody>
          <a:bodyPr/>
          <a:lstStyle/>
          <a:p>
            <a:fld id="{B9E746EC-66F1-4235-974D-60253D17F751}" type="datetimeFigureOut">
              <a:rPr lang="en-US" smtClean="0"/>
              <a:t>4/6/2026</a:t>
            </a:fld>
            <a:endParaRPr lang="en-US"/>
          </a:p>
        </p:txBody>
      </p:sp>
      <p:sp>
        <p:nvSpPr>
          <p:cNvPr id="4" name="Footer Placeholder 3">
            <a:extLst>
              <a:ext uri="{FF2B5EF4-FFF2-40B4-BE49-F238E27FC236}">
                <a16:creationId xmlns:a16="http://schemas.microsoft.com/office/drawing/2014/main" id="{05745258-A6B5-0308-A8C1-65E31275C5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3440AA-9709-3A7A-1A54-7677DF7D7671}"/>
              </a:ext>
            </a:extLst>
          </p:cNvPr>
          <p:cNvSpPr>
            <a:spLocks noGrp="1"/>
          </p:cNvSpPr>
          <p:nvPr>
            <p:ph type="sldNum" sz="quarter" idx="12"/>
          </p:nvPr>
        </p:nvSpPr>
        <p:spPr/>
        <p:txBody>
          <a:bodyPr/>
          <a:lstStyle/>
          <a:p>
            <a:fld id="{97E7CD48-F3A4-4AD3-848C-B6CD9DF060A3}" type="slidenum">
              <a:rPr lang="en-US" smtClean="0"/>
              <a:t>‹#›</a:t>
            </a:fld>
            <a:endParaRPr lang="en-US"/>
          </a:p>
        </p:txBody>
      </p:sp>
    </p:spTree>
    <p:extLst>
      <p:ext uri="{BB962C8B-B14F-4D97-AF65-F5344CB8AC3E}">
        <p14:creationId xmlns:p14="http://schemas.microsoft.com/office/powerpoint/2010/main" val="2380475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7C230-4206-480F-9023-781422267226}"/>
              </a:ext>
            </a:extLst>
          </p:cNvPr>
          <p:cNvSpPr>
            <a:spLocks noGrp="1"/>
          </p:cNvSpPr>
          <p:nvPr>
            <p:ph type="dt" sz="half" idx="10"/>
          </p:nvPr>
        </p:nvSpPr>
        <p:spPr/>
        <p:txBody>
          <a:bodyPr/>
          <a:lstStyle/>
          <a:p>
            <a:fld id="{B9E746EC-66F1-4235-974D-60253D17F751}" type="datetimeFigureOut">
              <a:rPr lang="en-US" smtClean="0"/>
              <a:t>4/6/2026</a:t>
            </a:fld>
            <a:endParaRPr lang="en-US"/>
          </a:p>
        </p:txBody>
      </p:sp>
      <p:sp>
        <p:nvSpPr>
          <p:cNvPr id="3" name="Footer Placeholder 2">
            <a:extLst>
              <a:ext uri="{FF2B5EF4-FFF2-40B4-BE49-F238E27FC236}">
                <a16:creationId xmlns:a16="http://schemas.microsoft.com/office/drawing/2014/main" id="{5C9C8654-E4B8-D80B-1FE6-D307119971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C6FB6F-EEF7-9632-46F9-B96CA0CF3640}"/>
              </a:ext>
            </a:extLst>
          </p:cNvPr>
          <p:cNvSpPr>
            <a:spLocks noGrp="1"/>
          </p:cNvSpPr>
          <p:nvPr>
            <p:ph type="sldNum" sz="quarter" idx="12"/>
          </p:nvPr>
        </p:nvSpPr>
        <p:spPr/>
        <p:txBody>
          <a:bodyPr/>
          <a:lstStyle/>
          <a:p>
            <a:fld id="{97E7CD48-F3A4-4AD3-848C-B6CD9DF060A3}" type="slidenum">
              <a:rPr lang="en-US" smtClean="0"/>
              <a:t>‹#›</a:t>
            </a:fld>
            <a:endParaRPr lang="en-US"/>
          </a:p>
        </p:txBody>
      </p:sp>
    </p:spTree>
    <p:extLst>
      <p:ext uri="{BB962C8B-B14F-4D97-AF65-F5344CB8AC3E}">
        <p14:creationId xmlns:p14="http://schemas.microsoft.com/office/powerpoint/2010/main" val="1296611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7717-E157-1E03-C807-9D4486687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3A1ADD-665F-7551-6F12-863E3404B7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27EF7C-B2AB-1F3B-86F8-C7D65F757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0BDF7-2AC4-B930-8A3E-7BCA6307C9C9}"/>
              </a:ext>
            </a:extLst>
          </p:cNvPr>
          <p:cNvSpPr>
            <a:spLocks noGrp="1"/>
          </p:cNvSpPr>
          <p:nvPr>
            <p:ph type="dt" sz="half" idx="10"/>
          </p:nvPr>
        </p:nvSpPr>
        <p:spPr/>
        <p:txBody>
          <a:bodyPr/>
          <a:lstStyle/>
          <a:p>
            <a:fld id="{B9E746EC-66F1-4235-974D-60253D17F751}" type="datetimeFigureOut">
              <a:rPr lang="en-US" smtClean="0"/>
              <a:t>4/6/2026</a:t>
            </a:fld>
            <a:endParaRPr lang="en-US"/>
          </a:p>
        </p:txBody>
      </p:sp>
      <p:sp>
        <p:nvSpPr>
          <p:cNvPr id="6" name="Footer Placeholder 5">
            <a:extLst>
              <a:ext uri="{FF2B5EF4-FFF2-40B4-BE49-F238E27FC236}">
                <a16:creationId xmlns:a16="http://schemas.microsoft.com/office/drawing/2014/main" id="{869762B1-8ADE-29EE-83AB-A607968C5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BC37EA-D7AE-29A3-B941-C0412FECCEBB}"/>
              </a:ext>
            </a:extLst>
          </p:cNvPr>
          <p:cNvSpPr>
            <a:spLocks noGrp="1"/>
          </p:cNvSpPr>
          <p:nvPr>
            <p:ph type="sldNum" sz="quarter" idx="12"/>
          </p:nvPr>
        </p:nvSpPr>
        <p:spPr/>
        <p:txBody>
          <a:bodyPr/>
          <a:lstStyle/>
          <a:p>
            <a:fld id="{97E7CD48-F3A4-4AD3-848C-B6CD9DF060A3}" type="slidenum">
              <a:rPr lang="en-US" smtClean="0"/>
              <a:t>‹#›</a:t>
            </a:fld>
            <a:endParaRPr lang="en-US"/>
          </a:p>
        </p:txBody>
      </p:sp>
    </p:spTree>
    <p:extLst>
      <p:ext uri="{BB962C8B-B14F-4D97-AF65-F5344CB8AC3E}">
        <p14:creationId xmlns:p14="http://schemas.microsoft.com/office/powerpoint/2010/main" val="3626632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198DB-10D2-5538-FE99-234441D7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6F15F4-8974-FC8A-945B-F1989390B2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57B49E-2D0C-ADA7-09A1-D016E9213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CC0E2-0352-69D0-57CD-159E8CDD06F8}"/>
              </a:ext>
            </a:extLst>
          </p:cNvPr>
          <p:cNvSpPr>
            <a:spLocks noGrp="1"/>
          </p:cNvSpPr>
          <p:nvPr>
            <p:ph type="dt" sz="half" idx="10"/>
          </p:nvPr>
        </p:nvSpPr>
        <p:spPr/>
        <p:txBody>
          <a:bodyPr/>
          <a:lstStyle/>
          <a:p>
            <a:fld id="{B9E746EC-66F1-4235-974D-60253D17F751}" type="datetimeFigureOut">
              <a:rPr lang="en-US" smtClean="0"/>
              <a:t>4/6/2026</a:t>
            </a:fld>
            <a:endParaRPr lang="en-US"/>
          </a:p>
        </p:txBody>
      </p:sp>
      <p:sp>
        <p:nvSpPr>
          <p:cNvPr id="6" name="Footer Placeholder 5">
            <a:extLst>
              <a:ext uri="{FF2B5EF4-FFF2-40B4-BE49-F238E27FC236}">
                <a16:creationId xmlns:a16="http://schemas.microsoft.com/office/drawing/2014/main" id="{C0A7C49A-E66D-8B9C-B8F9-78AC76DBB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DF4C9-6AA3-6C61-B5B8-E4FC5BB475CF}"/>
              </a:ext>
            </a:extLst>
          </p:cNvPr>
          <p:cNvSpPr>
            <a:spLocks noGrp="1"/>
          </p:cNvSpPr>
          <p:nvPr>
            <p:ph type="sldNum" sz="quarter" idx="12"/>
          </p:nvPr>
        </p:nvSpPr>
        <p:spPr/>
        <p:txBody>
          <a:bodyPr/>
          <a:lstStyle/>
          <a:p>
            <a:fld id="{97E7CD48-F3A4-4AD3-848C-B6CD9DF060A3}" type="slidenum">
              <a:rPr lang="en-US" smtClean="0"/>
              <a:t>‹#›</a:t>
            </a:fld>
            <a:endParaRPr lang="en-US"/>
          </a:p>
        </p:txBody>
      </p:sp>
    </p:spTree>
    <p:extLst>
      <p:ext uri="{BB962C8B-B14F-4D97-AF65-F5344CB8AC3E}">
        <p14:creationId xmlns:p14="http://schemas.microsoft.com/office/powerpoint/2010/main" val="870755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139D-E2BD-9415-83AC-1D639B9C97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F575AB-66F0-9D78-0B43-E085E295C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20457-C7E9-1383-93A8-3B42EAFDFA18}"/>
              </a:ext>
            </a:extLst>
          </p:cNvPr>
          <p:cNvSpPr>
            <a:spLocks noGrp="1"/>
          </p:cNvSpPr>
          <p:nvPr>
            <p:ph type="dt" sz="half" idx="10"/>
          </p:nvPr>
        </p:nvSpPr>
        <p:spPr/>
        <p:txBody>
          <a:bodyPr/>
          <a:lstStyle/>
          <a:p>
            <a:fld id="{B9E746EC-66F1-4235-974D-60253D17F751}" type="datetimeFigureOut">
              <a:rPr lang="en-US" smtClean="0"/>
              <a:t>4/6/2026</a:t>
            </a:fld>
            <a:endParaRPr lang="en-US"/>
          </a:p>
        </p:txBody>
      </p:sp>
      <p:sp>
        <p:nvSpPr>
          <p:cNvPr id="5" name="Footer Placeholder 4">
            <a:extLst>
              <a:ext uri="{FF2B5EF4-FFF2-40B4-BE49-F238E27FC236}">
                <a16:creationId xmlns:a16="http://schemas.microsoft.com/office/drawing/2014/main" id="{80372216-5DF2-B655-A6E5-183C84CD2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8B054-5EF0-A26C-2226-A7D336DE2388}"/>
              </a:ext>
            </a:extLst>
          </p:cNvPr>
          <p:cNvSpPr>
            <a:spLocks noGrp="1"/>
          </p:cNvSpPr>
          <p:nvPr>
            <p:ph type="sldNum" sz="quarter" idx="12"/>
          </p:nvPr>
        </p:nvSpPr>
        <p:spPr/>
        <p:txBody>
          <a:bodyPr/>
          <a:lstStyle/>
          <a:p>
            <a:fld id="{97E7CD48-F3A4-4AD3-848C-B6CD9DF060A3}" type="slidenum">
              <a:rPr lang="en-US" smtClean="0"/>
              <a:t>‹#›</a:t>
            </a:fld>
            <a:endParaRPr lang="en-US"/>
          </a:p>
        </p:txBody>
      </p:sp>
    </p:spTree>
    <p:extLst>
      <p:ext uri="{BB962C8B-B14F-4D97-AF65-F5344CB8AC3E}">
        <p14:creationId xmlns:p14="http://schemas.microsoft.com/office/powerpoint/2010/main" val="2390317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FA5748-D742-3857-880C-86BE5B6F88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AA6CD6-D3D1-92C1-3AE2-D8425A20C2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2F0E6-6968-517C-D840-E0387801F392}"/>
              </a:ext>
            </a:extLst>
          </p:cNvPr>
          <p:cNvSpPr>
            <a:spLocks noGrp="1"/>
          </p:cNvSpPr>
          <p:nvPr>
            <p:ph type="dt" sz="half" idx="10"/>
          </p:nvPr>
        </p:nvSpPr>
        <p:spPr/>
        <p:txBody>
          <a:bodyPr/>
          <a:lstStyle/>
          <a:p>
            <a:fld id="{B9E746EC-66F1-4235-974D-60253D17F751}" type="datetimeFigureOut">
              <a:rPr lang="en-US" smtClean="0"/>
              <a:t>4/6/2026</a:t>
            </a:fld>
            <a:endParaRPr lang="en-US"/>
          </a:p>
        </p:txBody>
      </p:sp>
      <p:sp>
        <p:nvSpPr>
          <p:cNvPr id="5" name="Footer Placeholder 4">
            <a:extLst>
              <a:ext uri="{FF2B5EF4-FFF2-40B4-BE49-F238E27FC236}">
                <a16:creationId xmlns:a16="http://schemas.microsoft.com/office/drawing/2014/main" id="{F5985D8C-A279-CD41-B242-FCF8C9C09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2D4BC-26A1-6F7B-BA84-B6E2BA975741}"/>
              </a:ext>
            </a:extLst>
          </p:cNvPr>
          <p:cNvSpPr>
            <a:spLocks noGrp="1"/>
          </p:cNvSpPr>
          <p:nvPr>
            <p:ph type="sldNum" sz="quarter" idx="12"/>
          </p:nvPr>
        </p:nvSpPr>
        <p:spPr/>
        <p:txBody>
          <a:bodyPr/>
          <a:lstStyle/>
          <a:p>
            <a:fld id="{97E7CD48-F3A4-4AD3-848C-B6CD9DF060A3}" type="slidenum">
              <a:rPr lang="en-US" smtClean="0"/>
              <a:t>‹#›</a:t>
            </a:fld>
            <a:endParaRPr lang="en-US"/>
          </a:p>
        </p:txBody>
      </p:sp>
    </p:spTree>
    <p:extLst>
      <p:ext uri="{BB962C8B-B14F-4D97-AF65-F5344CB8AC3E}">
        <p14:creationId xmlns:p14="http://schemas.microsoft.com/office/powerpoint/2010/main" val="3764218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4" name="Title 1">
            <a:extLst>
              <a:ext uri="{FF2B5EF4-FFF2-40B4-BE49-F238E27FC236}">
                <a16:creationId xmlns:a16="http://schemas.microsoft.com/office/drawing/2014/main" id="{CBE584E1-9151-7696-4240-8BFFC763D42C}"/>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093397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6EA9-8CA0-080E-64A5-DBC44B5BCB0A}"/>
              </a:ext>
            </a:extLst>
          </p:cNvPr>
          <p:cNvSpPr>
            <a:spLocks noGrp="1"/>
          </p:cNvSpPr>
          <p:nvPr>
            <p:ph type="title"/>
          </p:nvPr>
        </p:nvSpPr>
        <p:spPr>
          <a:xfrm>
            <a:off x="266700" y="365125"/>
            <a:ext cx="4114800" cy="1806575"/>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C4AD61FD-56B5-2540-DD88-E2342E526A61}"/>
              </a:ext>
            </a:extLst>
          </p:cNvPr>
          <p:cNvSpPr/>
          <p:nvPr/>
        </p:nvSpPr>
        <p:spPr>
          <a:xfrm>
            <a:off x="4555671" y="0"/>
            <a:ext cx="763632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8312C99-4FB2-EEFF-2D17-14A7F54E9D47}"/>
              </a:ext>
            </a:extLst>
          </p:cNvPr>
          <p:cNvSpPr>
            <a:spLocks noGrp="1"/>
          </p:cNvSpPr>
          <p:nvPr>
            <p:ph sz="quarter" idx="13"/>
          </p:nvPr>
        </p:nvSpPr>
        <p:spPr>
          <a:xfrm>
            <a:off x="266700" y="2441575"/>
            <a:ext cx="4114800" cy="3640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a:extLst>
              <a:ext uri="{FF2B5EF4-FFF2-40B4-BE49-F238E27FC236}">
                <a16:creationId xmlns:a16="http://schemas.microsoft.com/office/drawing/2014/main" id="{48D25DD4-F2AF-E7C3-E652-335AF2F8D7CB}"/>
              </a:ext>
            </a:extLst>
          </p:cNvPr>
          <p:cNvSpPr>
            <a:spLocks noGrp="1"/>
          </p:cNvSpPr>
          <p:nvPr>
            <p:ph type="sldNum" sz="quarter" idx="12"/>
          </p:nvPr>
        </p:nvSpPr>
        <p:spPr>
          <a:xfrm>
            <a:off x="9941875" y="6344330"/>
            <a:ext cx="1969807" cy="365125"/>
          </a:xfrm>
        </p:spPr>
        <p:txBody>
          <a:bodyPr/>
          <a:lstStyle>
            <a:lvl1pPr>
              <a:defRPr>
                <a:solidFill>
                  <a:schemeClr val="bg1"/>
                </a:solidFill>
              </a:defRPr>
            </a:lvl1pPr>
          </a:lstStyle>
          <a:p>
            <a:fld id="{F3D5F361-244D-405E-83FB-111DEBBCE348}" type="slidenum">
              <a:rPr lang="en-US" smtClean="0"/>
              <a:t>‹#›</a:t>
            </a:fld>
            <a:endParaRPr lang="en-US"/>
          </a:p>
        </p:txBody>
      </p:sp>
      <p:sp>
        <p:nvSpPr>
          <p:cNvPr id="12" name="Content Placeholder 11">
            <a:extLst>
              <a:ext uri="{FF2B5EF4-FFF2-40B4-BE49-F238E27FC236}">
                <a16:creationId xmlns:a16="http://schemas.microsoft.com/office/drawing/2014/main" id="{E3563381-989F-0D94-917D-5C392A7C15FC}"/>
              </a:ext>
            </a:extLst>
          </p:cNvPr>
          <p:cNvSpPr>
            <a:spLocks noGrp="1"/>
          </p:cNvSpPr>
          <p:nvPr>
            <p:ph sz="quarter" idx="14" hasCustomPrompt="1"/>
          </p:nvPr>
        </p:nvSpPr>
        <p:spPr>
          <a:xfrm>
            <a:off x="4822258" y="6347959"/>
            <a:ext cx="4839299" cy="365125"/>
          </a:xfrm>
        </p:spPr>
        <p:txBody>
          <a:bodyPr anchor="ctr">
            <a:normAutofit/>
          </a:bodyPr>
          <a:lstStyle>
            <a:lvl1pPr marL="0" indent="0">
              <a:buNone/>
              <a:defRPr sz="1000">
                <a:solidFill>
                  <a:schemeClr val="bg1"/>
                </a:solidFill>
                <a:latin typeface="Arial" panose="020B0604020202020204" pitchFamily="34" charset="0"/>
                <a:cs typeface="Arial" panose="020B0604020202020204" pitchFamily="34" charset="0"/>
              </a:defRPr>
            </a:lvl1pPr>
          </a:lstStyle>
          <a:p>
            <a:pPr lvl="0"/>
            <a:r>
              <a:rPr lang="en-US"/>
              <a:t>Source</a:t>
            </a:r>
          </a:p>
        </p:txBody>
      </p:sp>
      <p:pic>
        <p:nvPicPr>
          <p:cNvPr id="13" name="Picture 12" descr="A red and black screen&#10;&#10;Description automatically generated">
            <a:extLst>
              <a:ext uri="{FF2B5EF4-FFF2-40B4-BE49-F238E27FC236}">
                <a16:creationId xmlns:a16="http://schemas.microsoft.com/office/drawing/2014/main" id="{84D26C60-B76F-3F14-4DE3-7A71DF965D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700" y="6236996"/>
            <a:ext cx="1371610" cy="587049"/>
          </a:xfrm>
          <a:prstGeom prst="rect">
            <a:avLst/>
          </a:prstGeom>
        </p:spPr>
      </p:pic>
    </p:spTree>
    <p:extLst>
      <p:ext uri="{BB962C8B-B14F-4D97-AF65-F5344CB8AC3E}">
        <p14:creationId xmlns:p14="http://schemas.microsoft.com/office/powerpoint/2010/main" val="421798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4ADB-563E-0055-9204-608B56FA40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C5C30F-1F46-A90C-14F2-7579F1E2E8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BC84AC-2F4D-BE65-E228-2A5E4E0465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C665DF-426D-CB23-12BF-E27280ED1838}"/>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6" name="Footer Placeholder 5">
            <a:extLst>
              <a:ext uri="{FF2B5EF4-FFF2-40B4-BE49-F238E27FC236}">
                <a16:creationId xmlns:a16="http://schemas.microsoft.com/office/drawing/2014/main" id="{7B64A67B-BADA-752E-24E1-BE060CBEB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C53346-E2C7-1DA6-D984-C85B44273381}"/>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556406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F3D5F361-244D-405E-83FB-111DEBBCE348}"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1144958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0215" y="1986280"/>
            <a:ext cx="8320114" cy="2236990"/>
          </a:xfrm>
        </p:spPr>
        <p:txBody>
          <a:bodyPr anchor="ctr">
            <a:normAutofit/>
          </a:bodyPr>
          <a:lstStyle>
            <a:lvl1pPr algn="l">
              <a:defRPr sz="4800" b="1">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A white background with black and white clouds&#10;&#10;Description automatically generated">
            <a:extLst>
              <a:ext uri="{FF2B5EF4-FFF2-40B4-BE49-F238E27FC236}">
                <a16:creationId xmlns:a16="http://schemas.microsoft.com/office/drawing/2014/main" id="{EFECCD03-7F43-7C20-0872-8BBE921906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8" name="Straight Connector 7">
            <a:extLst>
              <a:ext uri="{FF2B5EF4-FFF2-40B4-BE49-F238E27FC236}">
                <a16:creationId xmlns:a16="http://schemas.microsoft.com/office/drawing/2014/main" id="{9B280DEC-77E4-AC2E-34AE-001DCFC778D4}"/>
              </a:ext>
            </a:extLst>
          </p:cNvPr>
          <p:cNvCxnSpPr/>
          <p:nvPr/>
        </p:nvCxnSpPr>
        <p:spPr>
          <a:xfrm>
            <a:off x="840215" y="4373880"/>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8" descr="A red and black screen&#10;&#10;Description automatically generated">
            <a:extLst>
              <a:ext uri="{FF2B5EF4-FFF2-40B4-BE49-F238E27FC236}">
                <a16:creationId xmlns:a16="http://schemas.microsoft.com/office/drawing/2014/main" id="{2882BB59-517B-787A-B89A-FE9A1012B8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952" y="538478"/>
            <a:ext cx="2836447" cy="1213999"/>
          </a:xfrm>
          <a:prstGeom prst="rect">
            <a:avLst/>
          </a:prstGeom>
        </p:spPr>
      </p:pic>
      <p:sp>
        <p:nvSpPr>
          <p:cNvPr id="17" name="Content Placeholder 16">
            <a:extLst>
              <a:ext uri="{FF2B5EF4-FFF2-40B4-BE49-F238E27FC236}">
                <a16:creationId xmlns:a16="http://schemas.microsoft.com/office/drawing/2014/main" id="{3394438B-748A-80C7-E676-5A3A814BE840}"/>
              </a:ext>
            </a:extLst>
          </p:cNvPr>
          <p:cNvSpPr>
            <a:spLocks noGrp="1"/>
          </p:cNvSpPr>
          <p:nvPr>
            <p:ph sz="quarter" idx="10" hasCustomPrompt="1"/>
          </p:nvPr>
        </p:nvSpPr>
        <p:spPr>
          <a:xfrm>
            <a:off x="826619" y="4562768"/>
            <a:ext cx="3440581" cy="398462"/>
          </a:xfrm>
        </p:spPr>
        <p:txBody>
          <a:bodyPr anchor="ctr"/>
          <a:lstStyle>
            <a:lvl1pPr marL="0" indent="0">
              <a:buNone/>
              <a:defRPr sz="1600">
                <a:latin typeface="Arial" panose="020B0604020202020204" pitchFamily="34" charset="0"/>
                <a:cs typeface="Arial" panose="020B0604020202020204" pitchFamily="34" charset="0"/>
              </a:defRPr>
            </a:lvl1pPr>
          </a:lstStyle>
          <a:p>
            <a:pPr lvl="0"/>
            <a:r>
              <a:rPr lang="en-US"/>
              <a:t>Date</a:t>
            </a:r>
          </a:p>
        </p:txBody>
      </p:sp>
      <p:sp>
        <p:nvSpPr>
          <p:cNvPr id="19" name="Content Placeholder 18">
            <a:extLst>
              <a:ext uri="{FF2B5EF4-FFF2-40B4-BE49-F238E27FC236}">
                <a16:creationId xmlns:a16="http://schemas.microsoft.com/office/drawing/2014/main" id="{4D2EB25D-0B17-6144-8D28-672D81430177}"/>
              </a:ext>
            </a:extLst>
          </p:cNvPr>
          <p:cNvSpPr>
            <a:spLocks noGrp="1"/>
          </p:cNvSpPr>
          <p:nvPr>
            <p:ph sz="quarter" idx="11" hasCustomPrompt="1"/>
          </p:nvPr>
        </p:nvSpPr>
        <p:spPr>
          <a:xfrm>
            <a:off x="4589328" y="4548480"/>
            <a:ext cx="3440581" cy="427038"/>
          </a:xfrm>
        </p:spPr>
        <p:txBody>
          <a:bodyPr anchor="ctr">
            <a:normAutofit/>
          </a:bodyPr>
          <a:lstStyle>
            <a:lvl1pPr marL="0" indent="0" algn="r">
              <a:buNone/>
              <a:defRPr sz="1600">
                <a:latin typeface="Arial" panose="020B0604020202020204" pitchFamily="34" charset="0"/>
                <a:cs typeface="Arial" panose="020B0604020202020204" pitchFamily="34" charset="0"/>
              </a:defRPr>
            </a:lvl1pPr>
          </a:lstStyle>
          <a:p>
            <a:pPr lvl="0"/>
            <a:r>
              <a:rPr lang="en-US"/>
              <a:t>Location</a:t>
            </a:r>
          </a:p>
        </p:txBody>
      </p:sp>
      <p:sp>
        <p:nvSpPr>
          <p:cNvPr id="4" name="Content Placeholder 18">
            <a:extLst>
              <a:ext uri="{FF2B5EF4-FFF2-40B4-BE49-F238E27FC236}">
                <a16:creationId xmlns:a16="http://schemas.microsoft.com/office/drawing/2014/main" id="{7715F650-A5CF-A833-B7E5-3A3A70230B8C}"/>
              </a:ext>
            </a:extLst>
          </p:cNvPr>
          <p:cNvSpPr>
            <a:spLocks noGrp="1"/>
          </p:cNvSpPr>
          <p:nvPr>
            <p:ph sz="quarter" idx="12" hasCustomPrompt="1"/>
          </p:nvPr>
        </p:nvSpPr>
        <p:spPr>
          <a:xfrm>
            <a:off x="840215" y="5592702"/>
            <a:ext cx="3440581" cy="427038"/>
          </a:xfrm>
        </p:spPr>
        <p:txBody>
          <a:bodyPr anchor="ctr">
            <a:normAutofit/>
          </a:bodyPr>
          <a:lstStyle>
            <a:lvl1pPr marL="0" indent="0" algn="l">
              <a:buNone/>
              <a:defRPr sz="1600">
                <a:latin typeface="Arial" panose="020B0604020202020204" pitchFamily="34" charset="0"/>
                <a:cs typeface="Arial" panose="020B0604020202020204" pitchFamily="34" charset="0"/>
              </a:defRPr>
            </a:lvl1pPr>
          </a:lstStyle>
          <a:p>
            <a:pPr lvl="0"/>
            <a:r>
              <a:rPr lang="en-US"/>
              <a:t>Presented to</a:t>
            </a:r>
          </a:p>
        </p:txBody>
      </p:sp>
    </p:spTree>
    <p:extLst>
      <p:ext uri="{BB962C8B-B14F-4D97-AF65-F5344CB8AC3E}">
        <p14:creationId xmlns:p14="http://schemas.microsoft.com/office/powerpoint/2010/main" val="3377290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520360"/>
            <a:ext cx="10515600" cy="2852737"/>
          </a:xfrm>
        </p:spPr>
        <p:txBody>
          <a:bodyPr anchor="ctr">
            <a:normAutofit/>
          </a:bodyPr>
          <a:lstStyle>
            <a:lvl1pPr algn="ctr">
              <a:defRPr sz="4800" b="1">
                <a:latin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74BFD455-12CE-EC73-CDEA-8613D67DDC22}"/>
              </a:ext>
            </a:extLst>
          </p:cNvPr>
          <p:cNvCxnSpPr>
            <a:cxnSpLocks/>
          </p:cNvCxnSpPr>
          <p:nvPr/>
        </p:nvCxnSpPr>
        <p:spPr>
          <a:xfrm>
            <a:off x="782952" y="6337640"/>
            <a:ext cx="10687869"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8" name="Picture 7" descr="A red and black screen&#10;&#10;Description automatically generated">
            <a:extLst>
              <a:ext uri="{FF2B5EF4-FFF2-40B4-BE49-F238E27FC236}">
                <a16:creationId xmlns:a16="http://schemas.microsoft.com/office/drawing/2014/main" id="{6C7EC2C4-9A1D-90CF-A221-861BD9CD87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5123641"/>
            <a:ext cx="2836447" cy="1213999"/>
          </a:xfrm>
          <a:prstGeom prst="rect">
            <a:avLst/>
          </a:prstGeom>
        </p:spPr>
      </p:pic>
      <p:sp>
        <p:nvSpPr>
          <p:cNvPr id="10" name="Content Placeholder 16">
            <a:extLst>
              <a:ext uri="{FF2B5EF4-FFF2-40B4-BE49-F238E27FC236}">
                <a16:creationId xmlns:a16="http://schemas.microsoft.com/office/drawing/2014/main" id="{98098395-7B41-FE2F-139C-F374638DF934}"/>
              </a:ext>
            </a:extLst>
          </p:cNvPr>
          <p:cNvSpPr>
            <a:spLocks noGrp="1"/>
          </p:cNvSpPr>
          <p:nvPr>
            <p:ph sz="quarter" idx="12" hasCustomPrompt="1"/>
          </p:nvPr>
        </p:nvSpPr>
        <p:spPr>
          <a:xfrm>
            <a:off x="7590971" y="5217001"/>
            <a:ext cx="3879850" cy="398462"/>
          </a:xfrm>
        </p:spPr>
        <p:txBody>
          <a:bodyPr anchor="ctr"/>
          <a:lstStyle>
            <a:lvl1pPr marL="0" indent="0" algn="r">
              <a:buNone/>
              <a:defRPr sz="1600">
                <a:latin typeface="Arial" panose="020B0604020202020204" pitchFamily="34" charset="0"/>
                <a:cs typeface="Arial" panose="020B0604020202020204" pitchFamily="34" charset="0"/>
              </a:defRPr>
            </a:lvl1pPr>
          </a:lstStyle>
          <a:p>
            <a:pPr lvl="0"/>
            <a:r>
              <a:rPr lang="en-US"/>
              <a:t>Date</a:t>
            </a:r>
          </a:p>
        </p:txBody>
      </p:sp>
      <p:sp>
        <p:nvSpPr>
          <p:cNvPr id="11" name="Content Placeholder 18">
            <a:extLst>
              <a:ext uri="{FF2B5EF4-FFF2-40B4-BE49-F238E27FC236}">
                <a16:creationId xmlns:a16="http://schemas.microsoft.com/office/drawing/2014/main" id="{71D97847-9401-7A9B-61B7-26011AAA1095}"/>
              </a:ext>
            </a:extLst>
          </p:cNvPr>
          <p:cNvSpPr>
            <a:spLocks noGrp="1"/>
          </p:cNvSpPr>
          <p:nvPr>
            <p:ph sz="quarter" idx="13" hasCustomPrompt="1"/>
          </p:nvPr>
        </p:nvSpPr>
        <p:spPr>
          <a:xfrm>
            <a:off x="7590971" y="5780472"/>
            <a:ext cx="3879850" cy="427038"/>
          </a:xfrm>
        </p:spPr>
        <p:txBody>
          <a:bodyPr anchor="ctr">
            <a:normAutofit/>
          </a:bodyPr>
          <a:lstStyle>
            <a:lvl1pPr marL="0" indent="0" algn="r">
              <a:buNone/>
              <a:defRPr sz="1600">
                <a:latin typeface="Arial" panose="020B0604020202020204" pitchFamily="34" charset="0"/>
                <a:cs typeface="Arial" panose="020B0604020202020204" pitchFamily="34" charset="0"/>
              </a:defRPr>
            </a:lvl1pPr>
          </a:lstStyle>
          <a:p>
            <a:pPr lvl="0"/>
            <a:r>
              <a:rPr lang="en-US"/>
              <a:t>Location</a:t>
            </a:r>
          </a:p>
        </p:txBody>
      </p:sp>
    </p:spTree>
    <p:extLst>
      <p:ext uri="{BB962C8B-B14F-4D97-AF65-F5344CB8AC3E}">
        <p14:creationId xmlns:p14="http://schemas.microsoft.com/office/powerpoint/2010/main" val="1948194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74294-B957-7789-F518-05CADB1288C0}"/>
              </a:ext>
            </a:extLst>
          </p:cNvPr>
          <p:cNvSpPr>
            <a:spLocks noGrp="1"/>
          </p:cNvSpPr>
          <p:nvPr>
            <p:ph type="title"/>
          </p:nvPr>
        </p:nvSpPr>
        <p:spPr>
          <a:xfrm>
            <a:off x="0" y="0"/>
            <a:ext cx="12192000" cy="132556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descr="A red and black screen&#10;&#10;Description automatically generated">
            <a:extLst>
              <a:ext uri="{FF2B5EF4-FFF2-40B4-BE49-F238E27FC236}">
                <a16:creationId xmlns:a16="http://schemas.microsoft.com/office/drawing/2014/main" id="{7F3DE781-92C8-A330-4C24-F643E9771C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Tree>
    <p:extLst>
      <p:ext uri="{BB962C8B-B14F-4D97-AF65-F5344CB8AC3E}">
        <p14:creationId xmlns:p14="http://schemas.microsoft.com/office/powerpoint/2010/main" val="2238128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174863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Graphs - No Titl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7559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7559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BC8E5A4-E344-9DAA-0FF2-E0C94B04BE07}"/>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D433B8C2-D23C-C480-7872-264EDF30786D}"/>
              </a:ext>
            </a:extLst>
          </p:cNvPr>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12" name="Picture 11" descr="A red and black screen&#10;&#10;Description automatically generated">
            <a:extLst>
              <a:ext uri="{FF2B5EF4-FFF2-40B4-BE49-F238E27FC236}">
                <a16:creationId xmlns:a16="http://schemas.microsoft.com/office/drawing/2014/main" id="{487D6F19-0921-0216-45E6-8FF87B7A57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4" name="Content Placeholder 11">
            <a:extLst>
              <a:ext uri="{FF2B5EF4-FFF2-40B4-BE49-F238E27FC236}">
                <a16:creationId xmlns:a16="http://schemas.microsoft.com/office/drawing/2014/main" id="{571DB394-7C17-9E3F-26DC-FD96C917E278}"/>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5" name="Title 1">
            <a:extLst>
              <a:ext uri="{FF2B5EF4-FFF2-40B4-BE49-F238E27FC236}">
                <a16:creationId xmlns:a16="http://schemas.microsoft.com/office/drawing/2014/main" id="{A5E8BD46-D8D9-BD66-860F-A623727B5D5C}"/>
              </a:ext>
            </a:extLst>
          </p:cNvPr>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723889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Graphs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501549"/>
            <a:ext cx="5157787" cy="823912"/>
          </a:xfrm>
        </p:spPr>
        <p:txBody>
          <a:bodyPr anchor="ctr">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325461"/>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2" y="1501549"/>
            <a:ext cx="5183188" cy="823912"/>
          </a:xfrm>
        </p:spPr>
        <p:txBody>
          <a:bodyPr anchor="ctr">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325461"/>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8C02174-DDA2-89DE-22E7-A7D32797641E}"/>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33BAEC58-C607-1133-9390-10C4AD562301}"/>
              </a:ext>
            </a:extLst>
          </p:cNvPr>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13" name="Picture 12" descr="A red and black screen&#10;&#10;Description automatically generated">
            <a:extLst>
              <a:ext uri="{FF2B5EF4-FFF2-40B4-BE49-F238E27FC236}">
                <a16:creationId xmlns:a16="http://schemas.microsoft.com/office/drawing/2014/main" id="{AF7DE81B-4219-171A-2A70-23BF643681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5" name="Content Placeholder 11">
            <a:extLst>
              <a:ext uri="{FF2B5EF4-FFF2-40B4-BE49-F238E27FC236}">
                <a16:creationId xmlns:a16="http://schemas.microsoft.com/office/drawing/2014/main" id="{4BF04886-7D38-52E9-ED5A-654EF4737A55}"/>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7" name="Title 1">
            <a:extLst>
              <a:ext uri="{FF2B5EF4-FFF2-40B4-BE49-F238E27FC236}">
                <a16:creationId xmlns:a16="http://schemas.microsoft.com/office/drawing/2014/main" id="{4EAEA7AA-8617-FB58-51DA-CA040472E176}"/>
              </a:ext>
            </a:extLst>
          </p:cNvPr>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412364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5505F4-CE14-3E25-C9E2-34C2188B0070}"/>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0BB8A18B-4CFB-5CAA-30DE-A3ECA01D7E67}"/>
              </a:ext>
            </a:extLst>
          </p:cNvPr>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9" name="Picture 8" descr="A red and black screen&#10;&#10;Description automatically generated">
            <a:extLst>
              <a:ext uri="{FF2B5EF4-FFF2-40B4-BE49-F238E27FC236}">
                <a16:creationId xmlns:a16="http://schemas.microsoft.com/office/drawing/2014/main" id="{CC1D363B-7346-A9DC-E2E0-1B714C169F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F83C215F-D5DF-1FCF-DBCB-C2413C4BBDD6}"/>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3" name="Title 1">
            <a:extLst>
              <a:ext uri="{FF2B5EF4-FFF2-40B4-BE49-F238E27FC236}">
                <a16:creationId xmlns:a16="http://schemas.microsoft.com/office/drawing/2014/main" id="{E902F941-E117-492C-5108-C22E496BA4CD}"/>
              </a:ext>
            </a:extLst>
          </p:cNvPr>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897895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6EA9-8CA0-080E-64A5-DBC44B5BCB0A}"/>
              </a:ext>
            </a:extLst>
          </p:cNvPr>
          <p:cNvSpPr>
            <a:spLocks noGrp="1"/>
          </p:cNvSpPr>
          <p:nvPr>
            <p:ph type="title"/>
          </p:nvPr>
        </p:nvSpPr>
        <p:spPr>
          <a:xfrm>
            <a:off x="266700" y="365125"/>
            <a:ext cx="4114800" cy="1806575"/>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C4AD61FD-56B5-2540-DD88-E2342E526A61}"/>
              </a:ext>
            </a:extLst>
          </p:cNvPr>
          <p:cNvSpPr/>
          <p:nvPr/>
        </p:nvSpPr>
        <p:spPr>
          <a:xfrm>
            <a:off x="4555671" y="0"/>
            <a:ext cx="7636329"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7D0CE23-0773-0F75-28AB-48CB31F2D024}"/>
              </a:ext>
            </a:extLst>
          </p:cNvPr>
          <p:cNvSpPr>
            <a:spLocks noGrp="1"/>
          </p:cNvSpPr>
          <p:nvPr>
            <p:ph type="sldNum" sz="quarter" idx="12"/>
          </p:nvPr>
        </p:nvSpPr>
        <p:spPr>
          <a:xfrm>
            <a:off x="9941875" y="6344330"/>
            <a:ext cx="1969807" cy="365125"/>
          </a:xfrm>
        </p:spPr>
        <p:txBody>
          <a:bodyPr/>
          <a:lstStyle/>
          <a:p>
            <a:fld id="{05F11700-01EC-4167-B7E9-6468E75C44D5}" type="slidenum">
              <a:rPr lang="en-US" smtClean="0"/>
              <a:t>‹#›</a:t>
            </a:fld>
            <a:endParaRPr lang="en-US"/>
          </a:p>
        </p:txBody>
      </p:sp>
      <p:sp>
        <p:nvSpPr>
          <p:cNvPr id="8" name="Content Placeholder 7">
            <a:extLst>
              <a:ext uri="{FF2B5EF4-FFF2-40B4-BE49-F238E27FC236}">
                <a16:creationId xmlns:a16="http://schemas.microsoft.com/office/drawing/2014/main" id="{58312C99-4FB2-EEFF-2D17-14A7F54E9D47}"/>
              </a:ext>
            </a:extLst>
          </p:cNvPr>
          <p:cNvSpPr>
            <a:spLocks noGrp="1"/>
          </p:cNvSpPr>
          <p:nvPr>
            <p:ph sz="quarter" idx="13"/>
          </p:nvPr>
        </p:nvSpPr>
        <p:spPr>
          <a:xfrm>
            <a:off x="266700" y="2441575"/>
            <a:ext cx="4114800" cy="3640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2D9D78D9-8D71-F735-93F4-626F74757A46}"/>
              </a:ext>
            </a:extLst>
          </p:cNvPr>
          <p:cNvSpPr>
            <a:spLocks noGrp="1"/>
          </p:cNvSpPr>
          <p:nvPr>
            <p:ph sz="quarter" idx="14" hasCustomPrompt="1"/>
          </p:nvPr>
        </p:nvSpPr>
        <p:spPr>
          <a:xfrm>
            <a:off x="4822258" y="6347959"/>
            <a:ext cx="4839299"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pic>
        <p:nvPicPr>
          <p:cNvPr id="10" name="Picture 9" descr="A red and black screen&#10;&#10;Description automatically generated">
            <a:extLst>
              <a:ext uri="{FF2B5EF4-FFF2-40B4-BE49-F238E27FC236}">
                <a16:creationId xmlns:a16="http://schemas.microsoft.com/office/drawing/2014/main" id="{AF0A146E-2564-CE73-FA76-58EA342358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700" y="6236996"/>
            <a:ext cx="1371610" cy="587049"/>
          </a:xfrm>
          <a:prstGeom prst="rect">
            <a:avLst/>
          </a:prstGeom>
        </p:spPr>
      </p:pic>
    </p:spTree>
    <p:extLst>
      <p:ext uri="{BB962C8B-B14F-4D97-AF65-F5344CB8AC3E}">
        <p14:creationId xmlns:p14="http://schemas.microsoft.com/office/powerpoint/2010/main" val="2971915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6EA9-8CA0-080E-64A5-DBC44B5BCB0A}"/>
              </a:ext>
            </a:extLst>
          </p:cNvPr>
          <p:cNvSpPr>
            <a:spLocks noGrp="1"/>
          </p:cNvSpPr>
          <p:nvPr>
            <p:ph type="title"/>
          </p:nvPr>
        </p:nvSpPr>
        <p:spPr>
          <a:xfrm>
            <a:off x="266700" y="365125"/>
            <a:ext cx="4114800" cy="1806575"/>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C4AD61FD-56B5-2540-DD88-E2342E526A61}"/>
              </a:ext>
            </a:extLst>
          </p:cNvPr>
          <p:cNvSpPr/>
          <p:nvPr/>
        </p:nvSpPr>
        <p:spPr>
          <a:xfrm>
            <a:off x="4555671" y="0"/>
            <a:ext cx="763632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8312C99-4FB2-EEFF-2D17-14A7F54E9D47}"/>
              </a:ext>
            </a:extLst>
          </p:cNvPr>
          <p:cNvSpPr>
            <a:spLocks noGrp="1"/>
          </p:cNvSpPr>
          <p:nvPr>
            <p:ph sz="quarter" idx="13"/>
          </p:nvPr>
        </p:nvSpPr>
        <p:spPr>
          <a:xfrm>
            <a:off x="266700" y="2441575"/>
            <a:ext cx="4114800" cy="3640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a:extLst>
              <a:ext uri="{FF2B5EF4-FFF2-40B4-BE49-F238E27FC236}">
                <a16:creationId xmlns:a16="http://schemas.microsoft.com/office/drawing/2014/main" id="{48D25DD4-F2AF-E7C3-E652-335AF2F8D7CB}"/>
              </a:ext>
            </a:extLst>
          </p:cNvPr>
          <p:cNvSpPr>
            <a:spLocks noGrp="1"/>
          </p:cNvSpPr>
          <p:nvPr>
            <p:ph type="sldNum" sz="quarter" idx="12"/>
          </p:nvPr>
        </p:nvSpPr>
        <p:spPr>
          <a:xfrm>
            <a:off x="9941875" y="6344330"/>
            <a:ext cx="1969807" cy="365125"/>
          </a:xfrm>
        </p:spPr>
        <p:txBody>
          <a:bodyPr/>
          <a:lstStyle>
            <a:lvl1pPr>
              <a:defRPr>
                <a:solidFill>
                  <a:schemeClr val="bg1"/>
                </a:solidFill>
              </a:defRPr>
            </a:lvl1pPr>
          </a:lstStyle>
          <a:p>
            <a:fld id="{05F11700-01EC-4167-B7E9-6468E75C44D5}" type="slidenum">
              <a:rPr lang="en-US" smtClean="0"/>
              <a:t>‹#›</a:t>
            </a:fld>
            <a:endParaRPr lang="en-US"/>
          </a:p>
        </p:txBody>
      </p:sp>
      <p:sp>
        <p:nvSpPr>
          <p:cNvPr id="12" name="Content Placeholder 11">
            <a:extLst>
              <a:ext uri="{FF2B5EF4-FFF2-40B4-BE49-F238E27FC236}">
                <a16:creationId xmlns:a16="http://schemas.microsoft.com/office/drawing/2014/main" id="{E3563381-989F-0D94-917D-5C392A7C15FC}"/>
              </a:ext>
            </a:extLst>
          </p:cNvPr>
          <p:cNvSpPr>
            <a:spLocks noGrp="1"/>
          </p:cNvSpPr>
          <p:nvPr>
            <p:ph sz="quarter" idx="14" hasCustomPrompt="1"/>
          </p:nvPr>
        </p:nvSpPr>
        <p:spPr>
          <a:xfrm>
            <a:off x="4822258" y="6347959"/>
            <a:ext cx="4839299" cy="365125"/>
          </a:xfrm>
        </p:spPr>
        <p:txBody>
          <a:bodyPr anchor="ctr">
            <a:normAutofit/>
          </a:bodyPr>
          <a:lstStyle>
            <a:lvl1pPr marL="0" indent="0">
              <a:buNone/>
              <a:defRPr sz="1100">
                <a:solidFill>
                  <a:schemeClr val="bg1"/>
                </a:solidFill>
                <a:latin typeface="Arial" panose="020B0604020202020204" pitchFamily="34" charset="0"/>
                <a:cs typeface="Arial" panose="020B0604020202020204" pitchFamily="34" charset="0"/>
              </a:defRPr>
            </a:lvl1pPr>
          </a:lstStyle>
          <a:p>
            <a:pPr lvl="0"/>
            <a:r>
              <a:rPr lang="en-US"/>
              <a:t>Source</a:t>
            </a:r>
          </a:p>
        </p:txBody>
      </p:sp>
      <p:pic>
        <p:nvPicPr>
          <p:cNvPr id="13" name="Picture 12" descr="A red and black screen&#10;&#10;Description automatically generated">
            <a:extLst>
              <a:ext uri="{FF2B5EF4-FFF2-40B4-BE49-F238E27FC236}">
                <a16:creationId xmlns:a16="http://schemas.microsoft.com/office/drawing/2014/main" id="{84D26C60-B76F-3F14-4DE3-7A71DF965D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700" y="6236996"/>
            <a:ext cx="1371610" cy="587049"/>
          </a:xfrm>
          <a:prstGeom prst="rect">
            <a:avLst/>
          </a:prstGeom>
        </p:spPr>
      </p:pic>
    </p:spTree>
    <p:extLst>
      <p:ext uri="{BB962C8B-B14F-4D97-AF65-F5344CB8AC3E}">
        <p14:creationId xmlns:p14="http://schemas.microsoft.com/office/powerpoint/2010/main" val="51411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0A0B-F191-B890-B0F2-973BF53E5C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6FF256-A5E6-5082-D0CA-CC3CE9E087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888238-1E15-092A-77CA-76E1217073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26AC3-C7FC-22C3-580E-46D508B763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A37848-3419-EFE1-E460-CEB843594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5B1FA2-9189-03B9-C4A4-E97F5C37FD0C}"/>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8" name="Footer Placeholder 7">
            <a:extLst>
              <a:ext uri="{FF2B5EF4-FFF2-40B4-BE49-F238E27FC236}">
                <a16:creationId xmlns:a16="http://schemas.microsoft.com/office/drawing/2014/main" id="{F0AD4363-94C4-9BF1-6A24-DA9CB57EB9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0FC6DE-9D31-65C2-505E-9B288911A156}"/>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3088826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or Map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724566-1753-4CEC-8DDF-C39DF84D8BD0}"/>
              </a:ext>
            </a:extLst>
          </p:cNvPr>
          <p:cNvSpPr/>
          <p:nvPr/>
        </p:nvSpPr>
        <p:spPr>
          <a:xfrm>
            <a:off x="0" y="6385099"/>
            <a:ext cx="12192000" cy="4729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C520C1EA-09F2-620A-4BC4-23E0CDC1AF70}"/>
              </a:ext>
            </a:extLst>
          </p:cNvPr>
          <p:cNvSpPr>
            <a:spLocks noGrp="1"/>
          </p:cNvSpPr>
          <p:nvPr>
            <p:ph type="sldNum" sz="quarter" idx="12"/>
          </p:nvPr>
        </p:nvSpPr>
        <p:spPr>
          <a:xfrm>
            <a:off x="9878786" y="6481081"/>
            <a:ext cx="560614" cy="365125"/>
          </a:xfrm>
        </p:spPr>
        <p:txBody>
          <a:bodyPr/>
          <a:lstStyle/>
          <a:p>
            <a:fld id="{05F11700-01EC-4167-B7E9-6468E75C44D5}" type="slidenum">
              <a:rPr lang="en-US" smtClean="0"/>
              <a:t>‹#›</a:t>
            </a:fld>
            <a:endParaRPr lang="en-US"/>
          </a:p>
        </p:txBody>
      </p:sp>
      <p:pic>
        <p:nvPicPr>
          <p:cNvPr id="11" name="Picture 10" descr="A red and black screen&#10;&#10;Description automatically generated">
            <a:extLst>
              <a:ext uri="{FF2B5EF4-FFF2-40B4-BE49-F238E27FC236}">
                <a16:creationId xmlns:a16="http://schemas.microsoft.com/office/drawing/2014/main" id="{B5DE2CFD-369A-41C7-4BAC-78A5CF4DBF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06784" y="6391901"/>
            <a:ext cx="1104909" cy="472901"/>
          </a:xfrm>
          <a:prstGeom prst="rect">
            <a:avLst/>
          </a:prstGeom>
        </p:spPr>
      </p:pic>
      <p:sp>
        <p:nvSpPr>
          <p:cNvPr id="12" name="Title 11">
            <a:extLst>
              <a:ext uri="{FF2B5EF4-FFF2-40B4-BE49-F238E27FC236}">
                <a16:creationId xmlns:a16="http://schemas.microsoft.com/office/drawing/2014/main" id="{DB4A58DA-AC0A-5FCE-97CF-B97AF83D97E2}"/>
              </a:ext>
            </a:extLst>
          </p:cNvPr>
          <p:cNvSpPr>
            <a:spLocks noGrp="1"/>
          </p:cNvSpPr>
          <p:nvPr>
            <p:ph type="title"/>
          </p:nvPr>
        </p:nvSpPr>
        <p:spPr>
          <a:xfrm>
            <a:off x="425695" y="373639"/>
            <a:ext cx="3566641" cy="1928690"/>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16" name="Content Placeholder 11">
            <a:extLst>
              <a:ext uri="{FF2B5EF4-FFF2-40B4-BE49-F238E27FC236}">
                <a16:creationId xmlns:a16="http://schemas.microsoft.com/office/drawing/2014/main" id="{5D97DB4E-EF5B-C160-7B8F-0FF446FAE8E4}"/>
              </a:ext>
            </a:extLst>
          </p:cNvPr>
          <p:cNvSpPr>
            <a:spLocks noGrp="1"/>
          </p:cNvSpPr>
          <p:nvPr>
            <p:ph sz="quarter" idx="13" hasCustomPrompt="1"/>
          </p:nvPr>
        </p:nvSpPr>
        <p:spPr>
          <a:xfrm>
            <a:off x="209437" y="6481081"/>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748305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80935520-79A1-69C1-3BEA-5B369ADB9C3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359A50C3-4F63-EF8E-54E9-F6148A274FA1}"/>
              </a:ext>
            </a:extLst>
          </p:cNvPr>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11" name="Picture 10" descr="A red and black screen&#10;&#10;Description automatically generated">
            <a:extLst>
              <a:ext uri="{FF2B5EF4-FFF2-40B4-BE49-F238E27FC236}">
                <a16:creationId xmlns:a16="http://schemas.microsoft.com/office/drawing/2014/main" id="{C1D34EB7-6398-82A1-2FD1-29144BC36B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3" name="Content Placeholder 11">
            <a:extLst>
              <a:ext uri="{FF2B5EF4-FFF2-40B4-BE49-F238E27FC236}">
                <a16:creationId xmlns:a16="http://schemas.microsoft.com/office/drawing/2014/main" id="{0EE4E234-E343-7B85-A51A-F699450EF5B2}"/>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557722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744200" y="6356350"/>
            <a:ext cx="609600" cy="365125"/>
          </a:xfrm>
        </p:spPr>
        <p:txBody>
          <a:bodyPr/>
          <a:lstStyle/>
          <a:p>
            <a:fld id="{05F11700-01EC-4167-B7E9-6468E75C44D5}" type="slidenum">
              <a:rPr lang="en-US" smtClean="0"/>
              <a:t>‹#›</a:t>
            </a:fld>
            <a:endParaRPr lang="en-US"/>
          </a:p>
        </p:txBody>
      </p:sp>
      <p:sp>
        <p:nvSpPr>
          <p:cNvPr id="8" name="Rectangle 7">
            <a:extLst>
              <a:ext uri="{FF2B5EF4-FFF2-40B4-BE49-F238E27FC236}">
                <a16:creationId xmlns:a16="http://schemas.microsoft.com/office/drawing/2014/main" id="{0A57CF5C-4452-6AF8-6C94-8AD3D6EBFAFB}"/>
              </a:ext>
            </a:extLst>
          </p:cNvPr>
          <p:cNvSpPr/>
          <p:nvPr/>
        </p:nvSpPr>
        <p:spPr>
          <a:xfrm rot="5400000">
            <a:off x="-3088482" y="3088481"/>
            <a:ext cx="6858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state with a white star&#10;&#10;Description automatically generated">
            <a:extLst>
              <a:ext uri="{FF2B5EF4-FFF2-40B4-BE49-F238E27FC236}">
                <a16:creationId xmlns:a16="http://schemas.microsoft.com/office/drawing/2014/main" id="{BCC0FCB2-D3C6-F9BC-68FD-3BEF37C327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779" y="6262434"/>
            <a:ext cx="463720" cy="459041"/>
          </a:xfrm>
          <a:prstGeom prst="rect">
            <a:avLst/>
          </a:prstGeom>
        </p:spPr>
      </p:pic>
      <p:sp>
        <p:nvSpPr>
          <p:cNvPr id="13" name="Content Placeholder 11">
            <a:extLst>
              <a:ext uri="{FF2B5EF4-FFF2-40B4-BE49-F238E27FC236}">
                <a16:creationId xmlns:a16="http://schemas.microsoft.com/office/drawing/2014/main" id="{F2527929-019A-1596-2A8C-8D1F60EF6B6D}"/>
              </a:ext>
            </a:extLst>
          </p:cNvPr>
          <p:cNvSpPr>
            <a:spLocks noGrp="1"/>
          </p:cNvSpPr>
          <p:nvPr>
            <p:ph sz="quarter" idx="13" hasCustomPrompt="1"/>
          </p:nvPr>
        </p:nvSpPr>
        <p:spPr>
          <a:xfrm>
            <a:off x="838200" y="6356350"/>
            <a:ext cx="8801100"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104760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744200" y="6356350"/>
            <a:ext cx="609600" cy="365125"/>
          </a:xfrm>
        </p:spPr>
        <p:txBody>
          <a:bodyPr/>
          <a:lstStyle/>
          <a:p>
            <a:fld id="{05F11700-01EC-4167-B7E9-6468E75C44D5}" type="slidenum">
              <a:rPr lang="en-US" smtClean="0"/>
              <a:t>‹#›</a:t>
            </a:fld>
            <a:endParaRPr lang="en-US"/>
          </a:p>
        </p:txBody>
      </p:sp>
      <p:sp>
        <p:nvSpPr>
          <p:cNvPr id="8" name="Rectangle 7">
            <a:extLst>
              <a:ext uri="{FF2B5EF4-FFF2-40B4-BE49-F238E27FC236}">
                <a16:creationId xmlns:a16="http://schemas.microsoft.com/office/drawing/2014/main" id="{0A57CF5C-4452-6AF8-6C94-8AD3D6EBFAFB}"/>
              </a:ext>
            </a:extLst>
          </p:cNvPr>
          <p:cNvSpPr/>
          <p:nvPr/>
        </p:nvSpPr>
        <p:spPr>
          <a:xfrm rot="5400000">
            <a:off x="-3088482" y="3088481"/>
            <a:ext cx="6858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state with a white star&#10;&#10;Description automatically generated">
            <a:extLst>
              <a:ext uri="{FF2B5EF4-FFF2-40B4-BE49-F238E27FC236}">
                <a16:creationId xmlns:a16="http://schemas.microsoft.com/office/drawing/2014/main" id="{BCC0FCB2-D3C6-F9BC-68FD-3BEF37C327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779" y="6262434"/>
            <a:ext cx="463720" cy="459041"/>
          </a:xfrm>
          <a:prstGeom prst="rect">
            <a:avLst/>
          </a:prstGeom>
        </p:spPr>
      </p:pic>
      <p:sp>
        <p:nvSpPr>
          <p:cNvPr id="5" name="Title 11">
            <a:extLst>
              <a:ext uri="{FF2B5EF4-FFF2-40B4-BE49-F238E27FC236}">
                <a16:creationId xmlns:a16="http://schemas.microsoft.com/office/drawing/2014/main" id="{5AB8A1DC-F078-2227-C29D-0291078E11C2}"/>
              </a:ext>
            </a:extLst>
          </p:cNvPr>
          <p:cNvSpPr>
            <a:spLocks noGrp="1"/>
          </p:cNvSpPr>
          <p:nvPr>
            <p:ph type="title"/>
          </p:nvPr>
        </p:nvSpPr>
        <p:spPr>
          <a:xfrm>
            <a:off x="838200" y="373639"/>
            <a:ext cx="3566641" cy="1928690"/>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11">
            <a:extLst>
              <a:ext uri="{FF2B5EF4-FFF2-40B4-BE49-F238E27FC236}">
                <a16:creationId xmlns:a16="http://schemas.microsoft.com/office/drawing/2014/main" id="{325A7D1F-39E9-331D-D2D0-F784552D5182}"/>
              </a:ext>
            </a:extLst>
          </p:cNvPr>
          <p:cNvSpPr>
            <a:spLocks noGrp="1"/>
          </p:cNvSpPr>
          <p:nvPr>
            <p:ph sz="quarter" idx="13" hasCustomPrompt="1"/>
          </p:nvPr>
        </p:nvSpPr>
        <p:spPr>
          <a:xfrm>
            <a:off x="838200" y="6356350"/>
            <a:ext cx="8801100"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1911504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744200" y="6356350"/>
            <a:ext cx="609600" cy="365125"/>
          </a:xfrm>
        </p:spPr>
        <p:txBody>
          <a:bodyPr/>
          <a:lstStyle/>
          <a:p>
            <a:fld id="{05F11700-01EC-4167-B7E9-6468E75C44D5}" type="slidenum">
              <a:rPr lang="en-US" smtClean="0"/>
              <a:t>‹#›</a:t>
            </a:fld>
            <a:endParaRPr lang="en-US"/>
          </a:p>
        </p:txBody>
      </p:sp>
      <p:sp>
        <p:nvSpPr>
          <p:cNvPr id="8" name="Rectangle 7">
            <a:extLst>
              <a:ext uri="{FF2B5EF4-FFF2-40B4-BE49-F238E27FC236}">
                <a16:creationId xmlns:a16="http://schemas.microsoft.com/office/drawing/2014/main" id="{0A57CF5C-4452-6AF8-6C94-8AD3D6EBFAFB}"/>
              </a:ext>
            </a:extLst>
          </p:cNvPr>
          <p:cNvSpPr/>
          <p:nvPr/>
        </p:nvSpPr>
        <p:spPr>
          <a:xfrm rot="5400000">
            <a:off x="-3088482" y="3088481"/>
            <a:ext cx="6858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state with a white star&#10;&#10;Description automatically generated">
            <a:extLst>
              <a:ext uri="{FF2B5EF4-FFF2-40B4-BE49-F238E27FC236}">
                <a16:creationId xmlns:a16="http://schemas.microsoft.com/office/drawing/2014/main" id="{BCC0FCB2-D3C6-F9BC-68FD-3BEF37C327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779" y="6262434"/>
            <a:ext cx="463720" cy="459041"/>
          </a:xfrm>
          <a:prstGeom prst="rect">
            <a:avLst/>
          </a:prstGeom>
        </p:spPr>
      </p:pic>
      <p:sp>
        <p:nvSpPr>
          <p:cNvPr id="4" name="Content Placeholder 11">
            <a:extLst>
              <a:ext uri="{FF2B5EF4-FFF2-40B4-BE49-F238E27FC236}">
                <a16:creationId xmlns:a16="http://schemas.microsoft.com/office/drawing/2014/main" id="{FEBF9598-C2B1-FEAD-26CF-12F15B905DBF}"/>
              </a:ext>
            </a:extLst>
          </p:cNvPr>
          <p:cNvSpPr>
            <a:spLocks noGrp="1"/>
          </p:cNvSpPr>
          <p:nvPr>
            <p:ph sz="quarter" idx="14" hasCustomPrompt="1"/>
          </p:nvPr>
        </p:nvSpPr>
        <p:spPr>
          <a:xfrm>
            <a:off x="838198" y="6356350"/>
            <a:ext cx="8801101"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3" name="Title 1">
            <a:extLst>
              <a:ext uri="{FF2B5EF4-FFF2-40B4-BE49-F238E27FC236}">
                <a16:creationId xmlns:a16="http://schemas.microsoft.com/office/drawing/2014/main" id="{E9F42ECA-F0DD-A56E-1D82-1E89CE376A40}"/>
              </a:ext>
            </a:extLst>
          </p:cNvPr>
          <p:cNvSpPr>
            <a:spLocks noGrp="1"/>
          </p:cNvSpPr>
          <p:nvPr>
            <p:ph type="title"/>
          </p:nvPr>
        </p:nvSpPr>
        <p:spPr>
          <a:xfrm>
            <a:off x="681036" y="129851"/>
            <a:ext cx="11510963"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74470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pic>
        <p:nvPicPr>
          <p:cNvPr id="3" name="Picture 2" descr="A white background with black and white clouds&#10;&#10;Description automatically generated">
            <a:extLst>
              <a:ext uri="{FF2B5EF4-FFF2-40B4-BE49-F238E27FC236}">
                <a16:creationId xmlns:a16="http://schemas.microsoft.com/office/drawing/2014/main" id="{D75C156D-F010-83D1-6FBC-93B636E4B6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pic>
        <p:nvPicPr>
          <p:cNvPr id="4" name="Picture 3" descr="A black and white globe with a cursor&#10;&#10;Description automatically generated with low confidence">
            <a:extLst>
              <a:ext uri="{FF2B5EF4-FFF2-40B4-BE49-F238E27FC236}">
                <a16:creationId xmlns:a16="http://schemas.microsoft.com/office/drawing/2014/main" id="{AD82B877-2B6A-11F3-2186-BF3CB53A78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1351" y="3233228"/>
            <a:ext cx="419100" cy="419100"/>
          </a:xfrm>
          <a:prstGeom prst="rect">
            <a:avLst/>
          </a:prstGeom>
        </p:spPr>
      </p:pic>
      <p:pic>
        <p:nvPicPr>
          <p:cNvPr id="5" name="Picture 4" descr="A black and white envelope&#10;&#10;Description automatically generated">
            <a:extLst>
              <a:ext uri="{FF2B5EF4-FFF2-40B4-BE49-F238E27FC236}">
                <a16:creationId xmlns:a16="http://schemas.microsoft.com/office/drawing/2014/main" id="{557DB40C-0F27-46F1-4011-9AA0FD738B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0114" y="2593974"/>
            <a:ext cx="596900" cy="596900"/>
          </a:xfrm>
          <a:prstGeom prst="rect">
            <a:avLst/>
          </a:prstGeom>
        </p:spPr>
      </p:pic>
      <p:pic>
        <p:nvPicPr>
          <p:cNvPr id="6" name="Picture 5" descr="A black telephone symbol&#10;&#10;Description automatically generated">
            <a:extLst>
              <a:ext uri="{FF2B5EF4-FFF2-40B4-BE49-F238E27FC236}">
                <a16:creationId xmlns:a16="http://schemas.microsoft.com/office/drawing/2014/main" id="{D5B65DF5-FF5A-39EA-AE15-3E3971A8A6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1239" y="2168709"/>
            <a:ext cx="374650" cy="374650"/>
          </a:xfrm>
          <a:prstGeom prst="rect">
            <a:avLst/>
          </a:prstGeom>
        </p:spPr>
      </p:pic>
      <p:sp>
        <p:nvSpPr>
          <p:cNvPr id="9" name="Content Placeholder 3">
            <a:extLst>
              <a:ext uri="{FF2B5EF4-FFF2-40B4-BE49-F238E27FC236}">
                <a16:creationId xmlns:a16="http://schemas.microsoft.com/office/drawing/2014/main" id="{EAE38295-8C89-D221-EB72-E92663C2E5C5}"/>
              </a:ext>
            </a:extLst>
          </p:cNvPr>
          <p:cNvSpPr>
            <a:spLocks noGrp="1"/>
          </p:cNvSpPr>
          <p:nvPr>
            <p:ph sz="half" idx="2"/>
          </p:nvPr>
        </p:nvSpPr>
        <p:spPr>
          <a:xfrm>
            <a:off x="1963234" y="2168710"/>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2" name="Content Placeholder 3">
            <a:extLst>
              <a:ext uri="{FF2B5EF4-FFF2-40B4-BE49-F238E27FC236}">
                <a16:creationId xmlns:a16="http://schemas.microsoft.com/office/drawing/2014/main" id="{A64E67F4-8BE4-1B8F-675A-F20D8FB431FB}"/>
              </a:ext>
            </a:extLst>
          </p:cNvPr>
          <p:cNvSpPr>
            <a:spLocks noGrp="1"/>
          </p:cNvSpPr>
          <p:nvPr>
            <p:ph sz="half" idx="10"/>
          </p:nvPr>
        </p:nvSpPr>
        <p:spPr>
          <a:xfrm>
            <a:off x="1963234" y="2705099"/>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3" name="Content Placeholder 3">
            <a:extLst>
              <a:ext uri="{FF2B5EF4-FFF2-40B4-BE49-F238E27FC236}">
                <a16:creationId xmlns:a16="http://schemas.microsoft.com/office/drawing/2014/main" id="{7B9FAA3E-8D4C-ACD5-DB17-1DD5DCE5ED24}"/>
              </a:ext>
            </a:extLst>
          </p:cNvPr>
          <p:cNvSpPr>
            <a:spLocks noGrp="1"/>
          </p:cNvSpPr>
          <p:nvPr>
            <p:ph sz="half" idx="11"/>
          </p:nvPr>
        </p:nvSpPr>
        <p:spPr>
          <a:xfrm>
            <a:off x="1963234" y="3242274"/>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4" name="Text Placeholder 25">
            <a:extLst>
              <a:ext uri="{FF2B5EF4-FFF2-40B4-BE49-F238E27FC236}">
                <a16:creationId xmlns:a16="http://schemas.microsoft.com/office/drawing/2014/main" id="{DF46734D-AD62-AD5E-08C7-78B15A626C3D}"/>
              </a:ext>
            </a:extLst>
          </p:cNvPr>
          <p:cNvSpPr>
            <a:spLocks noGrp="1"/>
          </p:cNvSpPr>
          <p:nvPr>
            <p:ph type="body" sz="quarter" idx="13"/>
          </p:nvPr>
        </p:nvSpPr>
        <p:spPr>
          <a:xfrm>
            <a:off x="1481138" y="1355725"/>
            <a:ext cx="7385276" cy="596900"/>
          </a:xfrm>
        </p:spPr>
        <p:txBody>
          <a:bodyPr anchor="ctr"/>
          <a:lstStyle>
            <a:lvl1pPr marL="0" indent="0">
              <a:buNone/>
              <a:defRPr b="1">
                <a:latin typeface="Arial" panose="020B0604020202020204" pitchFamily="34" charset="0"/>
                <a:cs typeface="Arial" panose="020B0604020202020204" pitchFamily="34" charset="0"/>
              </a:defRPr>
            </a:lvl1pPr>
          </a:lstStyle>
          <a:p>
            <a:pPr lvl="0"/>
            <a:r>
              <a:rPr lang="en-US"/>
              <a:t>Click to edit Master text styles</a:t>
            </a:r>
          </a:p>
        </p:txBody>
      </p:sp>
      <p:pic>
        <p:nvPicPr>
          <p:cNvPr id="15" name="Picture 14" descr="A red and black screen&#10;&#10;Description automatically generated">
            <a:extLst>
              <a:ext uri="{FF2B5EF4-FFF2-40B4-BE49-F238E27FC236}">
                <a16:creationId xmlns:a16="http://schemas.microsoft.com/office/drawing/2014/main" id="{C6D746BF-81D3-D97B-FC0F-0C22417847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61351" y="4288276"/>
            <a:ext cx="2836447" cy="1213999"/>
          </a:xfrm>
          <a:prstGeom prst="rect">
            <a:avLst/>
          </a:prstGeom>
        </p:spPr>
      </p:pic>
    </p:spTree>
    <p:extLst>
      <p:ext uri="{BB962C8B-B14F-4D97-AF65-F5344CB8AC3E}">
        <p14:creationId xmlns:p14="http://schemas.microsoft.com/office/powerpoint/2010/main" val="3849869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5F11700-01EC-4167-B7E9-6468E75C44D5}" type="slidenum">
              <a:rPr lang="en-US" smtClean="0"/>
              <a:t>‹#›</a:t>
            </a:fld>
            <a:endParaRPr lang="en-US"/>
          </a:p>
        </p:txBody>
      </p:sp>
      <p:pic>
        <p:nvPicPr>
          <p:cNvPr id="5" name="Picture 4" descr="A blue and white state with a white star&#10;&#10;Description automatically generated">
            <a:extLst>
              <a:ext uri="{FF2B5EF4-FFF2-40B4-BE49-F238E27FC236}">
                <a16:creationId xmlns:a16="http://schemas.microsoft.com/office/drawing/2014/main" id="{550681BA-BDB8-CDB7-F5A9-A86274AA2D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3142" y="286612"/>
            <a:ext cx="626719" cy="620396"/>
          </a:xfrm>
          <a:prstGeom prst="rect">
            <a:avLst/>
          </a:prstGeom>
        </p:spPr>
      </p:pic>
      <p:sp>
        <p:nvSpPr>
          <p:cNvPr id="6" name="Content Placeholder 13">
            <a:extLst>
              <a:ext uri="{FF2B5EF4-FFF2-40B4-BE49-F238E27FC236}">
                <a16:creationId xmlns:a16="http://schemas.microsoft.com/office/drawing/2014/main" id="{0C3EFB34-9902-9438-496E-AE03717414E0}"/>
              </a:ext>
            </a:extLst>
          </p:cNvPr>
          <p:cNvSpPr>
            <a:spLocks noGrp="1"/>
          </p:cNvSpPr>
          <p:nvPr>
            <p:ph sz="quarter" idx="15" hasCustomPrompt="1"/>
          </p:nvPr>
        </p:nvSpPr>
        <p:spPr>
          <a:xfrm>
            <a:off x="0" y="6492875"/>
            <a:ext cx="2874963" cy="365125"/>
          </a:xfrm>
        </p:spPr>
        <p:txBody>
          <a:bodyPr anchor="ctr">
            <a:noAutofit/>
          </a:bodyPr>
          <a:lstStyle>
            <a:lvl5pPr algn="l">
              <a:defRPr sz="900">
                <a:solidFill>
                  <a:schemeClr val="bg1">
                    <a:lumMod val="50000"/>
                  </a:schemeClr>
                </a:solidFill>
              </a:defRPr>
            </a:lvl5pPr>
          </a:lstStyle>
          <a:p>
            <a:pPr lvl="4"/>
            <a:r>
              <a:rPr lang="en-US"/>
              <a:t>Source</a:t>
            </a:r>
          </a:p>
        </p:txBody>
      </p:sp>
    </p:spTree>
    <p:extLst>
      <p:ext uri="{BB962C8B-B14F-4D97-AF65-F5344CB8AC3E}">
        <p14:creationId xmlns:p14="http://schemas.microsoft.com/office/powerpoint/2010/main" val="29276645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3A14-E53E-C2AC-3C42-17453E40AD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BD5256-2997-7F46-1457-6F310EC8C8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212AF0-F4FE-5AB0-0D4E-4B9DF8C8D263}"/>
              </a:ext>
            </a:extLst>
          </p:cNvPr>
          <p:cNvSpPr>
            <a:spLocks noGrp="1"/>
          </p:cNvSpPr>
          <p:nvPr>
            <p:ph type="dt" sz="half" idx="10"/>
          </p:nvPr>
        </p:nvSpPr>
        <p:spPr/>
        <p:txBody>
          <a:bodyPr/>
          <a:lstStyle/>
          <a:p>
            <a:fld id="{8BCCFE9B-24A6-4572-A9FE-620445A89CC0}" type="datetimeFigureOut">
              <a:rPr lang="en-US" smtClean="0"/>
              <a:t>4/6/2026</a:t>
            </a:fld>
            <a:endParaRPr lang="en-US"/>
          </a:p>
        </p:txBody>
      </p:sp>
      <p:sp>
        <p:nvSpPr>
          <p:cNvPr id="5" name="Footer Placeholder 4">
            <a:extLst>
              <a:ext uri="{FF2B5EF4-FFF2-40B4-BE49-F238E27FC236}">
                <a16:creationId xmlns:a16="http://schemas.microsoft.com/office/drawing/2014/main" id="{DEDB25DE-61F0-865F-57C4-794C5C063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F6804-9C00-9108-C232-38F7A04B6A3E}"/>
              </a:ext>
            </a:extLst>
          </p:cNvPr>
          <p:cNvSpPr>
            <a:spLocks noGrp="1"/>
          </p:cNvSpPr>
          <p:nvPr>
            <p:ph type="sldNum" sz="quarter" idx="12"/>
          </p:nvPr>
        </p:nvSpPr>
        <p:spPr/>
        <p:txBody>
          <a:bodyPr/>
          <a:lstStyle/>
          <a:p>
            <a:fld id="{05F11700-01EC-4167-B7E9-6468E75C44D5}" type="slidenum">
              <a:rPr lang="en-US" smtClean="0"/>
              <a:t>‹#›</a:t>
            </a:fld>
            <a:endParaRPr lang="en-US"/>
          </a:p>
        </p:txBody>
      </p:sp>
    </p:spTree>
    <p:extLst>
      <p:ext uri="{BB962C8B-B14F-4D97-AF65-F5344CB8AC3E}">
        <p14:creationId xmlns:p14="http://schemas.microsoft.com/office/powerpoint/2010/main" val="8298038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 Content +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096" y="6176963"/>
            <a:ext cx="1591208" cy="681037"/>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4" name="Title 1">
            <a:extLst>
              <a:ext uri="{FF2B5EF4-FFF2-40B4-BE49-F238E27FC236}">
                <a16:creationId xmlns:a16="http://schemas.microsoft.com/office/drawing/2014/main" id="{CBE584E1-9151-7696-4240-8BFFC763D42C}"/>
              </a:ext>
            </a:extLst>
          </p:cNvPr>
          <p:cNvSpPr>
            <a:spLocks noGrp="1"/>
          </p:cNvSpPr>
          <p:nvPr>
            <p:ph type="title"/>
          </p:nvPr>
        </p:nvSpPr>
        <p:spPr>
          <a:xfrm>
            <a:off x="0" y="116114"/>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556441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995BAA-DB96-CE9B-83FB-0114F5281099}"/>
              </a:ext>
            </a:extLst>
          </p:cNvPr>
          <p:cNvSpPr>
            <a:spLocks noGrp="1"/>
          </p:cNvSpPr>
          <p:nvPr>
            <p:ph type="dt" sz="half" idx="10"/>
          </p:nvPr>
        </p:nvSpPr>
        <p:spPr/>
        <p:txBody>
          <a:bodyPr/>
          <a:lstStyle/>
          <a:p>
            <a:fld id="{210D1EAB-9B33-4D57-88A2-49C4615DDC2D}" type="datetimeFigureOut">
              <a:rPr lang="en-US" smtClean="0"/>
              <a:t>4/6/2026</a:t>
            </a:fld>
            <a:endParaRPr lang="en-US"/>
          </a:p>
        </p:txBody>
      </p:sp>
      <p:sp>
        <p:nvSpPr>
          <p:cNvPr id="3" name="Footer Placeholder 2">
            <a:extLst>
              <a:ext uri="{FF2B5EF4-FFF2-40B4-BE49-F238E27FC236}">
                <a16:creationId xmlns:a16="http://schemas.microsoft.com/office/drawing/2014/main" id="{DE1F0E0C-C6FA-26AC-B61D-109CB1A461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ECD66F-B519-DBF0-BC4A-75180C0FA31A}"/>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21369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A8602-C2B0-0B8D-07C5-608F0719F1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48C726-7B3F-61AC-5AE7-450054D5D281}"/>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4" name="Footer Placeholder 3">
            <a:extLst>
              <a:ext uri="{FF2B5EF4-FFF2-40B4-BE49-F238E27FC236}">
                <a16:creationId xmlns:a16="http://schemas.microsoft.com/office/drawing/2014/main" id="{A173ED48-E2A5-AC97-BFA8-6708ADCEB5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9A365A-6554-E61E-CEED-07A8C18EA0CF}"/>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31847587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1A8F-911E-09CA-B794-847250E06E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4C42C-91D2-A8C0-B363-2EC310641D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5BC7FC-802E-2985-FB7A-FFDB99449181}"/>
              </a:ext>
            </a:extLst>
          </p:cNvPr>
          <p:cNvSpPr>
            <a:spLocks noGrp="1"/>
          </p:cNvSpPr>
          <p:nvPr>
            <p:ph type="dt" sz="half" idx="10"/>
          </p:nvPr>
        </p:nvSpPr>
        <p:spPr/>
        <p:txBody>
          <a:bodyPr/>
          <a:lstStyle/>
          <a:p>
            <a:fld id="{B03A340F-B511-444E-A25F-813A6883B651}" type="datetimeFigureOut">
              <a:rPr lang="en-US" smtClean="0"/>
              <a:t>4/6/2026</a:t>
            </a:fld>
            <a:endParaRPr lang="en-US"/>
          </a:p>
        </p:txBody>
      </p:sp>
      <p:sp>
        <p:nvSpPr>
          <p:cNvPr id="5" name="Footer Placeholder 4">
            <a:extLst>
              <a:ext uri="{FF2B5EF4-FFF2-40B4-BE49-F238E27FC236}">
                <a16:creationId xmlns:a16="http://schemas.microsoft.com/office/drawing/2014/main" id="{D25C938E-75A4-AC91-BB39-E0EA34D50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EAADC-9CB6-4EBF-A225-BF87F4EFB118}"/>
              </a:ext>
            </a:extLst>
          </p:cNvPr>
          <p:cNvSpPr>
            <a:spLocks noGrp="1"/>
          </p:cNvSpPr>
          <p:nvPr>
            <p:ph type="sldNum" sz="quarter" idx="12"/>
          </p:nvPr>
        </p:nvSpPr>
        <p:spPr/>
        <p:txBody>
          <a:bodyPr/>
          <a:lstStyle/>
          <a:p>
            <a:fld id="{01B9AD90-D8C5-42B1-AC8B-29A3D4B95D55}" type="slidenum">
              <a:rPr lang="en-US" smtClean="0"/>
              <a:t>‹#›</a:t>
            </a:fld>
            <a:endParaRPr lang="en-US"/>
          </a:p>
        </p:txBody>
      </p:sp>
      <p:cxnSp>
        <p:nvCxnSpPr>
          <p:cNvPr id="7" name="Straight Connector 6">
            <a:extLst>
              <a:ext uri="{FF2B5EF4-FFF2-40B4-BE49-F238E27FC236}">
                <a16:creationId xmlns:a16="http://schemas.microsoft.com/office/drawing/2014/main" id="{24F013FB-2CD1-F9FD-5E47-162F345AEE77}"/>
              </a:ext>
            </a:extLst>
          </p:cNvPr>
          <p:cNvCxnSpPr>
            <a:cxnSpLocks/>
          </p:cNvCxnSpPr>
          <p:nvPr/>
        </p:nvCxnSpPr>
        <p:spPr>
          <a:xfrm>
            <a:off x="692433" y="6294373"/>
            <a:ext cx="1086051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B3934BF2-3DED-D936-29CD-F6575695357D}"/>
              </a:ext>
            </a:extLst>
          </p:cNvPr>
          <p:cNvCxnSpPr>
            <a:cxnSpLocks/>
          </p:cNvCxnSpPr>
          <p:nvPr/>
        </p:nvCxnSpPr>
        <p:spPr>
          <a:xfrm>
            <a:off x="692433" y="6294373"/>
            <a:ext cx="1086051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11" name="Picture 10" descr="A red and black logo&#10;&#10;Description automatically generated">
            <a:extLst>
              <a:ext uri="{FF2B5EF4-FFF2-40B4-BE49-F238E27FC236}">
                <a16:creationId xmlns:a16="http://schemas.microsoft.com/office/drawing/2014/main" id="{D3C44106-0BB1-5B1B-2DC3-44B678DEF8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4874315"/>
            <a:ext cx="3462699" cy="1482035"/>
          </a:xfrm>
          <a:prstGeom prst="rect">
            <a:avLst/>
          </a:prstGeom>
        </p:spPr>
      </p:pic>
    </p:spTree>
    <p:extLst>
      <p:ext uri="{BB962C8B-B14F-4D97-AF65-F5344CB8AC3E}">
        <p14:creationId xmlns:p14="http://schemas.microsoft.com/office/powerpoint/2010/main" val="9213545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1A8F-911E-09CA-B794-847250E06ED4}"/>
              </a:ext>
            </a:extLst>
          </p:cNvPr>
          <p:cNvSpPr>
            <a:spLocks noGrp="1"/>
          </p:cNvSpPr>
          <p:nvPr>
            <p:ph type="ctrTitle"/>
          </p:nvPr>
        </p:nvSpPr>
        <p:spPr>
          <a:xfrm>
            <a:off x="782952" y="3705726"/>
            <a:ext cx="7534880" cy="1748582"/>
          </a:xfrm>
        </p:spPr>
        <p:txBody>
          <a:bodyPr anchor="b"/>
          <a:lstStyle>
            <a:lvl1pPr algn="l">
              <a:defRPr sz="6000" b="1">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7A4C42C-91D2-A8C0-B363-2EC310641D5C}"/>
              </a:ext>
            </a:extLst>
          </p:cNvPr>
          <p:cNvSpPr>
            <a:spLocks noGrp="1"/>
          </p:cNvSpPr>
          <p:nvPr>
            <p:ph type="subTitle" idx="1"/>
          </p:nvPr>
        </p:nvSpPr>
        <p:spPr>
          <a:xfrm>
            <a:off x="840215" y="5807242"/>
            <a:ext cx="9144000" cy="365126"/>
          </a:xfrm>
        </p:spPr>
        <p:txBody>
          <a:bodyPr>
            <a:norm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white background with black and white clouds&#10;&#10;Description automatically generated">
            <a:extLst>
              <a:ext uri="{FF2B5EF4-FFF2-40B4-BE49-F238E27FC236}">
                <a16:creationId xmlns:a16="http://schemas.microsoft.com/office/drawing/2014/main" id="{3D57004B-F061-80DF-1442-E3B002D7AA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10" name="Straight Connector 9">
            <a:extLst>
              <a:ext uri="{FF2B5EF4-FFF2-40B4-BE49-F238E27FC236}">
                <a16:creationId xmlns:a16="http://schemas.microsoft.com/office/drawing/2014/main" id="{03868222-9373-4294-ABE4-7FF25C7739A6}"/>
              </a:ext>
            </a:extLst>
          </p:cNvPr>
          <p:cNvCxnSpPr/>
          <p:nvPr/>
        </p:nvCxnSpPr>
        <p:spPr>
          <a:xfrm>
            <a:off x="840215" y="5629627"/>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Slide Number Placeholder 5">
            <a:extLst>
              <a:ext uri="{FF2B5EF4-FFF2-40B4-BE49-F238E27FC236}">
                <a16:creationId xmlns:a16="http://schemas.microsoft.com/office/drawing/2014/main" id="{C2AEAADC-9CB6-4EBF-A225-BF87F4EFB118}"/>
              </a:ext>
            </a:extLst>
          </p:cNvPr>
          <p:cNvSpPr>
            <a:spLocks noGrp="1"/>
          </p:cNvSpPr>
          <p:nvPr>
            <p:ph type="sldNum" sz="quarter" idx="12"/>
          </p:nvPr>
        </p:nvSpPr>
        <p:spPr/>
        <p:txBody>
          <a:bodyPr/>
          <a:lstStyle/>
          <a:p>
            <a:fld id="{01B9AD90-D8C5-42B1-AC8B-29A3D4B95D55}" type="slidenum">
              <a:rPr lang="en-US" smtClean="0"/>
              <a:t>‹#›</a:t>
            </a:fld>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E4D907CB-895D-877E-8434-3426F2E428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5" name="Straight Connector 4">
            <a:extLst>
              <a:ext uri="{FF2B5EF4-FFF2-40B4-BE49-F238E27FC236}">
                <a16:creationId xmlns:a16="http://schemas.microsoft.com/office/drawing/2014/main" id="{70D719FC-1720-F2A7-D839-80F4C5057597}"/>
              </a:ext>
            </a:extLst>
          </p:cNvPr>
          <p:cNvCxnSpPr/>
          <p:nvPr/>
        </p:nvCxnSpPr>
        <p:spPr>
          <a:xfrm>
            <a:off x="840215" y="5629627"/>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12" name="Picture 11" descr="A red and black logo&#10;&#10;Description automatically generated">
            <a:extLst>
              <a:ext uri="{FF2B5EF4-FFF2-40B4-BE49-F238E27FC236}">
                <a16:creationId xmlns:a16="http://schemas.microsoft.com/office/drawing/2014/main" id="{A9AC2C7C-41E3-4813-64AF-84D115A34B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952" y="833273"/>
            <a:ext cx="3462699" cy="1482035"/>
          </a:xfrm>
          <a:prstGeom prst="rect">
            <a:avLst/>
          </a:prstGeom>
        </p:spPr>
      </p:pic>
    </p:spTree>
    <p:extLst>
      <p:ext uri="{BB962C8B-B14F-4D97-AF65-F5344CB8AC3E}">
        <p14:creationId xmlns:p14="http://schemas.microsoft.com/office/powerpoint/2010/main" val="2752290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001E8E-C6FC-0D63-E5F5-FB2A7416BD2E}"/>
              </a:ext>
            </a:extLst>
          </p:cNvPr>
          <p:cNvSpPr/>
          <p:nvPr/>
        </p:nvSpPr>
        <p:spPr>
          <a:xfrm>
            <a:off x="5183676" y="0"/>
            <a:ext cx="7008325"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pic>
        <p:nvPicPr>
          <p:cNvPr id="12" name="Picture 11" descr="A logo for a convention&#10;&#10;Description automatically generated">
            <a:extLst>
              <a:ext uri="{FF2B5EF4-FFF2-40B4-BE49-F238E27FC236}">
                <a16:creationId xmlns:a16="http://schemas.microsoft.com/office/drawing/2014/main" id="{F138B0C6-D5D6-64F1-D2EC-B0CFB925A7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93777" y="216244"/>
            <a:ext cx="890710" cy="831505"/>
          </a:xfrm>
          <a:prstGeom prst="rect">
            <a:avLst/>
          </a:prstGeom>
        </p:spPr>
      </p:pic>
      <p:sp>
        <p:nvSpPr>
          <p:cNvPr id="13" name="Content Placeholder 2">
            <a:extLst>
              <a:ext uri="{FF2B5EF4-FFF2-40B4-BE49-F238E27FC236}">
                <a16:creationId xmlns:a16="http://schemas.microsoft.com/office/drawing/2014/main" id="{1752F672-AF8A-4847-91F6-A91237E858DA}"/>
              </a:ext>
            </a:extLst>
          </p:cNvPr>
          <p:cNvSpPr>
            <a:spLocks noGrp="1"/>
          </p:cNvSpPr>
          <p:nvPr>
            <p:ph idx="1"/>
          </p:nvPr>
        </p:nvSpPr>
        <p:spPr>
          <a:xfrm>
            <a:off x="5622758" y="978568"/>
            <a:ext cx="5731042" cy="519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02A6D6-7D84-A564-8B60-7D62794F56C5}"/>
              </a:ext>
            </a:extLst>
          </p:cNvPr>
          <p:cNvSpPr/>
          <p:nvPr/>
        </p:nvSpPr>
        <p:spPr>
          <a:xfrm>
            <a:off x="5183676" y="0"/>
            <a:ext cx="7008325"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sp>
        <p:nvSpPr>
          <p:cNvPr id="14" name="Content Placeholder 14">
            <a:extLst>
              <a:ext uri="{FF2B5EF4-FFF2-40B4-BE49-F238E27FC236}">
                <a16:creationId xmlns:a16="http://schemas.microsoft.com/office/drawing/2014/main" id="{2EA89FB9-4AD9-ECA9-8C38-21B63A49B6B2}"/>
              </a:ext>
            </a:extLst>
          </p:cNvPr>
          <p:cNvSpPr>
            <a:spLocks noGrp="1"/>
          </p:cNvSpPr>
          <p:nvPr>
            <p:ph sz="quarter" idx="13"/>
          </p:nvPr>
        </p:nvSpPr>
        <p:spPr>
          <a:xfrm>
            <a:off x="759562" y="2299536"/>
            <a:ext cx="3981450" cy="1981200"/>
          </a:xfrm>
        </p:spPr>
        <p:txBody>
          <a:bodyPr>
            <a:normAutofit/>
          </a:bodyPr>
          <a:lstStyle>
            <a:lvl1pPr>
              <a:defRPr sz="1800">
                <a:solidFill>
                  <a:schemeClr val="tx1"/>
                </a:solidFill>
                <a:latin typeface="Source Sans Pro" panose="020B0503030403020204" pitchFamily="34" charset="0"/>
              </a:defRPr>
            </a:lvl1pPr>
            <a:lvl2pPr>
              <a:defRPr sz="1800">
                <a:solidFill>
                  <a:schemeClr val="tx1"/>
                </a:solidFill>
                <a:latin typeface="Source Sans Pro" panose="020B0503030403020204" pitchFamily="34" charset="0"/>
              </a:defRPr>
            </a:lvl2pPr>
            <a:lvl3pPr>
              <a:defRPr sz="1800">
                <a:solidFill>
                  <a:schemeClr val="tx1"/>
                </a:solidFill>
                <a:latin typeface="Source Sans Pro" panose="020B0503030403020204" pitchFamily="34" charset="0"/>
              </a:defRPr>
            </a:lvl3pPr>
            <a:lvl4pPr>
              <a:defRPr sz="1800">
                <a:solidFill>
                  <a:schemeClr val="tx1"/>
                </a:solidFill>
                <a:latin typeface="Source Sans Pro" panose="020B0503030403020204" pitchFamily="34" charset="0"/>
              </a:defRPr>
            </a:lvl4pPr>
            <a:lvl5pPr>
              <a:defRPr sz="1800">
                <a:solidFill>
                  <a:schemeClr val="tx1"/>
                </a:solidFill>
                <a:latin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06162C5E-4FF4-941A-D11D-998197FD234E}"/>
              </a:ext>
            </a:extLst>
          </p:cNvPr>
          <p:cNvSpPr>
            <a:spLocks noGrp="1"/>
          </p:cNvSpPr>
          <p:nvPr>
            <p:ph type="body" sz="quarter" idx="15" hasCustomPrompt="1"/>
          </p:nvPr>
        </p:nvSpPr>
        <p:spPr>
          <a:xfrm>
            <a:off x="758657" y="978568"/>
            <a:ext cx="4025900" cy="1006475"/>
          </a:xfrm>
        </p:spPr>
        <p:txBody>
          <a:bodyPr/>
          <a:lstStyle>
            <a:lvl1pPr>
              <a:defRPr sz="3200" b="1">
                <a:latin typeface="Arial" panose="020B0604020202020204" pitchFamily="34" charset="0"/>
                <a:cs typeface="Arial" panose="020B0604020202020204" pitchFamily="34" charset="0"/>
              </a:defRPr>
            </a:lvl1pPr>
          </a:lstStyle>
          <a:p>
            <a:r>
              <a:rPr lang="en-US" sz="2800">
                <a:solidFill>
                  <a:schemeClr val="tx1"/>
                </a:solidFill>
              </a:rPr>
              <a:t>Click to edit Master title style</a:t>
            </a:r>
          </a:p>
          <a:p>
            <a:pPr lvl="4"/>
            <a:endParaRPr lang="en-US"/>
          </a:p>
        </p:txBody>
      </p:sp>
      <p:sp>
        <p:nvSpPr>
          <p:cNvPr id="6" name="Slide Number Placeholder 5">
            <a:extLst>
              <a:ext uri="{FF2B5EF4-FFF2-40B4-BE49-F238E27FC236}">
                <a16:creationId xmlns:a16="http://schemas.microsoft.com/office/drawing/2014/main" id="{E0CA4D53-BB2E-EFA4-2F9D-C26321239549}"/>
              </a:ext>
            </a:extLst>
          </p:cNvPr>
          <p:cNvSpPr>
            <a:spLocks noGrp="1"/>
          </p:cNvSpPr>
          <p:nvPr>
            <p:ph type="sldNum" sz="quarter" idx="12"/>
          </p:nvPr>
        </p:nvSpPr>
        <p:spPr/>
        <p:txBody>
          <a:bodyPr/>
          <a:lstStyle/>
          <a:p>
            <a:fld id="{01B9AD90-D8C5-42B1-AC8B-29A3D4B95D55}" type="slidenum">
              <a:rPr lang="en-US" smtClean="0"/>
              <a:t>‹#›</a:t>
            </a:fld>
            <a:endParaRPr lang="en-US"/>
          </a:p>
        </p:txBody>
      </p:sp>
      <p:sp>
        <p:nvSpPr>
          <p:cNvPr id="19" name="Content Placeholder 2">
            <a:extLst>
              <a:ext uri="{FF2B5EF4-FFF2-40B4-BE49-F238E27FC236}">
                <a16:creationId xmlns:a16="http://schemas.microsoft.com/office/drawing/2014/main" id="{2AAF8A5B-B4BB-FAEE-D645-BC0F94F706F4}"/>
              </a:ext>
            </a:extLst>
          </p:cNvPr>
          <p:cNvSpPr>
            <a:spLocks noGrp="1"/>
          </p:cNvSpPr>
          <p:nvPr>
            <p:ph idx="16"/>
          </p:nvPr>
        </p:nvSpPr>
        <p:spPr>
          <a:xfrm>
            <a:off x="5775158" y="1130968"/>
            <a:ext cx="5731042" cy="519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3">
            <a:extLst>
              <a:ext uri="{FF2B5EF4-FFF2-40B4-BE49-F238E27FC236}">
                <a16:creationId xmlns:a16="http://schemas.microsoft.com/office/drawing/2014/main" id="{DBBD19C6-144D-3C75-ACAA-E23F102D8880}"/>
              </a:ext>
            </a:extLst>
          </p:cNvPr>
          <p:cNvSpPr>
            <a:spLocks noGrp="1"/>
          </p:cNvSpPr>
          <p:nvPr>
            <p:ph sz="quarter" idx="17" hasCustomPrompt="1"/>
          </p:nvPr>
        </p:nvSpPr>
        <p:spPr>
          <a:xfrm>
            <a:off x="218573" y="6297866"/>
            <a:ext cx="2874963" cy="365125"/>
          </a:xfrm>
        </p:spPr>
        <p:txBody>
          <a:bodyPr anchor="ctr">
            <a:noAutofit/>
          </a:bodyPr>
          <a:lstStyle>
            <a:lvl5pPr algn="l">
              <a:defRPr sz="900">
                <a:solidFill>
                  <a:schemeClr val="bg1">
                    <a:lumMod val="50000"/>
                  </a:schemeClr>
                </a:solidFill>
              </a:defRPr>
            </a:lvl5pPr>
          </a:lstStyle>
          <a:p>
            <a:pPr lvl="4"/>
            <a:r>
              <a:rPr lang="en-US"/>
              <a:t>Source</a:t>
            </a:r>
          </a:p>
        </p:txBody>
      </p:sp>
      <p:pic>
        <p:nvPicPr>
          <p:cNvPr id="3" name="Picture 2" descr="A blue and white state with a white star&#10;&#10;Description automatically generated">
            <a:extLst>
              <a:ext uri="{FF2B5EF4-FFF2-40B4-BE49-F238E27FC236}">
                <a16:creationId xmlns:a16="http://schemas.microsoft.com/office/drawing/2014/main" id="{07A88D27-1F46-F993-FB93-76B1E711DF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1481" y="6101079"/>
            <a:ext cx="626719" cy="620396"/>
          </a:xfrm>
          <a:prstGeom prst="rect">
            <a:avLst/>
          </a:prstGeom>
        </p:spPr>
      </p:pic>
    </p:spTree>
    <p:extLst>
      <p:ext uri="{BB962C8B-B14F-4D97-AF65-F5344CB8AC3E}">
        <p14:creationId xmlns:p14="http://schemas.microsoft.com/office/powerpoint/2010/main" val="29426299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C7CBC-3CBB-D0BA-0C5C-8F02F2B1C832}"/>
              </a:ext>
            </a:extLst>
          </p:cNvPr>
          <p:cNvSpPr>
            <a:spLocks noGrp="1"/>
          </p:cNvSpPr>
          <p:nvPr>
            <p:ph idx="1"/>
          </p:nvPr>
        </p:nvSpPr>
        <p:spPr>
          <a:xfrm>
            <a:off x="5622758" y="978568"/>
            <a:ext cx="5731042" cy="519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DAA00-6D13-9DA9-8B6B-C503D823DD20}"/>
              </a:ext>
            </a:extLst>
          </p:cNvPr>
          <p:cNvSpPr>
            <a:spLocks noGrp="1"/>
          </p:cNvSpPr>
          <p:nvPr>
            <p:ph type="dt" sz="half" idx="10"/>
          </p:nvPr>
        </p:nvSpPr>
        <p:spPr/>
        <p:txBody>
          <a:bodyPr/>
          <a:lstStyle/>
          <a:p>
            <a:fld id="{B03A340F-B511-444E-A25F-813A6883B651}" type="datetimeFigureOut">
              <a:rPr lang="en-US" smtClean="0"/>
              <a:t>4/6/2026</a:t>
            </a:fld>
            <a:endParaRPr lang="en-US"/>
          </a:p>
        </p:txBody>
      </p:sp>
      <p:sp>
        <p:nvSpPr>
          <p:cNvPr id="6" name="Slide Number Placeholder 5">
            <a:extLst>
              <a:ext uri="{FF2B5EF4-FFF2-40B4-BE49-F238E27FC236}">
                <a16:creationId xmlns:a16="http://schemas.microsoft.com/office/drawing/2014/main" id="{D1D44F9B-0D22-D300-0AAA-1FCCFD20B14E}"/>
              </a:ext>
            </a:extLst>
          </p:cNvPr>
          <p:cNvSpPr>
            <a:spLocks noGrp="1"/>
          </p:cNvSpPr>
          <p:nvPr>
            <p:ph type="sldNum" sz="quarter" idx="12"/>
          </p:nvPr>
        </p:nvSpPr>
        <p:spPr/>
        <p:txBody>
          <a:bodyPr/>
          <a:lstStyle/>
          <a:p>
            <a:fld id="{01B9AD90-D8C5-42B1-AC8B-29A3D4B95D55}" type="slidenum">
              <a:rPr lang="en-US" smtClean="0"/>
              <a:t>‹#›</a:t>
            </a:fld>
            <a:endParaRPr lang="en-US"/>
          </a:p>
        </p:txBody>
      </p:sp>
      <p:sp>
        <p:nvSpPr>
          <p:cNvPr id="7" name="Rectangle 6">
            <a:extLst>
              <a:ext uri="{FF2B5EF4-FFF2-40B4-BE49-F238E27FC236}">
                <a16:creationId xmlns:a16="http://schemas.microsoft.com/office/drawing/2014/main" id="{A3F05F2E-94E9-01AF-341B-59DD0FF589CA}"/>
              </a:ext>
            </a:extLst>
          </p:cNvPr>
          <p:cNvSpPr/>
          <p:nvPr/>
        </p:nvSpPr>
        <p:spPr>
          <a:xfrm>
            <a:off x="0" y="-2"/>
            <a:ext cx="5194772"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sp>
        <p:nvSpPr>
          <p:cNvPr id="9" name="TextBox 8">
            <a:extLst>
              <a:ext uri="{FF2B5EF4-FFF2-40B4-BE49-F238E27FC236}">
                <a16:creationId xmlns:a16="http://schemas.microsoft.com/office/drawing/2014/main" id="{CE977FED-09C7-29FE-4DF7-8D31EB535C54}"/>
              </a:ext>
            </a:extLst>
          </p:cNvPr>
          <p:cNvSpPr txBox="1"/>
          <p:nvPr/>
        </p:nvSpPr>
        <p:spPr>
          <a:xfrm>
            <a:off x="606159" y="2382253"/>
            <a:ext cx="3982453" cy="369332"/>
          </a:xfrm>
          <a:prstGeom prst="rect">
            <a:avLst/>
          </a:prstGeom>
          <a:noFill/>
        </p:spPr>
        <p:txBody>
          <a:bodyPr wrap="square" rtlCol="0">
            <a:spAutoFit/>
          </a:bodyPr>
          <a:lstStyle/>
          <a:p>
            <a:r>
              <a:rPr lang="en-US">
                <a:solidFill>
                  <a:schemeClr val="bg1"/>
                </a:solidFill>
                <a:latin typeface="Source Sans Pro" panose="020B0503030403020204" pitchFamily="34" charset="0"/>
              </a:rPr>
              <a:t>Click here to edit text style</a:t>
            </a:r>
          </a:p>
        </p:txBody>
      </p:sp>
      <p:sp>
        <p:nvSpPr>
          <p:cNvPr id="10" name="TextBox 9">
            <a:extLst>
              <a:ext uri="{FF2B5EF4-FFF2-40B4-BE49-F238E27FC236}">
                <a16:creationId xmlns:a16="http://schemas.microsoft.com/office/drawing/2014/main" id="{C4779309-1B96-5598-02F4-FE2A95144FC9}"/>
              </a:ext>
            </a:extLst>
          </p:cNvPr>
          <p:cNvSpPr txBox="1"/>
          <p:nvPr/>
        </p:nvSpPr>
        <p:spPr>
          <a:xfrm>
            <a:off x="218573" y="6352143"/>
            <a:ext cx="3982453" cy="261610"/>
          </a:xfrm>
          <a:prstGeom prst="rect">
            <a:avLst/>
          </a:prstGeom>
          <a:noFill/>
        </p:spPr>
        <p:txBody>
          <a:bodyPr wrap="square" rtlCol="0">
            <a:spAutoFit/>
          </a:bodyPr>
          <a:lstStyle/>
          <a:p>
            <a:r>
              <a:rPr lang="en-US" sz="1050">
                <a:solidFill>
                  <a:schemeClr val="bg1"/>
                </a:solidFill>
                <a:latin typeface="Source Sans Pro" panose="020B0503030403020204" pitchFamily="34" charset="0"/>
              </a:rPr>
              <a:t>Source</a:t>
            </a:r>
          </a:p>
        </p:txBody>
      </p:sp>
      <p:sp>
        <p:nvSpPr>
          <p:cNvPr id="5" name="Rectangle 4">
            <a:extLst>
              <a:ext uri="{FF2B5EF4-FFF2-40B4-BE49-F238E27FC236}">
                <a16:creationId xmlns:a16="http://schemas.microsoft.com/office/drawing/2014/main" id="{F37331A4-B14A-A74E-ACB6-641A042519B4}"/>
              </a:ext>
            </a:extLst>
          </p:cNvPr>
          <p:cNvSpPr>
            <a:spLocks noGrp="1" noRot="1" noMove="1" noResize="1" noEditPoints="1" noAdjustHandles="1" noChangeArrowheads="1" noChangeShapeType="1"/>
          </p:cNvSpPr>
          <p:nvPr/>
        </p:nvSpPr>
        <p:spPr>
          <a:xfrm>
            <a:off x="0" y="-2"/>
            <a:ext cx="5194772"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sp>
        <p:nvSpPr>
          <p:cNvPr id="15" name="Content Placeholder 14">
            <a:extLst>
              <a:ext uri="{FF2B5EF4-FFF2-40B4-BE49-F238E27FC236}">
                <a16:creationId xmlns:a16="http://schemas.microsoft.com/office/drawing/2014/main" id="{50E3D441-E58F-03AF-F7D8-271010721E8E}"/>
              </a:ext>
            </a:extLst>
          </p:cNvPr>
          <p:cNvSpPr>
            <a:spLocks noGrp="1"/>
          </p:cNvSpPr>
          <p:nvPr>
            <p:ph sz="quarter" idx="13"/>
          </p:nvPr>
        </p:nvSpPr>
        <p:spPr>
          <a:xfrm>
            <a:off x="759562" y="2299536"/>
            <a:ext cx="3981450" cy="1981200"/>
          </a:xfrm>
        </p:spPr>
        <p:txBody>
          <a:bodyPr>
            <a:normAutofit/>
          </a:bodyPr>
          <a:lstStyle>
            <a:lvl1pPr>
              <a:defRPr sz="1800">
                <a:solidFill>
                  <a:schemeClr val="bg1"/>
                </a:solidFill>
                <a:latin typeface="Source Sans Pro" panose="020B0503030403020204" pitchFamily="34" charset="0"/>
              </a:defRPr>
            </a:lvl1pPr>
            <a:lvl2pPr>
              <a:defRPr sz="1800">
                <a:solidFill>
                  <a:schemeClr val="bg1"/>
                </a:solidFill>
                <a:latin typeface="Source Sans Pro" panose="020B0503030403020204" pitchFamily="34" charset="0"/>
              </a:defRPr>
            </a:lvl2pPr>
            <a:lvl3pPr>
              <a:defRPr sz="1800">
                <a:solidFill>
                  <a:schemeClr val="bg1"/>
                </a:solidFill>
                <a:latin typeface="Source Sans Pro" panose="020B0503030403020204" pitchFamily="34" charset="0"/>
              </a:defRPr>
            </a:lvl3pPr>
            <a:lvl4pPr>
              <a:defRPr sz="1800">
                <a:solidFill>
                  <a:schemeClr val="bg1"/>
                </a:solidFill>
                <a:latin typeface="Source Sans Pro" panose="020B0503030403020204" pitchFamily="34" charset="0"/>
              </a:defRPr>
            </a:lvl4pPr>
            <a:lvl5pPr>
              <a:defRPr sz="1800">
                <a:solidFill>
                  <a:schemeClr val="bg1"/>
                </a:solidFill>
                <a:latin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4DB0FFC6-B79D-D3B6-44CC-D14D50FE1834}"/>
              </a:ext>
            </a:extLst>
          </p:cNvPr>
          <p:cNvSpPr>
            <a:spLocks noGrp="1"/>
          </p:cNvSpPr>
          <p:nvPr>
            <p:ph type="body" sz="quarter" idx="14"/>
          </p:nvPr>
        </p:nvSpPr>
        <p:spPr>
          <a:xfrm>
            <a:off x="759562" y="978485"/>
            <a:ext cx="3981450" cy="1122362"/>
          </a:xfrm>
        </p:spPr>
        <p:txBody>
          <a:bodyPr/>
          <a:lstStyle>
            <a:lvl1pPr>
              <a:defRPr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E466E312-3B20-A9C6-770D-833A3F9E874E}"/>
              </a:ext>
            </a:extLst>
          </p:cNvPr>
          <p:cNvSpPr>
            <a:spLocks noGrp="1"/>
          </p:cNvSpPr>
          <p:nvPr>
            <p:ph sz="quarter" idx="15" hasCustomPrompt="1"/>
          </p:nvPr>
        </p:nvSpPr>
        <p:spPr>
          <a:xfrm>
            <a:off x="218573" y="6297866"/>
            <a:ext cx="2874963" cy="365125"/>
          </a:xfrm>
        </p:spPr>
        <p:txBody>
          <a:bodyPr anchor="ctr">
            <a:noAutofit/>
          </a:bodyPr>
          <a:lstStyle>
            <a:lvl5pPr algn="l">
              <a:defRPr sz="900">
                <a:solidFill>
                  <a:schemeClr val="bg1"/>
                </a:solidFill>
              </a:defRPr>
            </a:lvl5pPr>
          </a:lstStyle>
          <a:p>
            <a:pPr lvl="4"/>
            <a:r>
              <a:rPr lang="en-US"/>
              <a:t>Source</a:t>
            </a:r>
          </a:p>
        </p:txBody>
      </p:sp>
      <p:pic>
        <p:nvPicPr>
          <p:cNvPr id="13" name="Picture 12" descr="A white outline of a state with a star and a black star&#10;&#10;Description automatically generated">
            <a:extLst>
              <a:ext uri="{FF2B5EF4-FFF2-40B4-BE49-F238E27FC236}">
                <a16:creationId xmlns:a16="http://schemas.microsoft.com/office/drawing/2014/main" id="{C507AB77-7224-DE60-F9AB-3CCA0CBC17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6085" y="6118713"/>
            <a:ext cx="642116" cy="618528"/>
          </a:xfrm>
          <a:prstGeom prst="rect">
            <a:avLst/>
          </a:prstGeom>
        </p:spPr>
      </p:pic>
    </p:spTree>
    <p:extLst>
      <p:ext uri="{BB962C8B-B14F-4D97-AF65-F5344CB8AC3E}">
        <p14:creationId xmlns:p14="http://schemas.microsoft.com/office/powerpoint/2010/main" val="2173421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A626-C6C7-AE8B-DD87-6C5082407874}"/>
              </a:ext>
            </a:extLst>
          </p:cNvPr>
          <p:cNvSpPr>
            <a:spLocks noGrp="1"/>
          </p:cNvSpPr>
          <p:nvPr>
            <p:ph type="title"/>
          </p:nvPr>
        </p:nvSpPr>
        <p:spPr>
          <a:xfrm>
            <a:off x="507498" y="0"/>
            <a:ext cx="10515600" cy="1023890"/>
          </a:xfrm>
        </p:spPr>
        <p:txBody>
          <a:bodyPr>
            <a:normAutofit/>
          </a:bodyPr>
          <a:lstStyle>
            <a:lvl1pPr>
              <a:defRPr sz="3200" b="1">
                <a:solidFill>
                  <a:schemeClr val="tx1"/>
                </a:solidFill>
                <a:latin typeface="+mn-lt"/>
                <a:cs typeface="Arial" panose="020B0604020202020204"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FAB25200-F154-FE80-45A2-0D183D6C7037}"/>
              </a:ext>
            </a:extLst>
          </p:cNvPr>
          <p:cNvSpPr>
            <a:spLocks noGrp="1"/>
          </p:cNvSpPr>
          <p:nvPr>
            <p:ph sz="half" idx="2"/>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1B9AD90-D8C5-42B1-AC8B-29A3D4B95D55}" type="slidenum">
              <a:rPr lang="en-US" smtClean="0"/>
              <a:t>‹#›</a:t>
            </a:fld>
            <a:endParaRPr lang="en-US"/>
          </a:p>
        </p:txBody>
      </p:sp>
      <p:cxnSp>
        <p:nvCxnSpPr>
          <p:cNvPr id="8" name="Straight Connector 7">
            <a:extLst>
              <a:ext uri="{FF2B5EF4-FFF2-40B4-BE49-F238E27FC236}">
                <a16:creationId xmlns:a16="http://schemas.microsoft.com/office/drawing/2014/main" id="{DF024798-855C-7245-2334-52B66B626F8C}"/>
              </a:ext>
            </a:extLst>
          </p:cNvPr>
          <p:cNvCxnSpPr>
            <a:cxnSpLocks/>
          </p:cNvCxnSpPr>
          <p:nvPr/>
        </p:nvCxnSpPr>
        <p:spPr>
          <a:xfrm>
            <a:off x="507498" y="1005292"/>
            <a:ext cx="1035228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475C137B-895F-2ECF-A7BA-B7693C726873}"/>
              </a:ext>
            </a:extLst>
          </p:cNvPr>
          <p:cNvCxnSpPr>
            <a:cxnSpLocks/>
          </p:cNvCxnSpPr>
          <p:nvPr/>
        </p:nvCxnSpPr>
        <p:spPr>
          <a:xfrm>
            <a:off x="507498" y="1005292"/>
            <a:ext cx="1035228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Text Placeholder 13">
            <a:extLst>
              <a:ext uri="{FF2B5EF4-FFF2-40B4-BE49-F238E27FC236}">
                <a16:creationId xmlns:a16="http://schemas.microsoft.com/office/drawing/2014/main" id="{A7A87322-B63E-A906-C3DD-E6AF98349118}"/>
              </a:ext>
            </a:extLst>
          </p:cNvPr>
          <p:cNvSpPr>
            <a:spLocks noGrp="1"/>
          </p:cNvSpPr>
          <p:nvPr>
            <p:ph type="body" sz="quarter" idx="13"/>
          </p:nvPr>
        </p:nvSpPr>
        <p:spPr>
          <a:xfrm>
            <a:off x="507498" y="1023938"/>
            <a:ext cx="10516102" cy="531812"/>
          </a:xfrm>
        </p:spPr>
        <p:txBody>
          <a:bodyPr anchor="ctr">
            <a:normAutofit/>
          </a:bodyPr>
          <a:lstStyle>
            <a:lvl1pPr>
              <a:defRPr sz="2400">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13">
            <a:extLst>
              <a:ext uri="{FF2B5EF4-FFF2-40B4-BE49-F238E27FC236}">
                <a16:creationId xmlns:a16="http://schemas.microsoft.com/office/drawing/2014/main" id="{E6B85112-6B59-EF4E-9D8B-90882CDB9603}"/>
              </a:ext>
            </a:extLst>
          </p:cNvPr>
          <p:cNvSpPr>
            <a:spLocks noGrp="1"/>
          </p:cNvSpPr>
          <p:nvPr>
            <p:ph sz="quarter" idx="15" hasCustomPrompt="1"/>
          </p:nvPr>
        </p:nvSpPr>
        <p:spPr>
          <a:xfrm>
            <a:off x="0" y="6492875"/>
            <a:ext cx="2874963" cy="365125"/>
          </a:xfrm>
        </p:spPr>
        <p:txBody>
          <a:bodyPr anchor="ctr">
            <a:noAutofit/>
          </a:bodyPr>
          <a:lstStyle>
            <a:lvl5pPr algn="l">
              <a:defRPr sz="900">
                <a:solidFill>
                  <a:schemeClr val="bg1">
                    <a:lumMod val="50000"/>
                  </a:schemeClr>
                </a:solidFill>
              </a:defRPr>
            </a:lvl5pPr>
          </a:lstStyle>
          <a:p>
            <a:pPr lvl="4"/>
            <a:r>
              <a:rPr lang="en-US"/>
              <a:t>Source</a:t>
            </a:r>
          </a:p>
        </p:txBody>
      </p:sp>
      <p:pic>
        <p:nvPicPr>
          <p:cNvPr id="10" name="Picture 9" descr="A blue and white state with a white star&#10;&#10;Description automatically generated">
            <a:extLst>
              <a:ext uri="{FF2B5EF4-FFF2-40B4-BE49-F238E27FC236}">
                <a16:creationId xmlns:a16="http://schemas.microsoft.com/office/drawing/2014/main" id="{762041D5-F75B-3924-0267-4E2120DB31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3142" y="286612"/>
            <a:ext cx="626719" cy="620396"/>
          </a:xfrm>
          <a:prstGeom prst="rect">
            <a:avLst/>
          </a:prstGeom>
        </p:spPr>
      </p:pic>
    </p:spTree>
    <p:extLst>
      <p:ext uri="{BB962C8B-B14F-4D97-AF65-F5344CB8AC3E}">
        <p14:creationId xmlns:p14="http://schemas.microsoft.com/office/powerpoint/2010/main" val="917064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B25200-F154-FE80-45A2-0D183D6C7037}"/>
              </a:ext>
            </a:extLst>
          </p:cNvPr>
          <p:cNvSpPr>
            <a:spLocks noGrp="1"/>
          </p:cNvSpPr>
          <p:nvPr>
            <p:ph sz="half" idx="2"/>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1B9AD90-D8C5-42B1-AC8B-29A3D4B95D55}" type="slidenum">
              <a:rPr lang="en-US" smtClean="0"/>
              <a:t>‹#›</a:t>
            </a:fld>
            <a:endParaRPr lang="en-US"/>
          </a:p>
        </p:txBody>
      </p:sp>
      <p:sp>
        <p:nvSpPr>
          <p:cNvPr id="6" name="Title 1">
            <a:extLst>
              <a:ext uri="{FF2B5EF4-FFF2-40B4-BE49-F238E27FC236}">
                <a16:creationId xmlns:a16="http://schemas.microsoft.com/office/drawing/2014/main" id="{4B8849B8-70F2-6410-E8C7-78C93C8CD0B9}"/>
              </a:ext>
            </a:extLst>
          </p:cNvPr>
          <p:cNvSpPr>
            <a:spLocks noGrp="1"/>
          </p:cNvSpPr>
          <p:nvPr>
            <p:ph type="title"/>
          </p:nvPr>
        </p:nvSpPr>
        <p:spPr>
          <a:xfrm>
            <a:off x="507498" y="0"/>
            <a:ext cx="10515600" cy="1023890"/>
          </a:xfrm>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13">
            <a:extLst>
              <a:ext uri="{FF2B5EF4-FFF2-40B4-BE49-F238E27FC236}">
                <a16:creationId xmlns:a16="http://schemas.microsoft.com/office/drawing/2014/main" id="{5477A30A-33B4-4A1B-2D98-CE7E8E711FAB}"/>
              </a:ext>
            </a:extLst>
          </p:cNvPr>
          <p:cNvSpPr>
            <a:spLocks noGrp="1"/>
          </p:cNvSpPr>
          <p:nvPr>
            <p:ph type="body" sz="quarter" idx="13"/>
          </p:nvPr>
        </p:nvSpPr>
        <p:spPr>
          <a:xfrm>
            <a:off x="507498" y="1023938"/>
            <a:ext cx="10516102" cy="531812"/>
          </a:xfrm>
        </p:spPr>
        <p:txBody>
          <a:bodyPr anchor="ctr">
            <a:normAutofit/>
          </a:bodyPr>
          <a:lstStyle>
            <a:lvl1pPr>
              <a:defRPr sz="2400">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13">
            <a:extLst>
              <a:ext uri="{FF2B5EF4-FFF2-40B4-BE49-F238E27FC236}">
                <a16:creationId xmlns:a16="http://schemas.microsoft.com/office/drawing/2014/main" id="{FC60041B-739B-136F-D7B1-FB4472166A60}"/>
              </a:ext>
            </a:extLst>
          </p:cNvPr>
          <p:cNvSpPr>
            <a:spLocks noGrp="1"/>
          </p:cNvSpPr>
          <p:nvPr>
            <p:ph sz="quarter" idx="15" hasCustomPrompt="1"/>
          </p:nvPr>
        </p:nvSpPr>
        <p:spPr>
          <a:xfrm>
            <a:off x="0" y="6492875"/>
            <a:ext cx="2874963" cy="365125"/>
          </a:xfrm>
        </p:spPr>
        <p:txBody>
          <a:bodyPr anchor="ctr">
            <a:noAutofit/>
          </a:bodyPr>
          <a:lstStyle>
            <a:lvl5pPr algn="l">
              <a:defRPr sz="900">
                <a:solidFill>
                  <a:schemeClr val="bg1">
                    <a:lumMod val="50000"/>
                  </a:schemeClr>
                </a:solidFill>
              </a:defRPr>
            </a:lvl5pPr>
          </a:lstStyle>
          <a:p>
            <a:pPr lvl="4"/>
            <a:r>
              <a:rPr lang="en-US"/>
              <a:t>Source</a:t>
            </a:r>
          </a:p>
        </p:txBody>
      </p:sp>
      <p:pic>
        <p:nvPicPr>
          <p:cNvPr id="10" name="Picture 9" descr="A blue and white state with a white star&#10;&#10;Description automatically generated">
            <a:extLst>
              <a:ext uri="{FF2B5EF4-FFF2-40B4-BE49-F238E27FC236}">
                <a16:creationId xmlns:a16="http://schemas.microsoft.com/office/drawing/2014/main" id="{E407A05D-87AD-A392-3031-E05515221E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3142" y="286612"/>
            <a:ext cx="626719" cy="620396"/>
          </a:xfrm>
          <a:prstGeom prst="rect">
            <a:avLst/>
          </a:prstGeom>
        </p:spPr>
      </p:pic>
    </p:spTree>
    <p:extLst>
      <p:ext uri="{BB962C8B-B14F-4D97-AF65-F5344CB8AC3E}">
        <p14:creationId xmlns:p14="http://schemas.microsoft.com/office/powerpoint/2010/main" val="10606318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Picture 9" descr="A white background with black and white clouds&#10;&#10;Description automatically generated">
            <a:extLst>
              <a:ext uri="{FF2B5EF4-FFF2-40B4-BE49-F238E27FC236}">
                <a16:creationId xmlns:a16="http://schemas.microsoft.com/office/drawing/2014/main" id="{475D6040-F9CF-B0FA-EE89-BAC91CBEFB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pic>
        <p:nvPicPr>
          <p:cNvPr id="15" name="Picture 14" descr="A black and white globe with a cursor&#10;&#10;Description automatically generated with low confidence">
            <a:extLst>
              <a:ext uri="{FF2B5EF4-FFF2-40B4-BE49-F238E27FC236}">
                <a16:creationId xmlns:a16="http://schemas.microsoft.com/office/drawing/2014/main" id="{06D8B840-A529-1036-1D0A-4D28352B8A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1351" y="3233228"/>
            <a:ext cx="419100" cy="419100"/>
          </a:xfrm>
          <a:prstGeom prst="rect">
            <a:avLst/>
          </a:prstGeom>
        </p:spPr>
      </p:pic>
      <p:pic>
        <p:nvPicPr>
          <p:cNvPr id="17" name="Picture 16" descr="A black and white envelope&#10;&#10;Description automatically generated">
            <a:extLst>
              <a:ext uri="{FF2B5EF4-FFF2-40B4-BE49-F238E27FC236}">
                <a16:creationId xmlns:a16="http://schemas.microsoft.com/office/drawing/2014/main" id="{3291F527-C480-CC96-1AC4-BA021DF655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0114" y="2593974"/>
            <a:ext cx="596900" cy="596900"/>
          </a:xfrm>
          <a:prstGeom prst="rect">
            <a:avLst/>
          </a:prstGeom>
        </p:spPr>
      </p:pic>
      <p:pic>
        <p:nvPicPr>
          <p:cNvPr id="18" name="Picture 17" descr="A black telephone symbol&#10;&#10;Description automatically generated">
            <a:extLst>
              <a:ext uri="{FF2B5EF4-FFF2-40B4-BE49-F238E27FC236}">
                <a16:creationId xmlns:a16="http://schemas.microsoft.com/office/drawing/2014/main" id="{418C5197-A32A-3437-4BB9-18AEC2E956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1239" y="2168709"/>
            <a:ext cx="374650" cy="374650"/>
          </a:xfrm>
          <a:prstGeom prst="rect">
            <a:avLst/>
          </a:prstGeom>
        </p:spPr>
      </p:pic>
      <p:sp>
        <p:nvSpPr>
          <p:cNvPr id="20" name="Content Placeholder 3">
            <a:extLst>
              <a:ext uri="{FF2B5EF4-FFF2-40B4-BE49-F238E27FC236}">
                <a16:creationId xmlns:a16="http://schemas.microsoft.com/office/drawing/2014/main" id="{0DC194AB-2739-39F5-9DA8-C368E13F1151}"/>
              </a:ext>
            </a:extLst>
          </p:cNvPr>
          <p:cNvSpPr>
            <a:spLocks noGrp="1"/>
          </p:cNvSpPr>
          <p:nvPr>
            <p:ph sz="half" idx="2"/>
          </p:nvPr>
        </p:nvSpPr>
        <p:spPr>
          <a:xfrm>
            <a:off x="1963234" y="2168710"/>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1" name="Content Placeholder 3">
            <a:extLst>
              <a:ext uri="{FF2B5EF4-FFF2-40B4-BE49-F238E27FC236}">
                <a16:creationId xmlns:a16="http://schemas.microsoft.com/office/drawing/2014/main" id="{1F024F5F-129B-2E68-AC19-164DD4830118}"/>
              </a:ext>
            </a:extLst>
          </p:cNvPr>
          <p:cNvSpPr>
            <a:spLocks noGrp="1"/>
          </p:cNvSpPr>
          <p:nvPr>
            <p:ph sz="half" idx="10"/>
          </p:nvPr>
        </p:nvSpPr>
        <p:spPr>
          <a:xfrm>
            <a:off x="1963234" y="2705099"/>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DF2EC5E-A78A-5DCE-F5F0-5DB90F182E17}"/>
              </a:ext>
            </a:extLst>
          </p:cNvPr>
          <p:cNvSpPr>
            <a:spLocks noGrp="1"/>
          </p:cNvSpPr>
          <p:nvPr>
            <p:ph sz="half" idx="11"/>
          </p:nvPr>
        </p:nvSpPr>
        <p:spPr>
          <a:xfrm>
            <a:off x="1963234" y="3242274"/>
            <a:ext cx="4333292" cy="374650"/>
          </a:xfrm>
        </p:spPr>
        <p:txBody>
          <a:bodyPr>
            <a:normAutofit/>
          </a:bodyPr>
          <a:lstStyle>
            <a:lvl1pPr marL="0" indent="0">
              <a:buNone/>
              <a:defRPr sz="2400">
                <a:latin typeface="Source Sans Pro" panose="020B0503030403020204" pitchFamily="34" charset="0"/>
              </a:defRPr>
            </a:lvl1pPr>
            <a:lvl2pPr marL="457200" indent="0">
              <a:buNone/>
              <a:defRPr/>
            </a:lvl2pPr>
            <a:lvl5pPr>
              <a:defRPr/>
            </a:lvl5pPr>
          </a:lstStyle>
          <a:p>
            <a:pPr lvl="0"/>
            <a:r>
              <a:rPr lang="en-US"/>
              <a:t>Click to edit Master text styles</a:t>
            </a:r>
          </a:p>
        </p:txBody>
      </p:sp>
      <p:sp>
        <p:nvSpPr>
          <p:cNvPr id="26" name="Text Placeholder 25">
            <a:extLst>
              <a:ext uri="{FF2B5EF4-FFF2-40B4-BE49-F238E27FC236}">
                <a16:creationId xmlns:a16="http://schemas.microsoft.com/office/drawing/2014/main" id="{26832E82-2E1B-7279-4A67-C75C31C654E0}"/>
              </a:ext>
            </a:extLst>
          </p:cNvPr>
          <p:cNvSpPr>
            <a:spLocks noGrp="1"/>
          </p:cNvSpPr>
          <p:nvPr>
            <p:ph type="body" sz="quarter" idx="13"/>
          </p:nvPr>
        </p:nvSpPr>
        <p:spPr>
          <a:xfrm>
            <a:off x="1481138" y="1355725"/>
            <a:ext cx="5713746" cy="596900"/>
          </a:xfrm>
        </p:spPr>
        <p:txBody>
          <a:bodyPr/>
          <a:lstStyle>
            <a:lvl1pPr>
              <a:defRPr b="1">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Picture 1" descr="A red and black logo&#10;&#10;Description automatically generated">
            <a:extLst>
              <a:ext uri="{FF2B5EF4-FFF2-40B4-BE49-F238E27FC236}">
                <a16:creationId xmlns:a16="http://schemas.microsoft.com/office/drawing/2014/main" id="{1C552AB1-A43A-D2EF-4FD1-78722AEAF63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81138" y="4877734"/>
            <a:ext cx="3462699" cy="1482035"/>
          </a:xfrm>
          <a:prstGeom prst="rect">
            <a:avLst/>
          </a:prstGeom>
        </p:spPr>
      </p:pic>
    </p:spTree>
    <p:extLst>
      <p:ext uri="{BB962C8B-B14F-4D97-AF65-F5344CB8AC3E}">
        <p14:creationId xmlns:p14="http://schemas.microsoft.com/office/powerpoint/2010/main" val="1251932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1B9AD90-D8C5-42B1-AC8B-29A3D4B95D55}" type="slidenum">
              <a:rPr lang="en-US" smtClean="0"/>
              <a:t>‹#›</a:t>
            </a:fld>
            <a:endParaRPr lang="en-US"/>
          </a:p>
        </p:txBody>
      </p:sp>
      <p:pic>
        <p:nvPicPr>
          <p:cNvPr id="5" name="Picture 4" descr="A blue and white state with a white star&#10;&#10;Description automatically generated">
            <a:extLst>
              <a:ext uri="{FF2B5EF4-FFF2-40B4-BE49-F238E27FC236}">
                <a16:creationId xmlns:a16="http://schemas.microsoft.com/office/drawing/2014/main" id="{550681BA-BDB8-CDB7-F5A9-A86274AA2D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3142" y="286612"/>
            <a:ext cx="626719" cy="620396"/>
          </a:xfrm>
          <a:prstGeom prst="rect">
            <a:avLst/>
          </a:prstGeom>
        </p:spPr>
      </p:pic>
      <p:sp>
        <p:nvSpPr>
          <p:cNvPr id="6" name="Content Placeholder 13">
            <a:extLst>
              <a:ext uri="{FF2B5EF4-FFF2-40B4-BE49-F238E27FC236}">
                <a16:creationId xmlns:a16="http://schemas.microsoft.com/office/drawing/2014/main" id="{0C3EFB34-9902-9438-496E-AE03717414E0}"/>
              </a:ext>
            </a:extLst>
          </p:cNvPr>
          <p:cNvSpPr>
            <a:spLocks noGrp="1"/>
          </p:cNvSpPr>
          <p:nvPr>
            <p:ph sz="quarter" idx="15" hasCustomPrompt="1"/>
          </p:nvPr>
        </p:nvSpPr>
        <p:spPr>
          <a:xfrm>
            <a:off x="0" y="6492875"/>
            <a:ext cx="2874963" cy="365125"/>
          </a:xfrm>
        </p:spPr>
        <p:txBody>
          <a:bodyPr anchor="ctr">
            <a:noAutofit/>
          </a:bodyPr>
          <a:lstStyle>
            <a:lvl5pPr algn="l">
              <a:defRPr sz="900">
                <a:solidFill>
                  <a:schemeClr val="bg1">
                    <a:lumMod val="50000"/>
                  </a:schemeClr>
                </a:solidFill>
              </a:defRPr>
            </a:lvl5pPr>
          </a:lstStyle>
          <a:p>
            <a:pPr lvl="4"/>
            <a:r>
              <a:rPr lang="en-US"/>
              <a:t>Source</a:t>
            </a:r>
          </a:p>
        </p:txBody>
      </p:sp>
    </p:spTree>
    <p:extLst>
      <p:ext uri="{BB962C8B-B14F-4D97-AF65-F5344CB8AC3E}">
        <p14:creationId xmlns:p14="http://schemas.microsoft.com/office/powerpoint/2010/main" val="42853533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1B9AD90-D8C5-42B1-AC8B-29A3D4B95D55}" type="slidenum">
              <a:rPr lang="en-US" smtClean="0"/>
              <a:t>‹#›</a:t>
            </a:fld>
            <a:endParaRPr lang="en-US"/>
          </a:p>
        </p:txBody>
      </p:sp>
      <p:pic>
        <p:nvPicPr>
          <p:cNvPr id="9" name="Picture 8" descr="A logo of a person with a black background&#10;&#10;Description automatically generated">
            <a:extLst>
              <a:ext uri="{FF2B5EF4-FFF2-40B4-BE49-F238E27FC236}">
                <a16:creationId xmlns:a16="http://schemas.microsoft.com/office/drawing/2014/main" id="{106485E0-3391-1F7E-A057-9567746979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pic>
        <p:nvPicPr>
          <p:cNvPr id="3" name="Picture 2" descr="A logo of a person with a black background&#10;&#10;Description automatically generated">
            <a:extLst>
              <a:ext uri="{FF2B5EF4-FFF2-40B4-BE49-F238E27FC236}">
                <a16:creationId xmlns:a16="http://schemas.microsoft.com/office/drawing/2014/main" id="{3D640CF2-EF45-BDB2-7EA4-7AC36885E7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Tree>
    <p:extLst>
      <p:ext uri="{BB962C8B-B14F-4D97-AF65-F5344CB8AC3E}">
        <p14:creationId xmlns:p14="http://schemas.microsoft.com/office/powerpoint/2010/main" val="2962365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C7CBC-3CBB-D0BA-0C5C-8F02F2B1C832}"/>
              </a:ext>
            </a:extLst>
          </p:cNvPr>
          <p:cNvSpPr>
            <a:spLocks noGrp="1"/>
          </p:cNvSpPr>
          <p:nvPr>
            <p:ph idx="1"/>
          </p:nvPr>
        </p:nvSpPr>
        <p:spPr>
          <a:xfrm>
            <a:off x="5622758" y="978568"/>
            <a:ext cx="5731042" cy="519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DAA00-6D13-9DA9-8B6B-C503D823DD20}"/>
              </a:ext>
            </a:extLst>
          </p:cNvPr>
          <p:cNvSpPr>
            <a:spLocks noGrp="1"/>
          </p:cNvSpPr>
          <p:nvPr>
            <p:ph type="dt" sz="half" idx="10"/>
          </p:nvPr>
        </p:nvSpPr>
        <p:spPr/>
        <p:txBody>
          <a:bodyPr/>
          <a:lstStyle/>
          <a:p>
            <a:fld id="{B03A340F-B511-444E-A25F-813A6883B651}" type="datetimeFigureOut">
              <a:rPr lang="en-US" smtClean="0"/>
              <a:t>4/6/2026</a:t>
            </a:fld>
            <a:endParaRPr lang="en-US"/>
          </a:p>
        </p:txBody>
      </p:sp>
      <p:sp>
        <p:nvSpPr>
          <p:cNvPr id="6" name="Slide Number Placeholder 5">
            <a:extLst>
              <a:ext uri="{FF2B5EF4-FFF2-40B4-BE49-F238E27FC236}">
                <a16:creationId xmlns:a16="http://schemas.microsoft.com/office/drawing/2014/main" id="{D1D44F9B-0D22-D300-0AAA-1FCCFD20B14E}"/>
              </a:ext>
            </a:extLst>
          </p:cNvPr>
          <p:cNvSpPr>
            <a:spLocks noGrp="1"/>
          </p:cNvSpPr>
          <p:nvPr>
            <p:ph type="sldNum" sz="quarter" idx="12"/>
          </p:nvPr>
        </p:nvSpPr>
        <p:spPr/>
        <p:txBody>
          <a:bodyPr/>
          <a:lstStyle/>
          <a:p>
            <a:fld id="{01B9AD90-D8C5-42B1-AC8B-29A3D4B95D55}" type="slidenum">
              <a:rPr lang="en-US" smtClean="0"/>
              <a:t>‹#›</a:t>
            </a:fld>
            <a:endParaRPr lang="en-US"/>
          </a:p>
        </p:txBody>
      </p:sp>
      <p:sp>
        <p:nvSpPr>
          <p:cNvPr id="7" name="Rectangle 6">
            <a:extLst>
              <a:ext uri="{FF2B5EF4-FFF2-40B4-BE49-F238E27FC236}">
                <a16:creationId xmlns:a16="http://schemas.microsoft.com/office/drawing/2014/main" id="{A3F05F2E-94E9-01AF-341B-59DD0FF589CA}"/>
              </a:ext>
            </a:extLst>
          </p:cNvPr>
          <p:cNvSpPr/>
          <p:nvPr/>
        </p:nvSpPr>
        <p:spPr>
          <a:xfrm>
            <a:off x="0" y="-2"/>
            <a:ext cx="5194772"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sp>
        <p:nvSpPr>
          <p:cNvPr id="9" name="TextBox 8">
            <a:extLst>
              <a:ext uri="{FF2B5EF4-FFF2-40B4-BE49-F238E27FC236}">
                <a16:creationId xmlns:a16="http://schemas.microsoft.com/office/drawing/2014/main" id="{CE977FED-09C7-29FE-4DF7-8D31EB535C54}"/>
              </a:ext>
            </a:extLst>
          </p:cNvPr>
          <p:cNvSpPr txBox="1"/>
          <p:nvPr/>
        </p:nvSpPr>
        <p:spPr>
          <a:xfrm>
            <a:off x="606159" y="2382253"/>
            <a:ext cx="3982453" cy="369332"/>
          </a:xfrm>
          <a:prstGeom prst="rect">
            <a:avLst/>
          </a:prstGeom>
          <a:noFill/>
        </p:spPr>
        <p:txBody>
          <a:bodyPr wrap="square" rtlCol="0">
            <a:spAutoFit/>
          </a:bodyPr>
          <a:lstStyle/>
          <a:p>
            <a:r>
              <a:rPr lang="en-US">
                <a:solidFill>
                  <a:schemeClr val="bg1"/>
                </a:solidFill>
                <a:latin typeface="Source Sans Pro" panose="020B0503030403020204" pitchFamily="34" charset="0"/>
              </a:rPr>
              <a:t>Click here to edit text style</a:t>
            </a:r>
          </a:p>
        </p:txBody>
      </p:sp>
      <p:sp>
        <p:nvSpPr>
          <p:cNvPr id="10" name="TextBox 9">
            <a:extLst>
              <a:ext uri="{FF2B5EF4-FFF2-40B4-BE49-F238E27FC236}">
                <a16:creationId xmlns:a16="http://schemas.microsoft.com/office/drawing/2014/main" id="{C4779309-1B96-5598-02F4-FE2A95144FC9}"/>
              </a:ext>
            </a:extLst>
          </p:cNvPr>
          <p:cNvSpPr txBox="1"/>
          <p:nvPr/>
        </p:nvSpPr>
        <p:spPr>
          <a:xfrm>
            <a:off x="218573" y="6352143"/>
            <a:ext cx="3982453" cy="261610"/>
          </a:xfrm>
          <a:prstGeom prst="rect">
            <a:avLst/>
          </a:prstGeom>
          <a:noFill/>
        </p:spPr>
        <p:txBody>
          <a:bodyPr wrap="square" rtlCol="0">
            <a:spAutoFit/>
          </a:bodyPr>
          <a:lstStyle/>
          <a:p>
            <a:r>
              <a:rPr lang="en-US" sz="1050">
                <a:solidFill>
                  <a:schemeClr val="bg1"/>
                </a:solidFill>
                <a:latin typeface="Source Sans Pro" panose="020B0503030403020204" pitchFamily="34" charset="0"/>
              </a:rPr>
              <a:t>Source</a:t>
            </a:r>
          </a:p>
        </p:txBody>
      </p:sp>
      <p:sp>
        <p:nvSpPr>
          <p:cNvPr id="5" name="Rectangle 4">
            <a:extLst>
              <a:ext uri="{FF2B5EF4-FFF2-40B4-BE49-F238E27FC236}">
                <a16:creationId xmlns:a16="http://schemas.microsoft.com/office/drawing/2014/main" id="{F37331A4-B14A-A74E-ACB6-641A042519B4}"/>
              </a:ext>
            </a:extLst>
          </p:cNvPr>
          <p:cNvSpPr>
            <a:spLocks noGrp="1" noRot="1" noMove="1" noResize="1" noEditPoints="1" noAdjustHandles="1" noChangeArrowheads="1" noChangeShapeType="1"/>
          </p:cNvSpPr>
          <p:nvPr/>
        </p:nvSpPr>
        <p:spPr>
          <a:xfrm>
            <a:off x="0" y="-2"/>
            <a:ext cx="5194772" cy="6858001"/>
          </a:xfrm>
          <a:prstGeom prst="rect">
            <a:avLst/>
          </a:prstGeom>
          <a:solidFill>
            <a:srgbClr val="20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B2340"/>
              </a:solidFill>
            </a:endParaRPr>
          </a:p>
        </p:txBody>
      </p:sp>
      <p:sp>
        <p:nvSpPr>
          <p:cNvPr id="15" name="Content Placeholder 14">
            <a:extLst>
              <a:ext uri="{FF2B5EF4-FFF2-40B4-BE49-F238E27FC236}">
                <a16:creationId xmlns:a16="http://schemas.microsoft.com/office/drawing/2014/main" id="{50E3D441-E58F-03AF-F7D8-271010721E8E}"/>
              </a:ext>
            </a:extLst>
          </p:cNvPr>
          <p:cNvSpPr>
            <a:spLocks noGrp="1"/>
          </p:cNvSpPr>
          <p:nvPr>
            <p:ph sz="quarter" idx="13"/>
          </p:nvPr>
        </p:nvSpPr>
        <p:spPr>
          <a:xfrm>
            <a:off x="759562" y="2299536"/>
            <a:ext cx="3981450" cy="1981200"/>
          </a:xfrm>
        </p:spPr>
        <p:txBody>
          <a:bodyPr>
            <a:normAutofit/>
          </a:bodyPr>
          <a:lstStyle>
            <a:lvl1pPr>
              <a:defRPr sz="1800">
                <a:solidFill>
                  <a:schemeClr val="bg1"/>
                </a:solidFill>
                <a:latin typeface="Source Sans Pro" panose="020B0503030403020204" pitchFamily="34" charset="0"/>
              </a:defRPr>
            </a:lvl1pPr>
            <a:lvl2pPr>
              <a:defRPr sz="1800">
                <a:solidFill>
                  <a:schemeClr val="bg1"/>
                </a:solidFill>
                <a:latin typeface="Source Sans Pro" panose="020B0503030403020204" pitchFamily="34" charset="0"/>
              </a:defRPr>
            </a:lvl2pPr>
            <a:lvl3pPr>
              <a:defRPr sz="1800">
                <a:solidFill>
                  <a:schemeClr val="bg1"/>
                </a:solidFill>
                <a:latin typeface="Source Sans Pro" panose="020B0503030403020204" pitchFamily="34" charset="0"/>
              </a:defRPr>
            </a:lvl3pPr>
            <a:lvl4pPr>
              <a:defRPr sz="1800">
                <a:solidFill>
                  <a:schemeClr val="bg1"/>
                </a:solidFill>
                <a:latin typeface="Source Sans Pro" panose="020B0503030403020204" pitchFamily="34" charset="0"/>
              </a:defRPr>
            </a:lvl4pPr>
            <a:lvl5pPr>
              <a:defRPr sz="1800">
                <a:solidFill>
                  <a:schemeClr val="bg1"/>
                </a:solidFill>
                <a:latin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4DB0FFC6-B79D-D3B6-44CC-D14D50FE1834}"/>
              </a:ext>
            </a:extLst>
          </p:cNvPr>
          <p:cNvSpPr>
            <a:spLocks noGrp="1"/>
          </p:cNvSpPr>
          <p:nvPr>
            <p:ph type="body" sz="quarter" idx="14"/>
          </p:nvPr>
        </p:nvSpPr>
        <p:spPr>
          <a:xfrm>
            <a:off x="759562" y="978485"/>
            <a:ext cx="3981450" cy="1122362"/>
          </a:xfrm>
        </p:spPr>
        <p:txBody>
          <a:bodyPr/>
          <a:lstStyle>
            <a:lvl1pPr>
              <a:defRPr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Content Placeholder 12" descr="A blue and white state with a white star&#10;&#10;Description automatically generated">
            <a:extLst>
              <a:ext uri="{FF2B5EF4-FFF2-40B4-BE49-F238E27FC236}">
                <a16:creationId xmlns:a16="http://schemas.microsoft.com/office/drawing/2014/main" id="{D66F8D8C-844D-AC64-2DBC-80A0921982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6568" y="285562"/>
            <a:ext cx="761121" cy="753441"/>
          </a:xfrm>
          <a:prstGeom prst="rect">
            <a:avLst/>
          </a:prstGeom>
        </p:spPr>
      </p:pic>
    </p:spTree>
    <p:extLst>
      <p:ext uri="{BB962C8B-B14F-4D97-AF65-F5344CB8AC3E}">
        <p14:creationId xmlns:p14="http://schemas.microsoft.com/office/powerpoint/2010/main" val="233369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7E0D7-7789-E6D6-37D6-E4CDAA100817}"/>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3" name="Footer Placeholder 2">
            <a:extLst>
              <a:ext uri="{FF2B5EF4-FFF2-40B4-BE49-F238E27FC236}">
                <a16:creationId xmlns:a16="http://schemas.microsoft.com/office/drawing/2014/main" id="{2BC6FFCD-5CF2-B472-85EF-76DDEBF3E7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508126-FA55-7E68-2BD5-CED5C3D7FC26}"/>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11734035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4061"/>
            <a:ext cx="12192000" cy="132556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F85505F4-CE14-3E25-C9E2-34C2188B0070}"/>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0BB8A18B-4CFB-5CAA-30DE-A3ECA01D7E67}"/>
              </a:ext>
            </a:extLst>
          </p:cNvPr>
          <p:cNvSpPr>
            <a:spLocks noGrp="1"/>
          </p:cNvSpPr>
          <p:nvPr>
            <p:ph type="sldNum" sz="quarter" idx="12"/>
          </p:nvPr>
        </p:nvSpPr>
        <p:spPr>
          <a:xfrm>
            <a:off x="9878786" y="6356350"/>
            <a:ext cx="560614" cy="365125"/>
          </a:xfrm>
        </p:spPr>
        <p:txBody>
          <a:bodyPr/>
          <a:lstStyle/>
          <a:p>
            <a:fld id="{30459619-3A9F-4327-9166-FEE60246FD21}" type="slidenum">
              <a:rPr lang="en-US" smtClean="0"/>
              <a:t>‹#›</a:t>
            </a:fld>
            <a:endParaRPr lang="en-US"/>
          </a:p>
        </p:txBody>
      </p:sp>
      <p:pic>
        <p:nvPicPr>
          <p:cNvPr id="9" name="Picture 8" descr="A red and black screen&#10;&#10;Description automatically generated">
            <a:extLst>
              <a:ext uri="{FF2B5EF4-FFF2-40B4-BE49-F238E27FC236}">
                <a16:creationId xmlns:a16="http://schemas.microsoft.com/office/drawing/2014/main" id="{CC1D363B-7346-A9DC-E2E0-1B714C169F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F83C215F-D5DF-1FCF-DBCB-C2413C4BBDD6}"/>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40737132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F0F34F-14AB-484A-B782-112ACB3916DE}"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8794828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23A6-0169-BFC9-195E-49E0AB0B28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0325B2-5003-429B-C0A7-5CCC7405F9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9F6CEA-121C-1E56-737B-88BA7A720E16}"/>
              </a:ext>
            </a:extLst>
          </p:cNvPr>
          <p:cNvSpPr>
            <a:spLocks noGrp="1"/>
          </p:cNvSpPr>
          <p:nvPr>
            <p:ph type="dt" sz="half" idx="10"/>
          </p:nvPr>
        </p:nvSpPr>
        <p:spPr/>
        <p:txBody>
          <a:bodyPr/>
          <a:lstStyle/>
          <a:p>
            <a:fld id="{210D1EAB-9B33-4D57-88A2-49C4615DDC2D}" type="datetimeFigureOut">
              <a:rPr lang="en-US" smtClean="0"/>
              <a:t>4/6/2026</a:t>
            </a:fld>
            <a:endParaRPr lang="en-US"/>
          </a:p>
        </p:txBody>
      </p:sp>
      <p:sp>
        <p:nvSpPr>
          <p:cNvPr id="5" name="Footer Placeholder 4">
            <a:extLst>
              <a:ext uri="{FF2B5EF4-FFF2-40B4-BE49-F238E27FC236}">
                <a16:creationId xmlns:a16="http://schemas.microsoft.com/office/drawing/2014/main" id="{D8ADFA52-B075-2216-06AB-C2CE08EC8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FF2A2-C859-1D1A-4132-08B87F09D084}"/>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37536310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812C-A013-7739-0DD4-6854BAD9D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021D1-5BCB-041E-78EE-711C3CB565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E7C3E-A408-9891-59A2-8D3CF1ACE696}"/>
              </a:ext>
            </a:extLst>
          </p:cNvPr>
          <p:cNvSpPr>
            <a:spLocks noGrp="1"/>
          </p:cNvSpPr>
          <p:nvPr>
            <p:ph type="dt" sz="half" idx="10"/>
          </p:nvPr>
        </p:nvSpPr>
        <p:spPr/>
        <p:txBody>
          <a:bodyPr/>
          <a:lstStyle/>
          <a:p>
            <a:fld id="{210D1EAB-9B33-4D57-88A2-49C4615DDC2D}" type="datetimeFigureOut">
              <a:rPr lang="en-US" smtClean="0"/>
              <a:t>4/6/2026</a:t>
            </a:fld>
            <a:endParaRPr lang="en-US"/>
          </a:p>
        </p:txBody>
      </p:sp>
      <p:sp>
        <p:nvSpPr>
          <p:cNvPr id="5" name="Footer Placeholder 4">
            <a:extLst>
              <a:ext uri="{FF2B5EF4-FFF2-40B4-BE49-F238E27FC236}">
                <a16:creationId xmlns:a16="http://schemas.microsoft.com/office/drawing/2014/main" id="{DB1AEDF6-4FE1-08C1-564B-77D4E4366D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68805-B913-60D6-89C4-2B5D68B787FD}"/>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14661674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F30F-F5EA-46F3-6ACD-ECDA52AC65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006A6D-58C4-6AD9-732F-4629DAA238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749FE5-AD32-B64F-7C8F-C5FE87521B6E}"/>
              </a:ext>
            </a:extLst>
          </p:cNvPr>
          <p:cNvSpPr>
            <a:spLocks noGrp="1"/>
          </p:cNvSpPr>
          <p:nvPr>
            <p:ph type="dt" sz="half" idx="10"/>
          </p:nvPr>
        </p:nvSpPr>
        <p:spPr/>
        <p:txBody>
          <a:bodyPr/>
          <a:lstStyle/>
          <a:p>
            <a:fld id="{210D1EAB-9B33-4D57-88A2-49C4615DDC2D}" type="datetimeFigureOut">
              <a:rPr lang="en-US" smtClean="0"/>
              <a:t>4/6/2026</a:t>
            </a:fld>
            <a:endParaRPr lang="en-US"/>
          </a:p>
        </p:txBody>
      </p:sp>
      <p:sp>
        <p:nvSpPr>
          <p:cNvPr id="5" name="Footer Placeholder 4">
            <a:extLst>
              <a:ext uri="{FF2B5EF4-FFF2-40B4-BE49-F238E27FC236}">
                <a16:creationId xmlns:a16="http://schemas.microsoft.com/office/drawing/2014/main" id="{02F03FDE-F7ED-E439-1D13-232E83C2C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9F43A-A12D-3EDB-D2EC-A81BD65F8D4D}"/>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37870989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A82C-8391-EDC2-5B70-95007E47A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B93BE-3C48-B002-B770-9F2A6BE329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9C8E92-3188-C163-F129-1860D0D59A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21AF2-3A51-4F5C-31C2-645672ECC63D}"/>
              </a:ext>
            </a:extLst>
          </p:cNvPr>
          <p:cNvSpPr>
            <a:spLocks noGrp="1"/>
          </p:cNvSpPr>
          <p:nvPr>
            <p:ph type="dt" sz="half" idx="10"/>
          </p:nvPr>
        </p:nvSpPr>
        <p:spPr/>
        <p:txBody>
          <a:bodyPr/>
          <a:lstStyle/>
          <a:p>
            <a:fld id="{210D1EAB-9B33-4D57-88A2-49C4615DDC2D}" type="datetimeFigureOut">
              <a:rPr lang="en-US" smtClean="0"/>
              <a:t>4/6/2026</a:t>
            </a:fld>
            <a:endParaRPr lang="en-US"/>
          </a:p>
        </p:txBody>
      </p:sp>
      <p:sp>
        <p:nvSpPr>
          <p:cNvPr id="6" name="Footer Placeholder 5">
            <a:extLst>
              <a:ext uri="{FF2B5EF4-FFF2-40B4-BE49-F238E27FC236}">
                <a16:creationId xmlns:a16="http://schemas.microsoft.com/office/drawing/2014/main" id="{8C543FCA-3244-4C28-8C38-CB3648197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E912B-C460-5E4F-1ADF-26BBE99C83A8}"/>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20876840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1DE4-EED3-8164-7F3F-23E2840CD4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10A8C4-9554-4323-7178-FCBEC478E6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0F61CA-87E3-69D2-80C2-FF70BBAFD3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EDA0F1-05B1-2A3E-DA87-91B7FF121B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F6257-1F06-32FB-0725-3AD276872F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7229BE-7F93-8E94-BE5B-BAFB5A2E9A79}"/>
              </a:ext>
            </a:extLst>
          </p:cNvPr>
          <p:cNvSpPr>
            <a:spLocks noGrp="1"/>
          </p:cNvSpPr>
          <p:nvPr>
            <p:ph type="dt" sz="half" idx="10"/>
          </p:nvPr>
        </p:nvSpPr>
        <p:spPr/>
        <p:txBody>
          <a:bodyPr/>
          <a:lstStyle/>
          <a:p>
            <a:fld id="{210D1EAB-9B33-4D57-88A2-49C4615DDC2D}" type="datetimeFigureOut">
              <a:rPr lang="en-US" smtClean="0"/>
              <a:t>4/6/2026</a:t>
            </a:fld>
            <a:endParaRPr lang="en-US"/>
          </a:p>
        </p:txBody>
      </p:sp>
      <p:sp>
        <p:nvSpPr>
          <p:cNvPr id="8" name="Footer Placeholder 7">
            <a:extLst>
              <a:ext uri="{FF2B5EF4-FFF2-40B4-BE49-F238E27FC236}">
                <a16:creationId xmlns:a16="http://schemas.microsoft.com/office/drawing/2014/main" id="{A7CD72F4-D1CF-0CD5-18D0-8EF5A386AB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D5389E-23ED-E7BD-4887-CC133938F468}"/>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32060258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074A-4023-42C6-3E58-A5DEF2C405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474D21-DCF9-C3C1-A0F9-B8327E738F37}"/>
              </a:ext>
            </a:extLst>
          </p:cNvPr>
          <p:cNvSpPr>
            <a:spLocks noGrp="1"/>
          </p:cNvSpPr>
          <p:nvPr>
            <p:ph type="dt" sz="half" idx="10"/>
          </p:nvPr>
        </p:nvSpPr>
        <p:spPr/>
        <p:txBody>
          <a:bodyPr/>
          <a:lstStyle/>
          <a:p>
            <a:fld id="{210D1EAB-9B33-4D57-88A2-49C4615DDC2D}" type="datetimeFigureOut">
              <a:rPr lang="en-US" smtClean="0"/>
              <a:t>4/6/2026</a:t>
            </a:fld>
            <a:endParaRPr lang="en-US"/>
          </a:p>
        </p:txBody>
      </p:sp>
      <p:sp>
        <p:nvSpPr>
          <p:cNvPr id="4" name="Footer Placeholder 3">
            <a:extLst>
              <a:ext uri="{FF2B5EF4-FFF2-40B4-BE49-F238E27FC236}">
                <a16:creationId xmlns:a16="http://schemas.microsoft.com/office/drawing/2014/main" id="{BC6F9DBD-694E-25F9-D02F-28E5400144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D56D98-8FC1-131F-9DE2-6292E36A459F}"/>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14252027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995BAA-DB96-CE9B-83FB-0114F5281099}"/>
              </a:ext>
            </a:extLst>
          </p:cNvPr>
          <p:cNvSpPr>
            <a:spLocks noGrp="1"/>
          </p:cNvSpPr>
          <p:nvPr>
            <p:ph type="dt" sz="half" idx="10"/>
          </p:nvPr>
        </p:nvSpPr>
        <p:spPr/>
        <p:txBody>
          <a:bodyPr/>
          <a:lstStyle/>
          <a:p>
            <a:fld id="{210D1EAB-9B33-4D57-88A2-49C4615DDC2D}" type="datetimeFigureOut">
              <a:rPr lang="en-US" smtClean="0"/>
              <a:t>4/6/2026</a:t>
            </a:fld>
            <a:endParaRPr lang="en-US"/>
          </a:p>
        </p:txBody>
      </p:sp>
      <p:sp>
        <p:nvSpPr>
          <p:cNvPr id="3" name="Footer Placeholder 2">
            <a:extLst>
              <a:ext uri="{FF2B5EF4-FFF2-40B4-BE49-F238E27FC236}">
                <a16:creationId xmlns:a16="http://schemas.microsoft.com/office/drawing/2014/main" id="{DE1F0E0C-C6FA-26AC-B61D-109CB1A461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ECD66F-B519-DBF0-BC4A-75180C0FA31A}"/>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31195054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829A-EC67-BD2A-3666-178BFAA940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A58FCA-471B-CEC2-2E72-D2BFE93728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F1B677-B4B8-B6F4-2717-1E4421EE4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6BB90-DCDC-82D8-2110-F540D3AD0C4B}"/>
              </a:ext>
            </a:extLst>
          </p:cNvPr>
          <p:cNvSpPr>
            <a:spLocks noGrp="1"/>
          </p:cNvSpPr>
          <p:nvPr>
            <p:ph type="dt" sz="half" idx="10"/>
          </p:nvPr>
        </p:nvSpPr>
        <p:spPr/>
        <p:txBody>
          <a:bodyPr/>
          <a:lstStyle/>
          <a:p>
            <a:fld id="{210D1EAB-9B33-4D57-88A2-49C4615DDC2D}" type="datetimeFigureOut">
              <a:rPr lang="en-US" smtClean="0"/>
              <a:t>4/6/2026</a:t>
            </a:fld>
            <a:endParaRPr lang="en-US"/>
          </a:p>
        </p:txBody>
      </p:sp>
      <p:sp>
        <p:nvSpPr>
          <p:cNvPr id="6" name="Footer Placeholder 5">
            <a:extLst>
              <a:ext uri="{FF2B5EF4-FFF2-40B4-BE49-F238E27FC236}">
                <a16:creationId xmlns:a16="http://schemas.microsoft.com/office/drawing/2014/main" id="{C2B5070D-8D73-4FF6-FDB2-71F2DA9C16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83A2DC-DA76-1854-1315-78EB0BFC4981}"/>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363924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17EA-BD1A-33DC-9FCF-A7A479AC9C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80A8FD-4580-E630-AF2B-8B84CAD17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F5DA2A-D8D0-D4A1-CC4A-C93F3CD4D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0CE5E5-A58D-D3D5-8926-3D49D4989BCF}"/>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6" name="Footer Placeholder 5">
            <a:extLst>
              <a:ext uri="{FF2B5EF4-FFF2-40B4-BE49-F238E27FC236}">
                <a16:creationId xmlns:a16="http://schemas.microsoft.com/office/drawing/2014/main" id="{4FCB3D79-2FA3-D26F-E433-182C24B21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70D98B-E282-3D54-227C-2EFD4D51D16C}"/>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17380119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A34A-64C5-7936-D828-C556652D4A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156525-3217-A929-8D89-383DB3DBF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1898AC-9B92-F874-C3C2-864F580E3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985FC-5D9B-36A6-F33B-B17B1D36479D}"/>
              </a:ext>
            </a:extLst>
          </p:cNvPr>
          <p:cNvSpPr>
            <a:spLocks noGrp="1"/>
          </p:cNvSpPr>
          <p:nvPr>
            <p:ph type="dt" sz="half" idx="10"/>
          </p:nvPr>
        </p:nvSpPr>
        <p:spPr/>
        <p:txBody>
          <a:bodyPr/>
          <a:lstStyle/>
          <a:p>
            <a:fld id="{210D1EAB-9B33-4D57-88A2-49C4615DDC2D}" type="datetimeFigureOut">
              <a:rPr lang="en-US" smtClean="0"/>
              <a:t>4/6/2026</a:t>
            </a:fld>
            <a:endParaRPr lang="en-US"/>
          </a:p>
        </p:txBody>
      </p:sp>
      <p:sp>
        <p:nvSpPr>
          <p:cNvPr id="6" name="Footer Placeholder 5">
            <a:extLst>
              <a:ext uri="{FF2B5EF4-FFF2-40B4-BE49-F238E27FC236}">
                <a16:creationId xmlns:a16="http://schemas.microsoft.com/office/drawing/2014/main" id="{757C700A-1DF4-526D-B29E-2637523B0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0D6365-2680-9E2D-D995-74B0C3084F06}"/>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2404652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5844-212E-4EAC-1893-CB5D59D762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D3075D-5BD7-9DBC-F4DE-D0839ABD73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62BF3-FDD6-32FA-B4FE-A860E22F25B7}"/>
              </a:ext>
            </a:extLst>
          </p:cNvPr>
          <p:cNvSpPr>
            <a:spLocks noGrp="1"/>
          </p:cNvSpPr>
          <p:nvPr>
            <p:ph type="dt" sz="half" idx="10"/>
          </p:nvPr>
        </p:nvSpPr>
        <p:spPr/>
        <p:txBody>
          <a:bodyPr/>
          <a:lstStyle/>
          <a:p>
            <a:fld id="{210D1EAB-9B33-4D57-88A2-49C4615DDC2D}" type="datetimeFigureOut">
              <a:rPr lang="en-US" smtClean="0"/>
              <a:t>4/6/2026</a:t>
            </a:fld>
            <a:endParaRPr lang="en-US"/>
          </a:p>
        </p:txBody>
      </p:sp>
      <p:sp>
        <p:nvSpPr>
          <p:cNvPr id="5" name="Footer Placeholder 4">
            <a:extLst>
              <a:ext uri="{FF2B5EF4-FFF2-40B4-BE49-F238E27FC236}">
                <a16:creationId xmlns:a16="http://schemas.microsoft.com/office/drawing/2014/main" id="{D3A6BE4D-0196-B386-B296-586BD88FF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342E4-0DC7-FBCE-4612-B5FC3FDBEFF2}"/>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5311550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67EBE2-3592-C93A-D5FC-E9DECCF032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71DDA3-3461-AAEE-6A75-F9E80B7340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C0EA0-EAC3-1897-C130-9EE3B68497C3}"/>
              </a:ext>
            </a:extLst>
          </p:cNvPr>
          <p:cNvSpPr>
            <a:spLocks noGrp="1"/>
          </p:cNvSpPr>
          <p:nvPr>
            <p:ph type="dt" sz="half" idx="10"/>
          </p:nvPr>
        </p:nvSpPr>
        <p:spPr/>
        <p:txBody>
          <a:bodyPr/>
          <a:lstStyle/>
          <a:p>
            <a:fld id="{210D1EAB-9B33-4D57-88A2-49C4615DDC2D}" type="datetimeFigureOut">
              <a:rPr lang="en-US" smtClean="0"/>
              <a:t>4/6/2026</a:t>
            </a:fld>
            <a:endParaRPr lang="en-US"/>
          </a:p>
        </p:txBody>
      </p:sp>
      <p:sp>
        <p:nvSpPr>
          <p:cNvPr id="5" name="Footer Placeholder 4">
            <a:extLst>
              <a:ext uri="{FF2B5EF4-FFF2-40B4-BE49-F238E27FC236}">
                <a16:creationId xmlns:a16="http://schemas.microsoft.com/office/drawing/2014/main" id="{EACD7A1C-6BF4-CD74-AF28-595551DFD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F62C6-F7A9-4712-06B6-4E9D790C22C7}"/>
              </a:ext>
            </a:extLst>
          </p:cNvPr>
          <p:cNvSpPr>
            <a:spLocks noGrp="1"/>
          </p:cNvSpPr>
          <p:nvPr>
            <p:ph type="sldNum" sz="quarter" idx="12"/>
          </p:nvPr>
        </p:nvSpPr>
        <p:spPr/>
        <p:txBody>
          <a:bodyPr/>
          <a:lstStyle/>
          <a:p>
            <a:fld id="{F388A195-02FE-4BFA-9F68-5387B1A3A54F}" type="slidenum">
              <a:rPr lang="en-US" smtClean="0"/>
              <a:t>‹#›</a:t>
            </a:fld>
            <a:endParaRPr lang="en-US"/>
          </a:p>
        </p:txBody>
      </p:sp>
    </p:spTree>
    <p:extLst>
      <p:ext uri="{BB962C8B-B14F-4D97-AF65-F5344CB8AC3E}">
        <p14:creationId xmlns:p14="http://schemas.microsoft.com/office/powerpoint/2010/main" val="37790429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B25200-F154-FE80-45A2-0D183D6C7037}"/>
              </a:ext>
            </a:extLst>
          </p:cNvPr>
          <p:cNvSpPr>
            <a:spLocks noGrp="1"/>
          </p:cNvSpPr>
          <p:nvPr>
            <p:ph sz="half" idx="2"/>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993A0F-5C2D-D4F2-6971-60DDB2E88A37}"/>
              </a:ext>
            </a:extLst>
          </p:cNvPr>
          <p:cNvSpPr>
            <a:spLocks noGrp="1"/>
          </p:cNvSpPr>
          <p:nvPr>
            <p:ph type="sldNum" sz="quarter" idx="12"/>
          </p:nvPr>
        </p:nvSpPr>
        <p:spPr/>
        <p:txBody>
          <a:bodyPr/>
          <a:lstStyle/>
          <a:p>
            <a:fld id="{01B9AD90-D8C5-42B1-AC8B-29A3D4B95D55}" type="slidenum">
              <a:rPr lang="en-US" smtClean="0"/>
              <a:t>‹#›</a:t>
            </a:fld>
            <a:endParaRPr lang="en-US"/>
          </a:p>
        </p:txBody>
      </p:sp>
      <p:pic>
        <p:nvPicPr>
          <p:cNvPr id="9" name="Picture 8" descr="A logo of a person with a black background&#10;&#10;Description automatically generated">
            <a:extLst>
              <a:ext uri="{FF2B5EF4-FFF2-40B4-BE49-F238E27FC236}">
                <a16:creationId xmlns:a16="http://schemas.microsoft.com/office/drawing/2014/main" id="{106485E0-3391-1F7E-A057-9567746979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pic>
        <p:nvPicPr>
          <p:cNvPr id="3" name="Picture 2" descr="A logo of a person with a black background&#10;&#10;Description automatically generated">
            <a:extLst>
              <a:ext uri="{FF2B5EF4-FFF2-40B4-BE49-F238E27FC236}">
                <a16:creationId xmlns:a16="http://schemas.microsoft.com/office/drawing/2014/main" id="{3D640CF2-EF45-BDB2-7EA4-7AC36885E7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80040" y="122612"/>
            <a:ext cx="930175" cy="1042706"/>
          </a:xfrm>
          <a:prstGeom prst="rect">
            <a:avLst/>
          </a:prstGeom>
        </p:spPr>
      </p:pic>
      <p:sp>
        <p:nvSpPr>
          <p:cNvPr id="6" name="Title 1">
            <a:extLst>
              <a:ext uri="{FF2B5EF4-FFF2-40B4-BE49-F238E27FC236}">
                <a16:creationId xmlns:a16="http://schemas.microsoft.com/office/drawing/2014/main" id="{4B8849B8-70F2-6410-E8C7-78C93C8CD0B9}"/>
              </a:ext>
            </a:extLst>
          </p:cNvPr>
          <p:cNvSpPr>
            <a:spLocks noGrp="1"/>
          </p:cNvSpPr>
          <p:nvPr>
            <p:ph type="title"/>
          </p:nvPr>
        </p:nvSpPr>
        <p:spPr>
          <a:xfrm>
            <a:off x="507498" y="0"/>
            <a:ext cx="10515600" cy="1023890"/>
          </a:xfrm>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13">
            <a:extLst>
              <a:ext uri="{FF2B5EF4-FFF2-40B4-BE49-F238E27FC236}">
                <a16:creationId xmlns:a16="http://schemas.microsoft.com/office/drawing/2014/main" id="{5477A30A-33B4-4A1B-2D98-CE7E8E711FAB}"/>
              </a:ext>
            </a:extLst>
          </p:cNvPr>
          <p:cNvSpPr>
            <a:spLocks noGrp="1"/>
          </p:cNvSpPr>
          <p:nvPr>
            <p:ph type="body" sz="quarter" idx="13"/>
          </p:nvPr>
        </p:nvSpPr>
        <p:spPr>
          <a:xfrm>
            <a:off x="507498" y="1023938"/>
            <a:ext cx="10516102" cy="531812"/>
          </a:xfrm>
        </p:spPr>
        <p:txBody>
          <a:bodyPr anchor="ctr">
            <a:normAutofit/>
          </a:bodyPr>
          <a:lstStyle>
            <a:lvl1pPr>
              <a:defRPr sz="2400">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13">
            <a:extLst>
              <a:ext uri="{FF2B5EF4-FFF2-40B4-BE49-F238E27FC236}">
                <a16:creationId xmlns:a16="http://schemas.microsoft.com/office/drawing/2014/main" id="{FC60041B-739B-136F-D7B1-FB4472166A60}"/>
              </a:ext>
            </a:extLst>
          </p:cNvPr>
          <p:cNvSpPr>
            <a:spLocks noGrp="1"/>
          </p:cNvSpPr>
          <p:nvPr>
            <p:ph sz="quarter" idx="15" hasCustomPrompt="1"/>
          </p:nvPr>
        </p:nvSpPr>
        <p:spPr>
          <a:xfrm>
            <a:off x="218573" y="6297866"/>
            <a:ext cx="2874963" cy="365125"/>
          </a:xfrm>
        </p:spPr>
        <p:txBody>
          <a:bodyPr anchor="ctr">
            <a:noAutofit/>
          </a:bodyPr>
          <a:lstStyle>
            <a:lvl5pPr algn="l">
              <a:defRPr sz="1100"/>
            </a:lvl5pPr>
          </a:lstStyle>
          <a:p>
            <a:pPr lvl="4"/>
            <a:r>
              <a:rPr lang="en-US"/>
              <a:t>Source</a:t>
            </a:r>
          </a:p>
        </p:txBody>
      </p:sp>
    </p:spTree>
    <p:extLst>
      <p:ext uri="{BB962C8B-B14F-4D97-AF65-F5344CB8AC3E}">
        <p14:creationId xmlns:p14="http://schemas.microsoft.com/office/powerpoint/2010/main" val="10074494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05F11700-01EC-4167-B7E9-6468E75C44D5}"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1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42151788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6EA9-8CA0-080E-64A5-DBC44B5BCB0A}"/>
              </a:ext>
            </a:extLst>
          </p:cNvPr>
          <p:cNvSpPr>
            <a:spLocks noGrp="1"/>
          </p:cNvSpPr>
          <p:nvPr>
            <p:ph type="title"/>
          </p:nvPr>
        </p:nvSpPr>
        <p:spPr>
          <a:xfrm>
            <a:off x="266700" y="365125"/>
            <a:ext cx="4114800" cy="1806575"/>
          </a:xfrm>
        </p:spPr>
        <p:txBody>
          <a:bodyPr>
            <a:normAutofit/>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C4AD61FD-56B5-2540-DD88-E2342E526A61}"/>
              </a:ext>
            </a:extLst>
          </p:cNvPr>
          <p:cNvSpPr/>
          <p:nvPr userDrawn="1"/>
        </p:nvSpPr>
        <p:spPr>
          <a:xfrm>
            <a:off x="4555671" y="0"/>
            <a:ext cx="7636329"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7D0CE23-0773-0F75-28AB-48CB31F2D024}"/>
              </a:ext>
            </a:extLst>
          </p:cNvPr>
          <p:cNvSpPr>
            <a:spLocks noGrp="1"/>
          </p:cNvSpPr>
          <p:nvPr>
            <p:ph type="sldNum" sz="quarter" idx="12"/>
          </p:nvPr>
        </p:nvSpPr>
        <p:spPr>
          <a:xfrm>
            <a:off x="9941875" y="6344330"/>
            <a:ext cx="1969807" cy="365125"/>
          </a:xfrm>
        </p:spPr>
        <p:txBody>
          <a:bodyPr/>
          <a:lstStyle/>
          <a:p>
            <a:fld id="{AB041240-ECAE-4494-9DAC-38E9F7D3A8CC}" type="slidenum">
              <a:rPr lang="en-US" smtClean="0"/>
              <a:t>‹#›</a:t>
            </a:fld>
            <a:endParaRPr lang="en-US"/>
          </a:p>
        </p:txBody>
      </p:sp>
      <p:sp>
        <p:nvSpPr>
          <p:cNvPr id="8" name="Content Placeholder 7">
            <a:extLst>
              <a:ext uri="{FF2B5EF4-FFF2-40B4-BE49-F238E27FC236}">
                <a16:creationId xmlns:a16="http://schemas.microsoft.com/office/drawing/2014/main" id="{58312C99-4FB2-EEFF-2D17-14A7F54E9D47}"/>
              </a:ext>
            </a:extLst>
          </p:cNvPr>
          <p:cNvSpPr>
            <a:spLocks noGrp="1"/>
          </p:cNvSpPr>
          <p:nvPr>
            <p:ph sz="quarter" idx="13"/>
          </p:nvPr>
        </p:nvSpPr>
        <p:spPr>
          <a:xfrm>
            <a:off x="266700" y="2441575"/>
            <a:ext cx="4114800" cy="3640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2D9D78D9-8D71-F735-93F4-626F74757A46}"/>
              </a:ext>
            </a:extLst>
          </p:cNvPr>
          <p:cNvSpPr>
            <a:spLocks noGrp="1"/>
          </p:cNvSpPr>
          <p:nvPr>
            <p:ph sz="quarter" idx="14" hasCustomPrompt="1"/>
          </p:nvPr>
        </p:nvSpPr>
        <p:spPr>
          <a:xfrm>
            <a:off x="4822258" y="6347959"/>
            <a:ext cx="4839299"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pic>
        <p:nvPicPr>
          <p:cNvPr id="10" name="Picture 9" descr="A red and black screen&#10;&#10;Description automatically generated">
            <a:extLst>
              <a:ext uri="{FF2B5EF4-FFF2-40B4-BE49-F238E27FC236}">
                <a16:creationId xmlns:a16="http://schemas.microsoft.com/office/drawing/2014/main" id="{AF0A146E-2564-CE73-FA76-58EA342358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00" y="6236996"/>
            <a:ext cx="1371610" cy="587049"/>
          </a:xfrm>
          <a:prstGeom prst="rect">
            <a:avLst/>
          </a:prstGeom>
        </p:spPr>
      </p:pic>
    </p:spTree>
    <p:extLst>
      <p:ext uri="{BB962C8B-B14F-4D97-AF65-F5344CB8AC3E}">
        <p14:creationId xmlns:p14="http://schemas.microsoft.com/office/powerpoint/2010/main" val="29276940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6" name="Content Placeholder 13">
            <a:extLst>
              <a:ext uri="{FF2B5EF4-FFF2-40B4-BE49-F238E27FC236}">
                <a16:creationId xmlns:a16="http://schemas.microsoft.com/office/drawing/2014/main" id="{0C3EFB34-9902-9438-496E-AE03717414E0}"/>
              </a:ext>
            </a:extLst>
          </p:cNvPr>
          <p:cNvSpPr>
            <a:spLocks noGrp="1"/>
          </p:cNvSpPr>
          <p:nvPr>
            <p:ph sz="quarter" idx="15" hasCustomPrompt="1"/>
          </p:nvPr>
        </p:nvSpPr>
        <p:spPr>
          <a:xfrm>
            <a:off x="0" y="6492875"/>
            <a:ext cx="2874963" cy="365125"/>
          </a:xfrm>
        </p:spPr>
        <p:txBody>
          <a:bodyPr anchor="ctr">
            <a:noAutofit/>
          </a:bodyPr>
          <a:lstStyle>
            <a:lvl5pPr algn="l">
              <a:defRPr sz="900">
                <a:solidFill>
                  <a:schemeClr val="bg1">
                    <a:lumMod val="50000"/>
                  </a:schemeClr>
                </a:solidFill>
              </a:defRPr>
            </a:lvl5pPr>
          </a:lstStyle>
          <a:p>
            <a:pPr lvl="4"/>
            <a:r>
              <a:rPr lang="en-US"/>
              <a:t>Source</a:t>
            </a:r>
          </a:p>
        </p:txBody>
      </p:sp>
      <p:pic>
        <p:nvPicPr>
          <p:cNvPr id="2" name="Picture 1" descr="A white background with black and white clouds&#10;&#10;Description automatically generated">
            <a:extLst>
              <a:ext uri="{FF2B5EF4-FFF2-40B4-BE49-F238E27FC236}">
                <a16:creationId xmlns:a16="http://schemas.microsoft.com/office/drawing/2014/main" id="{4AE5FBFD-95AC-63D7-C53B-861E173D14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spTree>
    <p:extLst>
      <p:ext uri="{BB962C8B-B14F-4D97-AF65-F5344CB8AC3E}">
        <p14:creationId xmlns:p14="http://schemas.microsoft.com/office/powerpoint/2010/main" val="10694616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0215" y="2187133"/>
            <a:ext cx="8320114" cy="1772295"/>
          </a:xfrm>
        </p:spPr>
        <p:txBody>
          <a:bodyPr anchor="ctr">
            <a:normAutofit/>
          </a:bodyPr>
          <a:lstStyle>
            <a:lvl1pPr algn="l">
              <a:defRPr sz="4800" b="1">
                <a:latin typeface="Arial" panose="020B0604020202020204" pitchFamily="34" charset="0"/>
                <a:cs typeface="Arial" panose="020B0604020202020204" pitchFamily="34" charset="0"/>
              </a:defRPr>
            </a:lvl1pPr>
          </a:lstStyle>
          <a:p>
            <a:r>
              <a:rPr lang="en-US"/>
              <a:t>Click to edit Master title style</a:t>
            </a:r>
          </a:p>
        </p:txBody>
      </p:sp>
      <p:pic>
        <p:nvPicPr>
          <p:cNvPr id="7" name="Picture 6" descr="A white background with black and white clouds&#10;&#10;Description automatically generated">
            <a:extLst>
              <a:ext uri="{FF2B5EF4-FFF2-40B4-BE49-F238E27FC236}">
                <a16:creationId xmlns:a16="http://schemas.microsoft.com/office/drawing/2014/main" id="{EFECCD03-7F43-7C20-0872-8BBE921906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cxnSp>
        <p:nvCxnSpPr>
          <p:cNvPr id="8" name="Straight Connector 7">
            <a:extLst>
              <a:ext uri="{FF2B5EF4-FFF2-40B4-BE49-F238E27FC236}">
                <a16:creationId xmlns:a16="http://schemas.microsoft.com/office/drawing/2014/main" id="{9B280DEC-77E4-AC2E-34AE-001DCFC778D4}"/>
              </a:ext>
            </a:extLst>
          </p:cNvPr>
          <p:cNvCxnSpPr/>
          <p:nvPr userDrawn="1"/>
        </p:nvCxnSpPr>
        <p:spPr>
          <a:xfrm>
            <a:off x="840215" y="3973830"/>
            <a:ext cx="718969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9" name="Picture 8" descr="A red and black screen&#10;&#10;Description automatically generated">
            <a:extLst>
              <a:ext uri="{FF2B5EF4-FFF2-40B4-BE49-F238E27FC236}">
                <a16:creationId xmlns:a16="http://schemas.microsoft.com/office/drawing/2014/main" id="{2882BB59-517B-787A-B89A-FE9A1012B8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952" y="538478"/>
            <a:ext cx="2836447" cy="1213999"/>
          </a:xfrm>
          <a:prstGeom prst="rect">
            <a:avLst/>
          </a:prstGeom>
        </p:spPr>
      </p:pic>
      <p:sp>
        <p:nvSpPr>
          <p:cNvPr id="17" name="Content Placeholder 16">
            <a:extLst>
              <a:ext uri="{FF2B5EF4-FFF2-40B4-BE49-F238E27FC236}">
                <a16:creationId xmlns:a16="http://schemas.microsoft.com/office/drawing/2014/main" id="{3394438B-748A-80C7-E676-5A3A814BE840}"/>
              </a:ext>
            </a:extLst>
          </p:cNvPr>
          <p:cNvSpPr>
            <a:spLocks noGrp="1"/>
          </p:cNvSpPr>
          <p:nvPr>
            <p:ph sz="quarter" idx="10" hasCustomPrompt="1"/>
          </p:nvPr>
        </p:nvSpPr>
        <p:spPr>
          <a:xfrm>
            <a:off x="840215" y="4125175"/>
            <a:ext cx="2512585" cy="398462"/>
          </a:xfrm>
        </p:spPr>
        <p:txBody>
          <a:bodyPr anchor="ctr"/>
          <a:lstStyle>
            <a:lvl1pPr marL="0" indent="0">
              <a:buNone/>
              <a:defRPr sz="1600">
                <a:latin typeface="Arial" panose="020B0604020202020204" pitchFamily="34" charset="0"/>
                <a:cs typeface="Arial" panose="020B0604020202020204" pitchFamily="34" charset="0"/>
              </a:defRPr>
            </a:lvl1pPr>
          </a:lstStyle>
          <a:p>
            <a:pPr lvl="0"/>
            <a:r>
              <a:rPr lang="en-US"/>
              <a:t>Date</a:t>
            </a:r>
          </a:p>
        </p:txBody>
      </p:sp>
      <p:sp>
        <p:nvSpPr>
          <p:cNvPr id="19" name="Content Placeholder 18">
            <a:extLst>
              <a:ext uri="{FF2B5EF4-FFF2-40B4-BE49-F238E27FC236}">
                <a16:creationId xmlns:a16="http://schemas.microsoft.com/office/drawing/2014/main" id="{4D2EB25D-0B17-6144-8D28-672D81430177}"/>
              </a:ext>
            </a:extLst>
          </p:cNvPr>
          <p:cNvSpPr>
            <a:spLocks noGrp="1"/>
          </p:cNvSpPr>
          <p:nvPr>
            <p:ph sz="quarter" idx="11" hasCustomPrompt="1"/>
          </p:nvPr>
        </p:nvSpPr>
        <p:spPr>
          <a:xfrm>
            <a:off x="5233123" y="4125175"/>
            <a:ext cx="2802801" cy="427038"/>
          </a:xfrm>
        </p:spPr>
        <p:txBody>
          <a:bodyPr anchor="ctr">
            <a:normAutofit/>
          </a:bodyPr>
          <a:lstStyle>
            <a:lvl1pPr marL="0" indent="0" algn="r">
              <a:buNone/>
              <a:defRPr sz="1600">
                <a:latin typeface="Arial" panose="020B0604020202020204" pitchFamily="34" charset="0"/>
                <a:cs typeface="Arial" panose="020B0604020202020204" pitchFamily="34" charset="0"/>
              </a:defRPr>
            </a:lvl1pPr>
          </a:lstStyle>
          <a:p>
            <a:pPr lvl="0"/>
            <a:r>
              <a:rPr lang="en-US"/>
              <a:t>Location</a:t>
            </a:r>
          </a:p>
        </p:txBody>
      </p:sp>
      <p:sp>
        <p:nvSpPr>
          <p:cNvPr id="4" name="Content Placeholder 16">
            <a:extLst>
              <a:ext uri="{FF2B5EF4-FFF2-40B4-BE49-F238E27FC236}">
                <a16:creationId xmlns:a16="http://schemas.microsoft.com/office/drawing/2014/main" id="{C0D0753B-6866-136E-930F-1AA9FD3A9C72}"/>
              </a:ext>
            </a:extLst>
          </p:cNvPr>
          <p:cNvSpPr>
            <a:spLocks noGrp="1"/>
          </p:cNvSpPr>
          <p:nvPr>
            <p:ph sz="quarter" idx="12" hasCustomPrompt="1"/>
          </p:nvPr>
        </p:nvSpPr>
        <p:spPr>
          <a:xfrm>
            <a:off x="840214" y="5493285"/>
            <a:ext cx="2512585" cy="398462"/>
          </a:xfrm>
        </p:spPr>
        <p:txBody>
          <a:bodyPr anchor="ctr"/>
          <a:lstStyle>
            <a:lvl1pPr marL="0" indent="0">
              <a:buNone/>
              <a:defRPr sz="1600">
                <a:latin typeface="Arial" panose="020B0604020202020204" pitchFamily="34" charset="0"/>
                <a:cs typeface="Arial" panose="020B0604020202020204" pitchFamily="34" charset="0"/>
              </a:defRPr>
            </a:lvl1pPr>
          </a:lstStyle>
          <a:p>
            <a:pPr lvl="0"/>
            <a:r>
              <a:rPr lang="en-US"/>
              <a:t>Presented to</a:t>
            </a:r>
          </a:p>
        </p:txBody>
      </p:sp>
    </p:spTree>
    <p:extLst>
      <p:ext uri="{BB962C8B-B14F-4D97-AF65-F5344CB8AC3E}">
        <p14:creationId xmlns:p14="http://schemas.microsoft.com/office/powerpoint/2010/main" val="42647475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4" name="Title 1">
            <a:extLst>
              <a:ext uri="{FF2B5EF4-FFF2-40B4-BE49-F238E27FC236}">
                <a16:creationId xmlns:a16="http://schemas.microsoft.com/office/drawing/2014/main" id="{CBE584E1-9151-7696-4240-8BFFC763D42C}"/>
              </a:ext>
            </a:extLst>
          </p:cNvPr>
          <p:cNvSpPr>
            <a:spLocks noGrp="1"/>
          </p:cNvSpPr>
          <p:nvPr>
            <p:ph type="title"/>
          </p:nvPr>
        </p:nvSpPr>
        <p:spPr>
          <a:xfrm>
            <a:off x="0" y="101600"/>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234938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BD42F0-DCC4-2A1D-0B11-1C9A5F3B95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718" y="6353835"/>
            <a:ext cx="3712180" cy="387665"/>
          </a:xfrm>
          <a:prstGeom prst="rect">
            <a:avLst/>
          </a:prstGeom>
        </p:spPr>
      </p:pic>
      <p:sp>
        <p:nvSpPr>
          <p:cNvPr id="11" name="Content Placeholder 20">
            <a:extLst>
              <a:ext uri="{FF2B5EF4-FFF2-40B4-BE49-F238E27FC236}">
                <a16:creationId xmlns:a16="http://schemas.microsoft.com/office/drawing/2014/main" id="{39B2FAF7-E67F-7B52-28B5-560139CA25A2}"/>
              </a:ext>
            </a:extLst>
          </p:cNvPr>
          <p:cNvSpPr>
            <a:spLocks noGrp="1"/>
          </p:cNvSpPr>
          <p:nvPr>
            <p:ph sz="quarter" idx="14" hasCustomPrompt="1"/>
          </p:nvPr>
        </p:nvSpPr>
        <p:spPr>
          <a:xfrm>
            <a:off x="3926958" y="6365106"/>
            <a:ext cx="7426842" cy="365125"/>
          </a:xfrm>
        </p:spPr>
        <p:txBody>
          <a:bodyPr anchor="ctr">
            <a:noAutofit/>
          </a:bodyPr>
          <a:lstStyle>
            <a:lvl1pPr>
              <a:buNone/>
              <a:defRPr sz="1100">
                <a:solidFill>
                  <a:schemeClr val="tx1">
                    <a:lumMod val="50000"/>
                    <a:lumOff val="50000"/>
                  </a:schemeClr>
                </a:solidFill>
              </a:defRPr>
            </a:lvl1pPr>
          </a:lstStyle>
          <a:p>
            <a:pPr lvl="0"/>
            <a:r>
              <a:rPr lang="en-US"/>
              <a:t>Source:</a:t>
            </a:r>
          </a:p>
        </p:txBody>
      </p:sp>
    </p:spTree>
    <p:extLst>
      <p:ext uri="{BB962C8B-B14F-4D97-AF65-F5344CB8AC3E}">
        <p14:creationId xmlns:p14="http://schemas.microsoft.com/office/powerpoint/2010/main" val="363354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EC42-C18A-C155-30F8-EA43E5B56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1F4D35-228E-BF06-AEEA-92EC6C903B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49F18F-8251-6B01-CCB6-4CF58AAD9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0AC57-A183-E24A-EAA1-5E6F8382BF6F}"/>
              </a:ext>
            </a:extLst>
          </p:cNvPr>
          <p:cNvSpPr>
            <a:spLocks noGrp="1"/>
          </p:cNvSpPr>
          <p:nvPr>
            <p:ph type="dt" sz="half" idx="10"/>
          </p:nvPr>
        </p:nvSpPr>
        <p:spPr/>
        <p:txBody>
          <a:bodyPr/>
          <a:lstStyle/>
          <a:p>
            <a:fld id="{842E77A5-4C49-406A-84A4-AABA0D8405EF}" type="datetimeFigureOut">
              <a:rPr lang="en-US" smtClean="0"/>
              <a:t>4/6/2026</a:t>
            </a:fld>
            <a:endParaRPr lang="en-US"/>
          </a:p>
        </p:txBody>
      </p:sp>
      <p:sp>
        <p:nvSpPr>
          <p:cNvPr id="6" name="Footer Placeholder 5">
            <a:extLst>
              <a:ext uri="{FF2B5EF4-FFF2-40B4-BE49-F238E27FC236}">
                <a16:creationId xmlns:a16="http://schemas.microsoft.com/office/drawing/2014/main" id="{27EBF1CE-6B53-B272-A116-9D52FD111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819E05-D8B5-97BF-EA6A-F64581EF4D52}"/>
              </a:ext>
            </a:extLst>
          </p:cNvPr>
          <p:cNvSpPr>
            <a:spLocks noGrp="1"/>
          </p:cNvSpPr>
          <p:nvPr>
            <p:ph type="sldNum" sz="quarter" idx="12"/>
          </p:nvPr>
        </p:nvSpPr>
        <p:spPr/>
        <p:txBody>
          <a:bodyPr/>
          <a:lstStyle/>
          <a:p>
            <a:fld id="{4582106C-9AA8-496A-9BF4-37542F45DF87}" type="slidenum">
              <a:rPr lang="en-US" smtClean="0"/>
              <a:t>‹#›</a:t>
            </a:fld>
            <a:endParaRPr lang="en-US"/>
          </a:p>
        </p:txBody>
      </p:sp>
    </p:spTree>
    <p:extLst>
      <p:ext uri="{BB962C8B-B14F-4D97-AF65-F5344CB8AC3E}">
        <p14:creationId xmlns:p14="http://schemas.microsoft.com/office/powerpoint/2010/main" val="20979803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 Content +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041240-ECAE-4494-9DAC-38E9F7D3A8CC}"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0096" y="6176963"/>
            <a:ext cx="1591208" cy="681037"/>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
        <p:nvSpPr>
          <p:cNvPr id="4" name="Title 1">
            <a:extLst>
              <a:ext uri="{FF2B5EF4-FFF2-40B4-BE49-F238E27FC236}">
                <a16:creationId xmlns:a16="http://schemas.microsoft.com/office/drawing/2014/main" id="{CBE584E1-9151-7696-4240-8BFFC763D42C}"/>
              </a:ext>
            </a:extLst>
          </p:cNvPr>
          <p:cNvSpPr>
            <a:spLocks noGrp="1"/>
          </p:cNvSpPr>
          <p:nvPr>
            <p:ph type="title"/>
          </p:nvPr>
        </p:nvSpPr>
        <p:spPr>
          <a:xfrm>
            <a:off x="0" y="116114"/>
            <a:ext cx="12192000" cy="995153"/>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199594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pic>
        <p:nvPicPr>
          <p:cNvPr id="3" name="Picture 2" descr="A white background with black and white clouds&#10;&#10;Description automatically generated">
            <a:extLst>
              <a:ext uri="{FF2B5EF4-FFF2-40B4-BE49-F238E27FC236}">
                <a16:creationId xmlns:a16="http://schemas.microsoft.com/office/drawing/2014/main" id="{D75C156D-F010-83D1-6FBC-93B636E4B6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73388" y="0"/>
            <a:ext cx="2518611" cy="6858000"/>
          </a:xfrm>
          <a:prstGeom prst="rect">
            <a:avLst/>
          </a:prstGeom>
        </p:spPr>
      </p:pic>
      <p:pic>
        <p:nvPicPr>
          <p:cNvPr id="4" name="Picture 3" descr="A black and white globe with a cursor&#10;&#10;Description automatically generated with low confidence">
            <a:extLst>
              <a:ext uri="{FF2B5EF4-FFF2-40B4-BE49-F238E27FC236}">
                <a16:creationId xmlns:a16="http://schemas.microsoft.com/office/drawing/2014/main" id="{AD82B877-2B6A-11F3-2186-BF3CB53A78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61351" y="3233228"/>
            <a:ext cx="419100" cy="419100"/>
          </a:xfrm>
          <a:prstGeom prst="rect">
            <a:avLst/>
          </a:prstGeom>
        </p:spPr>
      </p:pic>
      <p:pic>
        <p:nvPicPr>
          <p:cNvPr id="5" name="Picture 4" descr="A black and white envelope&#10;&#10;Description automatically generated">
            <a:extLst>
              <a:ext uri="{FF2B5EF4-FFF2-40B4-BE49-F238E27FC236}">
                <a16:creationId xmlns:a16="http://schemas.microsoft.com/office/drawing/2014/main" id="{557DB40C-0F27-46F1-4011-9AA0FD738BC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70114" y="2593974"/>
            <a:ext cx="596900" cy="596900"/>
          </a:xfrm>
          <a:prstGeom prst="rect">
            <a:avLst/>
          </a:prstGeom>
        </p:spPr>
      </p:pic>
      <p:pic>
        <p:nvPicPr>
          <p:cNvPr id="6" name="Picture 5" descr="A black telephone symbol&#10;&#10;Description automatically generated">
            <a:extLst>
              <a:ext uri="{FF2B5EF4-FFF2-40B4-BE49-F238E27FC236}">
                <a16:creationId xmlns:a16="http://schemas.microsoft.com/office/drawing/2014/main" id="{D5B65DF5-FF5A-39EA-AE15-3E3971A8A66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1239" y="2168709"/>
            <a:ext cx="374650" cy="374650"/>
          </a:xfrm>
          <a:prstGeom prst="rect">
            <a:avLst/>
          </a:prstGeom>
        </p:spPr>
      </p:pic>
      <p:sp>
        <p:nvSpPr>
          <p:cNvPr id="9" name="Content Placeholder 3">
            <a:extLst>
              <a:ext uri="{FF2B5EF4-FFF2-40B4-BE49-F238E27FC236}">
                <a16:creationId xmlns:a16="http://schemas.microsoft.com/office/drawing/2014/main" id="{EAE38295-8C89-D221-EB72-E92663C2E5C5}"/>
              </a:ext>
            </a:extLst>
          </p:cNvPr>
          <p:cNvSpPr>
            <a:spLocks noGrp="1"/>
          </p:cNvSpPr>
          <p:nvPr>
            <p:ph sz="half" idx="2"/>
          </p:nvPr>
        </p:nvSpPr>
        <p:spPr>
          <a:xfrm>
            <a:off x="1963234" y="2168710"/>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2" name="Content Placeholder 3">
            <a:extLst>
              <a:ext uri="{FF2B5EF4-FFF2-40B4-BE49-F238E27FC236}">
                <a16:creationId xmlns:a16="http://schemas.microsoft.com/office/drawing/2014/main" id="{A64E67F4-8BE4-1B8F-675A-F20D8FB431FB}"/>
              </a:ext>
            </a:extLst>
          </p:cNvPr>
          <p:cNvSpPr>
            <a:spLocks noGrp="1"/>
          </p:cNvSpPr>
          <p:nvPr>
            <p:ph sz="half" idx="10"/>
          </p:nvPr>
        </p:nvSpPr>
        <p:spPr>
          <a:xfrm>
            <a:off x="1963234" y="2705099"/>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3" name="Content Placeholder 3">
            <a:extLst>
              <a:ext uri="{FF2B5EF4-FFF2-40B4-BE49-F238E27FC236}">
                <a16:creationId xmlns:a16="http://schemas.microsoft.com/office/drawing/2014/main" id="{7B9FAA3E-8D4C-ACD5-DB17-1DD5DCE5ED24}"/>
              </a:ext>
            </a:extLst>
          </p:cNvPr>
          <p:cNvSpPr>
            <a:spLocks noGrp="1"/>
          </p:cNvSpPr>
          <p:nvPr>
            <p:ph sz="half" idx="11"/>
          </p:nvPr>
        </p:nvSpPr>
        <p:spPr>
          <a:xfrm>
            <a:off x="1963234" y="3242274"/>
            <a:ext cx="4333292" cy="374650"/>
          </a:xfrm>
        </p:spPr>
        <p:txBody>
          <a:bodyPr anchor="ctr">
            <a:normAutofit/>
          </a:bodyPr>
          <a:lstStyle>
            <a:lvl1pPr marL="0" indent="0">
              <a:buNone/>
              <a:defRPr sz="1600">
                <a:latin typeface="Arial" panose="020B0604020202020204" pitchFamily="34" charset="0"/>
                <a:cs typeface="Arial" panose="020B0604020202020204" pitchFamily="34" charset="0"/>
              </a:defRPr>
            </a:lvl1pPr>
            <a:lvl2pPr marL="457200" indent="0">
              <a:buNone/>
              <a:defRPr/>
            </a:lvl2pPr>
            <a:lvl5pPr>
              <a:defRPr/>
            </a:lvl5pPr>
          </a:lstStyle>
          <a:p>
            <a:pPr lvl="0"/>
            <a:r>
              <a:rPr lang="en-US"/>
              <a:t>Click to edit Master text styles</a:t>
            </a:r>
          </a:p>
        </p:txBody>
      </p:sp>
      <p:sp>
        <p:nvSpPr>
          <p:cNvPr id="14" name="Text Placeholder 25">
            <a:extLst>
              <a:ext uri="{FF2B5EF4-FFF2-40B4-BE49-F238E27FC236}">
                <a16:creationId xmlns:a16="http://schemas.microsoft.com/office/drawing/2014/main" id="{DF46734D-AD62-AD5E-08C7-78B15A626C3D}"/>
              </a:ext>
            </a:extLst>
          </p:cNvPr>
          <p:cNvSpPr>
            <a:spLocks noGrp="1"/>
          </p:cNvSpPr>
          <p:nvPr>
            <p:ph type="body" sz="quarter" idx="13"/>
          </p:nvPr>
        </p:nvSpPr>
        <p:spPr>
          <a:xfrm>
            <a:off x="1481138" y="1355725"/>
            <a:ext cx="7385276" cy="596900"/>
          </a:xfrm>
        </p:spPr>
        <p:txBody>
          <a:bodyPr anchor="ctr"/>
          <a:lstStyle>
            <a:lvl1pPr marL="0" indent="0">
              <a:buNone/>
              <a:defRPr b="1">
                <a:latin typeface="Arial" panose="020B0604020202020204" pitchFamily="34" charset="0"/>
                <a:cs typeface="Arial" panose="020B0604020202020204" pitchFamily="34" charset="0"/>
              </a:defRPr>
            </a:lvl1pPr>
          </a:lstStyle>
          <a:p>
            <a:pPr lvl="0"/>
            <a:r>
              <a:rPr lang="en-US"/>
              <a:t>Click to edit Master text styles</a:t>
            </a:r>
          </a:p>
        </p:txBody>
      </p:sp>
      <p:pic>
        <p:nvPicPr>
          <p:cNvPr id="15" name="Picture 14" descr="A red and black screen&#10;&#10;Description automatically generated">
            <a:extLst>
              <a:ext uri="{FF2B5EF4-FFF2-40B4-BE49-F238E27FC236}">
                <a16:creationId xmlns:a16="http://schemas.microsoft.com/office/drawing/2014/main" id="{C6D746BF-81D3-D97B-FC0F-0C224178472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61351" y="4288276"/>
            <a:ext cx="2836447" cy="1213999"/>
          </a:xfrm>
          <a:prstGeom prst="rect">
            <a:avLst/>
          </a:prstGeom>
        </p:spPr>
      </p:pic>
    </p:spTree>
    <p:extLst>
      <p:ext uri="{BB962C8B-B14F-4D97-AF65-F5344CB8AC3E}">
        <p14:creationId xmlns:p14="http://schemas.microsoft.com/office/powerpoint/2010/main" val="38419541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42B22B-7FA6-02EF-F489-E88C9EFAC1D1}"/>
              </a:ext>
            </a:extLst>
          </p:cNvPr>
          <p:cNvSpPr/>
          <p:nvPr/>
        </p:nvSpPr>
        <p:spPr>
          <a:xfrm>
            <a:off x="0" y="6176963"/>
            <a:ext cx="12192000" cy="68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9851"/>
            <a:ext cx="12192000" cy="1061357"/>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4434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878786" y="6356350"/>
            <a:ext cx="560614" cy="365125"/>
          </a:xfrm>
        </p:spPr>
        <p:txBody>
          <a:bodyPr/>
          <a:lstStyle/>
          <a:p>
            <a:fld id="{ABF0F34F-14AB-484A-B782-112ACB3916DE}" type="slidenum">
              <a:rPr lang="en-US" smtClean="0"/>
              <a:t>‹#›</a:t>
            </a:fld>
            <a:endParaRPr lang="en-US"/>
          </a:p>
        </p:txBody>
      </p:sp>
      <p:pic>
        <p:nvPicPr>
          <p:cNvPr id="8" name="Picture 7" descr="A red and black screen&#10;&#10;Description automatically generated">
            <a:extLst>
              <a:ext uri="{FF2B5EF4-FFF2-40B4-BE49-F238E27FC236}">
                <a16:creationId xmlns:a16="http://schemas.microsoft.com/office/drawing/2014/main" id="{880FC582-497B-8291-A236-D3CD437D19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407" y="6237825"/>
            <a:ext cx="1371610" cy="587049"/>
          </a:xfrm>
          <a:prstGeom prst="rect">
            <a:avLst/>
          </a:prstGeom>
        </p:spPr>
      </p:pic>
      <p:sp>
        <p:nvSpPr>
          <p:cNvPr id="12" name="Content Placeholder 11">
            <a:extLst>
              <a:ext uri="{FF2B5EF4-FFF2-40B4-BE49-F238E27FC236}">
                <a16:creationId xmlns:a16="http://schemas.microsoft.com/office/drawing/2014/main" id="{16CEB89A-E86D-35BB-A592-9C7EBF45498B}"/>
              </a:ext>
            </a:extLst>
          </p:cNvPr>
          <p:cNvSpPr>
            <a:spLocks noGrp="1"/>
          </p:cNvSpPr>
          <p:nvPr>
            <p:ph sz="quarter" idx="13" hasCustomPrompt="1"/>
          </p:nvPr>
        </p:nvSpPr>
        <p:spPr>
          <a:xfrm>
            <a:off x="179388" y="6356350"/>
            <a:ext cx="9459912" cy="365125"/>
          </a:xfrm>
        </p:spPr>
        <p:txBody>
          <a:bodyPr anchor="ctr">
            <a:normAutofit/>
          </a:bodyPr>
          <a:lstStyle>
            <a:lvl1pPr marL="0" indent="0">
              <a:buNone/>
              <a:defRPr sz="1000">
                <a:solidFill>
                  <a:schemeClr val="bg1">
                    <a:lumMod val="50000"/>
                  </a:schemeClr>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35943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38243-2569-A2EA-9FCD-315767CCCF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1B546D-1A88-E82D-D22E-29FC2D253C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68F98-834E-A5B8-58C0-8B6A2EB242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2E77A5-4C49-406A-84A4-AABA0D8405EF}" type="datetimeFigureOut">
              <a:rPr lang="en-US" smtClean="0"/>
              <a:t>4/6/2026</a:t>
            </a:fld>
            <a:endParaRPr lang="en-US"/>
          </a:p>
        </p:txBody>
      </p:sp>
      <p:sp>
        <p:nvSpPr>
          <p:cNvPr id="5" name="Footer Placeholder 4">
            <a:extLst>
              <a:ext uri="{FF2B5EF4-FFF2-40B4-BE49-F238E27FC236}">
                <a16:creationId xmlns:a16="http://schemas.microsoft.com/office/drawing/2014/main" id="{F7A2E5A8-1AF8-F613-27D9-E37C3AC6EC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C736D8F-FD6A-3E94-9427-74F28EF46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82106C-9AA8-496A-9BF4-37542F45DF87}" type="slidenum">
              <a:rPr lang="en-US" smtClean="0"/>
              <a:t>‹#›</a:t>
            </a:fld>
            <a:endParaRPr lang="en-US"/>
          </a:p>
        </p:txBody>
      </p:sp>
    </p:spTree>
    <p:extLst>
      <p:ext uri="{BB962C8B-B14F-4D97-AF65-F5344CB8AC3E}">
        <p14:creationId xmlns:p14="http://schemas.microsoft.com/office/powerpoint/2010/main" val="2760490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709" r:id="rId13"/>
    <p:sldLayoutId id="2147483711" r:id="rId14"/>
    <p:sldLayoutId id="2147483712" r:id="rId15"/>
    <p:sldLayoutId id="2147483719" r:id="rId16"/>
    <p:sldLayoutId id="2147483753" r:id="rId17"/>
    <p:sldLayoutId id="2147483758" r:id="rId18"/>
    <p:sldLayoutId id="2147483759" r:id="rId19"/>
    <p:sldLayoutId id="21474837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9883" y="63404"/>
            <a:ext cx="9664700" cy="836294"/>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5701418" y="1953781"/>
            <a:ext cx="5941059" cy="300926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4/6/2026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5219339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9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0B2D68-42A6-D53A-CA8C-49B97A725B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0AC3EE-C83F-9782-9F59-8F4354F34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9CD31-EAE5-2973-7385-EF2351FBA0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E746EC-66F1-4235-974D-60253D17F751}" type="datetimeFigureOut">
              <a:rPr lang="en-US" smtClean="0"/>
              <a:t>4/6/2026</a:t>
            </a:fld>
            <a:endParaRPr lang="en-US"/>
          </a:p>
        </p:txBody>
      </p:sp>
      <p:sp>
        <p:nvSpPr>
          <p:cNvPr id="5" name="Footer Placeholder 4">
            <a:extLst>
              <a:ext uri="{FF2B5EF4-FFF2-40B4-BE49-F238E27FC236}">
                <a16:creationId xmlns:a16="http://schemas.microsoft.com/office/drawing/2014/main" id="{9B0A8AC7-A403-453C-FBFC-FF78FCBCDB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C2BE8D8-801E-BA7F-9064-B2402E014C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E7CD48-F3A4-4AD3-848C-B6CD9DF060A3}" type="slidenum">
              <a:rPr lang="en-US" smtClean="0"/>
              <a:t>‹#›</a:t>
            </a:fld>
            <a:endParaRPr lang="en-US"/>
          </a:p>
        </p:txBody>
      </p:sp>
    </p:spTree>
    <p:extLst>
      <p:ext uri="{BB962C8B-B14F-4D97-AF65-F5344CB8AC3E}">
        <p14:creationId xmlns:p14="http://schemas.microsoft.com/office/powerpoint/2010/main" val="20284866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54" r:id="rId13"/>
    <p:sldLayoutId id="214748375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CCFE9B-24A6-4572-A9FE-620445A89CC0}" type="datetimeFigureOut">
              <a:rPr lang="en-US" smtClean="0"/>
              <a:t>4/6/2026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F11700-01EC-4167-B7E9-6468E75C44D5}" type="slidenum">
              <a:rPr lang="en-US" smtClean="0"/>
              <a:t>‹#›</a:t>
            </a:fld>
            <a:endParaRPr lang="en-US"/>
          </a:p>
        </p:txBody>
      </p:sp>
    </p:spTree>
    <p:extLst>
      <p:ext uri="{BB962C8B-B14F-4D97-AF65-F5344CB8AC3E}">
        <p14:creationId xmlns:p14="http://schemas.microsoft.com/office/powerpoint/2010/main" val="134362884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DAA947-41B6-858A-B49B-E2C9B64E6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573766-1105-9101-BA24-821DF7FFC2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A2F65-678F-0BD3-2EA7-40F540EEA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A340F-B511-444E-A25F-813A6883B651}" type="datetimeFigureOut">
              <a:rPr lang="en-US" smtClean="0"/>
              <a:t>4/6/2026</a:t>
            </a:fld>
            <a:endParaRPr lang="en-US"/>
          </a:p>
        </p:txBody>
      </p:sp>
      <p:sp>
        <p:nvSpPr>
          <p:cNvPr id="5" name="Footer Placeholder 4">
            <a:extLst>
              <a:ext uri="{FF2B5EF4-FFF2-40B4-BE49-F238E27FC236}">
                <a16:creationId xmlns:a16="http://schemas.microsoft.com/office/drawing/2014/main" id="{4E52170F-724D-B5C8-0326-544EFCD599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FEA0FB-893F-E250-2156-489181C51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9AD90-D8C5-42B1-AC8B-29A3D4B95D55}" type="slidenum">
              <a:rPr lang="en-US" smtClean="0"/>
              <a:t>‹#›</a:t>
            </a:fld>
            <a:endParaRPr lang="en-US"/>
          </a:p>
        </p:txBody>
      </p:sp>
    </p:spTree>
    <p:extLst>
      <p:ext uri="{BB962C8B-B14F-4D97-AF65-F5344CB8AC3E}">
        <p14:creationId xmlns:p14="http://schemas.microsoft.com/office/powerpoint/2010/main" val="241027140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C8956B-28B2-6B98-8AAD-C4636CE0A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573B0F-08D8-C5E5-DB91-9B44A1125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EB457-CE5C-E340-6AC4-792E5A555E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0D1EAB-9B33-4D57-88A2-49C4615DDC2D}" type="datetimeFigureOut">
              <a:rPr lang="en-US" smtClean="0"/>
              <a:t>4/6/2026</a:t>
            </a:fld>
            <a:endParaRPr lang="en-US"/>
          </a:p>
        </p:txBody>
      </p:sp>
      <p:sp>
        <p:nvSpPr>
          <p:cNvPr id="5" name="Footer Placeholder 4">
            <a:extLst>
              <a:ext uri="{FF2B5EF4-FFF2-40B4-BE49-F238E27FC236}">
                <a16:creationId xmlns:a16="http://schemas.microsoft.com/office/drawing/2014/main" id="{32D47DEA-B096-8847-22EE-56444D472B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AB32D1-9E36-AAF7-A8C9-191F78C16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88A195-02FE-4BFA-9F68-5387B1A3A54F}" type="slidenum">
              <a:rPr lang="en-US" smtClean="0"/>
              <a:t>‹#›</a:t>
            </a:fld>
            <a:endParaRPr lang="en-US"/>
          </a:p>
        </p:txBody>
      </p:sp>
    </p:spTree>
    <p:extLst>
      <p:ext uri="{BB962C8B-B14F-4D97-AF65-F5344CB8AC3E}">
        <p14:creationId xmlns:p14="http://schemas.microsoft.com/office/powerpoint/2010/main" val="75454562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58.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data.census.gov/profile/Plano_city,_Texas?g=160XX00US4858016#populations-and-people"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www.pogo.org/reports/census-matters-why-an-accurate-count-is-essential-to-funding-our-communities" TargetMode="External"/><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8A41-452A-048E-452A-71DD09D8E419}"/>
              </a:ext>
            </a:extLst>
          </p:cNvPr>
          <p:cNvSpPr>
            <a:spLocks noGrp="1"/>
          </p:cNvSpPr>
          <p:nvPr>
            <p:ph type="ctrTitle"/>
          </p:nvPr>
        </p:nvSpPr>
        <p:spPr>
          <a:xfrm>
            <a:off x="664955" y="2196526"/>
            <a:ext cx="8320114" cy="2236990"/>
          </a:xfrm>
        </p:spPr>
        <p:txBody>
          <a:bodyPr>
            <a:normAutofit/>
          </a:bodyPr>
          <a:lstStyle/>
          <a:p>
            <a:pPr>
              <a:lnSpc>
                <a:spcPct val="100000"/>
              </a:lnSpc>
              <a:spcBef>
                <a:spcPts val="0"/>
              </a:spcBef>
              <a:spcAft>
                <a:spcPts val="1200"/>
              </a:spcAft>
            </a:pPr>
            <a:r>
              <a:rPr lang="en-US" sz="3600" dirty="0">
                <a:latin typeface="Calibri Light" panose="020F0302020204030204" pitchFamily="34" charset="0"/>
                <a:ea typeface="Aptos" panose="020B0004020202020204" pitchFamily="34" charset="0"/>
              </a:rPr>
              <a:t>D</a:t>
            </a:r>
            <a:r>
              <a:rPr lang="en-US" sz="3600" dirty="0">
                <a:effectLst/>
                <a:latin typeface="Calibri Light" panose="020F0302020204030204" pitchFamily="34" charset="0"/>
                <a:ea typeface="Aptos" panose="020B0004020202020204" pitchFamily="34" charset="0"/>
              </a:rPr>
              <a:t>emographic </a:t>
            </a:r>
            <a:r>
              <a:rPr lang="en-US" sz="3600" dirty="0">
                <a:latin typeface="Calibri Light" panose="020F0302020204030204" pitchFamily="34" charset="0"/>
                <a:ea typeface="Aptos" panose="020B0004020202020204" pitchFamily="34" charset="0"/>
              </a:rPr>
              <a:t>T</a:t>
            </a:r>
            <a:r>
              <a:rPr lang="en-US" sz="3600" dirty="0">
                <a:effectLst/>
                <a:latin typeface="Calibri Light" panose="020F0302020204030204" pitchFamily="34" charset="0"/>
                <a:ea typeface="Aptos" panose="020B0004020202020204" pitchFamily="34" charset="0"/>
              </a:rPr>
              <a:t>rends and Characteristics: Texas and the North Texas Region</a:t>
            </a:r>
            <a:endParaRPr lang="en-US" sz="3600" dirty="0">
              <a:effectLst/>
              <a:latin typeface="Verdana" panose="020B0604030504040204" pitchFamily="34" charset="0"/>
              <a:ea typeface="DengXian" panose="02010600030101010101" pitchFamily="2" charset="-122"/>
              <a:cs typeface="Calibri" panose="020F0502020204030204" pitchFamily="34" charset="0"/>
            </a:endParaRPr>
          </a:p>
        </p:txBody>
      </p:sp>
      <p:sp>
        <p:nvSpPr>
          <p:cNvPr id="5" name="Content Placeholder 4">
            <a:extLst>
              <a:ext uri="{FF2B5EF4-FFF2-40B4-BE49-F238E27FC236}">
                <a16:creationId xmlns:a16="http://schemas.microsoft.com/office/drawing/2014/main" id="{53DFA9E2-1ED2-4EB9-ADB9-CC877AED1873}"/>
              </a:ext>
            </a:extLst>
          </p:cNvPr>
          <p:cNvSpPr>
            <a:spLocks noGrp="1"/>
          </p:cNvSpPr>
          <p:nvPr>
            <p:ph sz="quarter" idx="10"/>
          </p:nvPr>
        </p:nvSpPr>
        <p:spPr/>
        <p:txBody>
          <a:bodyPr/>
          <a:lstStyle/>
          <a:p>
            <a:r>
              <a:rPr lang="en-US" sz="1600"/>
              <a:t>February 12, 2026</a:t>
            </a:r>
          </a:p>
        </p:txBody>
      </p:sp>
      <p:sp>
        <p:nvSpPr>
          <p:cNvPr id="7" name="Content Placeholder 6">
            <a:extLst>
              <a:ext uri="{FF2B5EF4-FFF2-40B4-BE49-F238E27FC236}">
                <a16:creationId xmlns:a16="http://schemas.microsoft.com/office/drawing/2014/main" id="{FB3BDC4F-A906-DBFC-3034-7D57C5C5FD31}"/>
              </a:ext>
            </a:extLst>
          </p:cNvPr>
          <p:cNvSpPr>
            <a:spLocks noGrp="1"/>
          </p:cNvSpPr>
          <p:nvPr>
            <p:ph sz="quarter" idx="11"/>
          </p:nvPr>
        </p:nvSpPr>
        <p:spPr/>
        <p:txBody>
          <a:bodyPr/>
          <a:lstStyle/>
          <a:p>
            <a:r>
              <a:rPr lang="en-US"/>
              <a:t>Plano, Texas</a:t>
            </a:r>
          </a:p>
        </p:txBody>
      </p:sp>
      <p:sp>
        <p:nvSpPr>
          <p:cNvPr id="8" name="Content Placeholder 7">
            <a:extLst>
              <a:ext uri="{FF2B5EF4-FFF2-40B4-BE49-F238E27FC236}">
                <a16:creationId xmlns:a16="http://schemas.microsoft.com/office/drawing/2014/main" id="{A93E5B95-DE60-54BE-C775-6B1DB6EF3F92}"/>
              </a:ext>
            </a:extLst>
          </p:cNvPr>
          <p:cNvSpPr>
            <a:spLocks noGrp="1"/>
          </p:cNvSpPr>
          <p:nvPr>
            <p:ph sz="quarter" idx="12"/>
          </p:nvPr>
        </p:nvSpPr>
        <p:spPr>
          <a:xfrm>
            <a:off x="840214" y="5592702"/>
            <a:ext cx="6756339" cy="831544"/>
          </a:xfrm>
        </p:spPr>
        <p:txBody>
          <a:bodyPr>
            <a:normAutofit/>
          </a:bodyPr>
          <a:lstStyle/>
          <a:p>
            <a:r>
              <a:rPr lang="en-US" sz="1600" b="1"/>
              <a:t>Presented to:</a:t>
            </a:r>
          </a:p>
          <a:p>
            <a:r>
              <a:rPr lang="en-US" sz="2400" b="1"/>
              <a:t>Leadership Plano</a:t>
            </a:r>
          </a:p>
        </p:txBody>
      </p:sp>
    </p:spTree>
    <p:extLst>
      <p:ext uri="{BB962C8B-B14F-4D97-AF65-F5344CB8AC3E}">
        <p14:creationId xmlns:p14="http://schemas.microsoft.com/office/powerpoint/2010/main" val="311621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437C3-79B0-D211-BAAA-89DBCE67E730}"/>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935B43E-A59C-89EA-27DD-C5CA9257F5E1}"/>
              </a:ext>
            </a:extLst>
          </p:cNvPr>
          <p:cNvGraphicFramePr>
            <a:graphicFrameLocks noGrp="1"/>
          </p:cNvGraphicFramePr>
          <p:nvPr/>
        </p:nvGraphicFramePr>
        <p:xfrm>
          <a:off x="1039717" y="1768235"/>
          <a:ext cx="8613540" cy="4126410"/>
        </p:xfrm>
        <a:graphic>
          <a:graphicData uri="http://schemas.openxmlformats.org/drawingml/2006/table">
            <a:tbl>
              <a:tblPr firstRow="1" bandRow="1">
                <a:tableStyleId>{5940675A-B579-460E-94D1-54222C63F5DA}</a:tableStyleId>
              </a:tblPr>
              <a:tblGrid>
                <a:gridCol w="711774">
                  <a:extLst>
                    <a:ext uri="{9D8B030D-6E8A-4147-A177-3AD203B41FA5}">
                      <a16:colId xmlns:a16="http://schemas.microsoft.com/office/drawing/2014/main" val="661003171"/>
                    </a:ext>
                  </a:extLst>
                </a:gridCol>
                <a:gridCol w="1286189">
                  <a:extLst>
                    <a:ext uri="{9D8B030D-6E8A-4147-A177-3AD203B41FA5}">
                      <a16:colId xmlns:a16="http://schemas.microsoft.com/office/drawing/2014/main" val="3487275615"/>
                    </a:ext>
                  </a:extLst>
                </a:gridCol>
                <a:gridCol w="6615577">
                  <a:extLst>
                    <a:ext uri="{9D8B030D-6E8A-4147-A177-3AD203B41FA5}">
                      <a16:colId xmlns:a16="http://schemas.microsoft.com/office/drawing/2014/main" val="991890667"/>
                    </a:ext>
                  </a:extLst>
                </a:gridCol>
              </a:tblGrid>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630936704"/>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652400777"/>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4034541447"/>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980663530"/>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40090325"/>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4797117"/>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685759311"/>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077211077"/>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831946620"/>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607504807"/>
                  </a:ext>
                </a:extLst>
              </a:tr>
            </a:tbl>
          </a:graphicData>
        </a:graphic>
      </p:graphicFrame>
      <p:sp>
        <p:nvSpPr>
          <p:cNvPr id="4" name="Content Placeholder 3">
            <a:extLst>
              <a:ext uri="{FF2B5EF4-FFF2-40B4-BE49-F238E27FC236}">
                <a16:creationId xmlns:a16="http://schemas.microsoft.com/office/drawing/2014/main" id="{06EC538B-2C59-ACE2-5AF2-6B7D279F5BE1}"/>
              </a:ext>
            </a:extLst>
          </p:cNvPr>
          <p:cNvSpPr>
            <a:spLocks noGrp="1"/>
          </p:cNvSpPr>
          <p:nvPr>
            <p:ph sz="quarter" idx="13"/>
          </p:nvPr>
        </p:nvSpPr>
        <p:spPr>
          <a:xfrm>
            <a:off x="179388" y="6356350"/>
            <a:ext cx="10137804" cy="365125"/>
          </a:xfrm>
        </p:spPr>
        <p:txBody>
          <a:bodyPr>
            <a:noAutofit/>
          </a:bodyPr>
          <a:lstStyle/>
          <a:p>
            <a:r>
              <a:rPr lang="en-US" b="1"/>
              <a:t>Source: </a:t>
            </a:r>
            <a:r>
              <a:rPr lang="en-US">
                <a:solidFill>
                  <a:schemeClr val="bg1">
                    <a:lumMod val="50000"/>
                  </a:schemeClr>
                </a:solidFill>
                <a:latin typeface="Arial" panose="020B0604020202020204" pitchFamily="34" charset="0"/>
                <a:cs typeface="Arial" panose="020B0604020202020204" pitchFamily="34" charset="0"/>
              </a:rPr>
              <a:t>U.S. Census Bureau, Vintage 2024 Population Estimates</a:t>
            </a:r>
          </a:p>
        </p:txBody>
      </p:sp>
      <p:graphicFrame>
        <p:nvGraphicFramePr>
          <p:cNvPr id="19" name="Content Placeholder 6">
            <a:extLst>
              <a:ext uri="{FF2B5EF4-FFF2-40B4-BE49-F238E27FC236}">
                <a16:creationId xmlns:a16="http://schemas.microsoft.com/office/drawing/2014/main" id="{FA567D4B-0BE8-8AB7-BE69-CA406F93AB52}"/>
              </a:ext>
            </a:extLst>
          </p:cNvPr>
          <p:cNvGraphicFramePr>
            <a:graphicFrameLocks/>
          </p:cNvGraphicFramePr>
          <p:nvPr>
            <p:extLst>
              <p:ext uri="{D42A27DB-BD31-4B8C-83A1-F6EECF244321}">
                <p14:modId xmlns:p14="http://schemas.microsoft.com/office/powerpoint/2010/main" val="1523425697"/>
              </p:ext>
            </p:extLst>
          </p:nvPr>
        </p:nvGraphicFramePr>
        <p:xfrm>
          <a:off x="1842267" y="1628018"/>
          <a:ext cx="9562309" cy="440684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A21AAB66-0B96-E68E-7788-1CAE999395F0}"/>
              </a:ext>
            </a:extLst>
          </p:cNvPr>
          <p:cNvSpPr txBox="1"/>
          <p:nvPr/>
        </p:nvSpPr>
        <p:spPr>
          <a:xfrm>
            <a:off x="2002342" y="1508521"/>
            <a:ext cx="820957" cy="261610"/>
          </a:xfrm>
          <a:prstGeom prst="rect">
            <a:avLst/>
          </a:prstGeom>
          <a:noFill/>
        </p:spPr>
        <p:txBody>
          <a:bodyPr wrap="square" rtlCol="0" anchor="ctr">
            <a:spAutoFit/>
          </a:bodyPr>
          <a:lstStyle/>
          <a:p>
            <a:pPr algn="ctr"/>
            <a:r>
              <a:rPr lang="en-US" sz="1100" b="1">
                <a:latin typeface="Arial" panose="020B0604020202020204" pitchFamily="34" charset="0"/>
                <a:cs typeface="Arial" panose="020B0604020202020204" pitchFamily="34" charset="0"/>
              </a:rPr>
              <a:t>County</a:t>
            </a:r>
          </a:p>
        </p:txBody>
      </p:sp>
      <p:sp>
        <p:nvSpPr>
          <p:cNvPr id="21" name="TextBox 20">
            <a:extLst>
              <a:ext uri="{FF2B5EF4-FFF2-40B4-BE49-F238E27FC236}">
                <a16:creationId xmlns:a16="http://schemas.microsoft.com/office/drawing/2014/main" id="{190CF105-87E1-0511-9FED-D2E93B489B28}"/>
              </a:ext>
            </a:extLst>
          </p:cNvPr>
          <p:cNvSpPr txBox="1"/>
          <p:nvPr/>
        </p:nvSpPr>
        <p:spPr>
          <a:xfrm>
            <a:off x="893133" y="1324367"/>
            <a:ext cx="986545" cy="430887"/>
          </a:xfrm>
          <a:prstGeom prst="rect">
            <a:avLst/>
          </a:prstGeom>
          <a:noFill/>
        </p:spPr>
        <p:txBody>
          <a:bodyPr wrap="square" rtlCol="0">
            <a:spAutoFit/>
          </a:bodyPr>
          <a:lstStyle/>
          <a:p>
            <a:pPr algn="ctr"/>
            <a:r>
              <a:rPr lang="en-US" sz="1100" b="1">
                <a:latin typeface="Arial" panose="020B0604020202020204" pitchFamily="34" charset="0"/>
                <a:cs typeface="Arial" panose="020B0604020202020204" pitchFamily="34" charset="0"/>
              </a:rPr>
              <a:t>National</a:t>
            </a:r>
          </a:p>
          <a:p>
            <a:pPr algn="ctr"/>
            <a:r>
              <a:rPr lang="en-US" sz="1100" b="1">
                <a:latin typeface="Arial" panose="020B0604020202020204" pitchFamily="34" charset="0"/>
                <a:cs typeface="Arial" panose="020B0604020202020204" pitchFamily="34" charset="0"/>
              </a:rPr>
              <a:t>Ranking</a:t>
            </a:r>
          </a:p>
        </p:txBody>
      </p:sp>
      <p:sp>
        <p:nvSpPr>
          <p:cNvPr id="33" name="TextBox 32">
            <a:extLst>
              <a:ext uri="{FF2B5EF4-FFF2-40B4-BE49-F238E27FC236}">
                <a16:creationId xmlns:a16="http://schemas.microsoft.com/office/drawing/2014/main" id="{BA4384B5-1656-5BB4-6D7D-A791C8679289}"/>
              </a:ext>
            </a:extLst>
          </p:cNvPr>
          <p:cNvSpPr txBox="1"/>
          <p:nvPr/>
        </p:nvSpPr>
        <p:spPr>
          <a:xfrm>
            <a:off x="1180221" y="1676767"/>
            <a:ext cx="406339" cy="456343"/>
          </a:xfrm>
          <a:prstGeom prst="rect">
            <a:avLst/>
          </a:prstGeom>
          <a:noFill/>
        </p:spPr>
        <p:txBody>
          <a:bodyPr wrap="square" rtlCol="0" anchor="t">
            <a:spAutoFit/>
          </a:bodyPr>
          <a:lstStyle/>
          <a:p>
            <a:pPr algn="ctr">
              <a:lnSpc>
                <a:spcPct val="200000"/>
              </a:lnSpc>
              <a:spcBef>
                <a:spcPts val="650"/>
              </a:spcBef>
            </a:pPr>
            <a:r>
              <a:rPr lang="en-US" sz="1400">
                <a:latin typeface="Arial" panose="020B0604020202020204" pitchFamily="34" charset="0"/>
                <a:cs typeface="Arial" panose="020B0604020202020204" pitchFamily="34" charset="0"/>
              </a:rPr>
              <a:t>2</a:t>
            </a:r>
          </a:p>
        </p:txBody>
      </p:sp>
      <p:sp>
        <p:nvSpPr>
          <p:cNvPr id="34" name="TextBox 33">
            <a:extLst>
              <a:ext uri="{FF2B5EF4-FFF2-40B4-BE49-F238E27FC236}">
                <a16:creationId xmlns:a16="http://schemas.microsoft.com/office/drawing/2014/main" id="{332A7FB1-7D34-EC84-F73A-4C9F481BC73E}"/>
              </a:ext>
            </a:extLst>
          </p:cNvPr>
          <p:cNvSpPr txBox="1"/>
          <p:nvPr/>
        </p:nvSpPr>
        <p:spPr>
          <a:xfrm>
            <a:off x="1180221" y="2092038"/>
            <a:ext cx="406339" cy="456343"/>
          </a:xfrm>
          <a:prstGeom prst="rect">
            <a:avLst/>
          </a:prstGeom>
          <a:noFill/>
        </p:spPr>
        <p:txBody>
          <a:bodyPr wrap="square" rtlCol="0" anchor="ctr">
            <a:spAutoFit/>
          </a:bodyPr>
          <a:lstStyle/>
          <a:p>
            <a:pPr algn="ctr">
              <a:lnSpc>
                <a:spcPct val="200000"/>
              </a:lnSpc>
              <a:spcBef>
                <a:spcPts val="650"/>
              </a:spcBef>
            </a:pPr>
            <a:r>
              <a:rPr lang="en-US" sz="1400">
                <a:latin typeface="Arial" panose="020B0604020202020204" pitchFamily="34" charset="0"/>
                <a:cs typeface="Arial" panose="020B0604020202020204" pitchFamily="34" charset="0"/>
              </a:rPr>
              <a:t>6</a:t>
            </a:r>
          </a:p>
        </p:txBody>
      </p:sp>
      <p:sp>
        <p:nvSpPr>
          <p:cNvPr id="35" name="TextBox 34">
            <a:extLst>
              <a:ext uri="{FF2B5EF4-FFF2-40B4-BE49-F238E27FC236}">
                <a16:creationId xmlns:a16="http://schemas.microsoft.com/office/drawing/2014/main" id="{029ECAB5-ECB4-D78A-448C-DFA66C24058D}"/>
              </a:ext>
            </a:extLst>
          </p:cNvPr>
          <p:cNvSpPr txBox="1"/>
          <p:nvPr/>
        </p:nvSpPr>
        <p:spPr>
          <a:xfrm>
            <a:off x="1180221" y="2498267"/>
            <a:ext cx="406339" cy="456343"/>
          </a:xfrm>
          <a:prstGeom prst="rect">
            <a:avLst/>
          </a:prstGeom>
          <a:noFill/>
        </p:spPr>
        <p:txBody>
          <a:bodyPr wrap="square" rtlCol="0" anchor="ctr">
            <a:spAutoFit/>
          </a:bodyPr>
          <a:lstStyle/>
          <a:p>
            <a:pPr algn="ctr">
              <a:lnSpc>
                <a:spcPct val="200000"/>
              </a:lnSpc>
              <a:spcBef>
                <a:spcPts val="650"/>
              </a:spcBef>
            </a:pPr>
            <a:r>
              <a:rPr lang="en-US" sz="1400">
                <a:latin typeface="Arial" panose="020B0604020202020204" pitchFamily="34" charset="0"/>
                <a:cs typeface="Arial" panose="020B0604020202020204" pitchFamily="34" charset="0"/>
              </a:rPr>
              <a:t>7</a:t>
            </a:r>
          </a:p>
        </p:txBody>
      </p:sp>
      <p:sp>
        <p:nvSpPr>
          <p:cNvPr id="36" name="TextBox 35">
            <a:extLst>
              <a:ext uri="{FF2B5EF4-FFF2-40B4-BE49-F238E27FC236}">
                <a16:creationId xmlns:a16="http://schemas.microsoft.com/office/drawing/2014/main" id="{BD7E3134-B615-C8C1-4997-59C7D50565AC}"/>
              </a:ext>
            </a:extLst>
          </p:cNvPr>
          <p:cNvSpPr txBox="1"/>
          <p:nvPr/>
        </p:nvSpPr>
        <p:spPr>
          <a:xfrm>
            <a:off x="1180221" y="2914287"/>
            <a:ext cx="406339" cy="456343"/>
          </a:xfrm>
          <a:prstGeom prst="rect">
            <a:avLst/>
          </a:prstGeom>
          <a:noFill/>
        </p:spPr>
        <p:txBody>
          <a:bodyPr wrap="square" rtlCol="0" anchor="ctr">
            <a:spAutoFit/>
          </a:bodyPr>
          <a:lstStyle/>
          <a:p>
            <a:pPr algn="ctr">
              <a:lnSpc>
                <a:spcPct val="200000"/>
              </a:lnSpc>
              <a:spcBef>
                <a:spcPts val="650"/>
              </a:spcBef>
            </a:pPr>
            <a:r>
              <a:rPr lang="en-US" sz="1400">
                <a:latin typeface="Arial" panose="020B0604020202020204" pitchFamily="34" charset="0"/>
                <a:cs typeface="Arial" panose="020B0604020202020204" pitchFamily="34" charset="0"/>
              </a:rPr>
              <a:t>9</a:t>
            </a:r>
          </a:p>
        </p:txBody>
      </p:sp>
      <p:sp>
        <p:nvSpPr>
          <p:cNvPr id="37" name="TextBox 36">
            <a:extLst>
              <a:ext uri="{FF2B5EF4-FFF2-40B4-BE49-F238E27FC236}">
                <a16:creationId xmlns:a16="http://schemas.microsoft.com/office/drawing/2014/main" id="{CFA80ECD-B713-CDAF-2EAB-671AB69643E3}"/>
              </a:ext>
            </a:extLst>
          </p:cNvPr>
          <p:cNvSpPr txBox="1"/>
          <p:nvPr/>
        </p:nvSpPr>
        <p:spPr>
          <a:xfrm>
            <a:off x="1180221" y="3337314"/>
            <a:ext cx="406339" cy="456343"/>
          </a:xfrm>
          <a:prstGeom prst="rect">
            <a:avLst/>
          </a:prstGeom>
          <a:noFill/>
        </p:spPr>
        <p:txBody>
          <a:bodyPr wrap="square" rtlCol="0" anchor="ctr">
            <a:spAutoFit/>
          </a:bodyPr>
          <a:lstStyle/>
          <a:p>
            <a:pPr algn="ctr">
              <a:lnSpc>
                <a:spcPct val="200000"/>
              </a:lnSpc>
              <a:spcBef>
                <a:spcPts val="650"/>
              </a:spcBef>
            </a:pPr>
            <a:r>
              <a:rPr lang="en-US" sz="1400">
                <a:latin typeface="Arial" panose="020B0604020202020204" pitchFamily="34" charset="0"/>
                <a:cs typeface="Arial" panose="020B0604020202020204" pitchFamily="34" charset="0"/>
              </a:rPr>
              <a:t>12</a:t>
            </a:r>
          </a:p>
        </p:txBody>
      </p:sp>
      <p:sp>
        <p:nvSpPr>
          <p:cNvPr id="38" name="TextBox 37">
            <a:extLst>
              <a:ext uri="{FF2B5EF4-FFF2-40B4-BE49-F238E27FC236}">
                <a16:creationId xmlns:a16="http://schemas.microsoft.com/office/drawing/2014/main" id="{4FB5F996-9DCD-D0F3-7D2A-9AC4294B39AE}"/>
              </a:ext>
            </a:extLst>
          </p:cNvPr>
          <p:cNvSpPr txBox="1"/>
          <p:nvPr/>
        </p:nvSpPr>
        <p:spPr>
          <a:xfrm>
            <a:off x="1180221" y="3750821"/>
            <a:ext cx="406339" cy="456343"/>
          </a:xfrm>
          <a:prstGeom prst="rect">
            <a:avLst/>
          </a:prstGeom>
          <a:noFill/>
        </p:spPr>
        <p:txBody>
          <a:bodyPr wrap="square" rtlCol="0" anchor="ctr">
            <a:spAutoFit/>
          </a:bodyPr>
          <a:lstStyle/>
          <a:p>
            <a:pPr algn="ctr">
              <a:lnSpc>
                <a:spcPct val="200000"/>
              </a:lnSpc>
              <a:spcBef>
                <a:spcPts val="650"/>
              </a:spcBef>
            </a:pPr>
            <a:r>
              <a:rPr lang="en-US" sz="1400">
                <a:latin typeface="Arial" panose="020B0604020202020204" pitchFamily="34" charset="0"/>
                <a:cs typeface="Arial" panose="020B0604020202020204" pitchFamily="34" charset="0"/>
              </a:rPr>
              <a:t>14</a:t>
            </a:r>
          </a:p>
        </p:txBody>
      </p:sp>
      <p:sp>
        <p:nvSpPr>
          <p:cNvPr id="41" name="Title 1">
            <a:extLst>
              <a:ext uri="{FF2B5EF4-FFF2-40B4-BE49-F238E27FC236}">
                <a16:creationId xmlns:a16="http://schemas.microsoft.com/office/drawing/2014/main" id="{9D02C1F8-D8BB-1740-10D3-6E2CC1F8F95F}"/>
              </a:ext>
            </a:extLst>
          </p:cNvPr>
          <p:cNvSpPr txBox="1">
            <a:spLocks noGrp="1"/>
          </p:cNvSpPr>
          <p:nvPr>
            <p:ph type="title" idx="4294967295"/>
          </p:nvPr>
        </p:nvSpPr>
        <p:spPr>
          <a:xfrm>
            <a:off x="0" y="367907"/>
            <a:ext cx="12191999" cy="8445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Texas Counties With the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Fastest Growth Rate </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From</a:t>
            </a:r>
            <a:b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2023 to 2024 and Ranks in the U.S.</a:t>
            </a:r>
          </a:p>
        </p:txBody>
      </p:sp>
      <p:sp>
        <p:nvSpPr>
          <p:cNvPr id="2" name="TextBox 1">
            <a:extLst>
              <a:ext uri="{FF2B5EF4-FFF2-40B4-BE49-F238E27FC236}">
                <a16:creationId xmlns:a16="http://schemas.microsoft.com/office/drawing/2014/main" id="{912D3F55-3627-D992-2E55-F6498A21E3FF}"/>
              </a:ext>
            </a:extLst>
          </p:cNvPr>
          <p:cNvSpPr txBox="1"/>
          <p:nvPr/>
        </p:nvSpPr>
        <p:spPr>
          <a:xfrm>
            <a:off x="1180221" y="4159562"/>
            <a:ext cx="406339" cy="456343"/>
          </a:xfrm>
          <a:prstGeom prst="rect">
            <a:avLst/>
          </a:prstGeom>
          <a:noFill/>
        </p:spPr>
        <p:txBody>
          <a:bodyPr wrap="square" rtlCol="0" anchor="ctr">
            <a:spAutoFit/>
          </a:bodyPr>
          <a:lstStyle/>
          <a:p>
            <a:pPr algn="ctr">
              <a:lnSpc>
                <a:spcPct val="200000"/>
              </a:lnSpc>
              <a:spcBef>
                <a:spcPts val="650"/>
              </a:spcBef>
            </a:pPr>
            <a:r>
              <a:rPr lang="en-US" sz="1400">
                <a:latin typeface="Arial" panose="020B0604020202020204" pitchFamily="34" charset="0"/>
                <a:cs typeface="Arial" panose="020B0604020202020204" pitchFamily="34" charset="0"/>
              </a:rPr>
              <a:t>15</a:t>
            </a:r>
          </a:p>
        </p:txBody>
      </p:sp>
      <p:sp>
        <p:nvSpPr>
          <p:cNvPr id="3" name="TextBox 2">
            <a:extLst>
              <a:ext uri="{FF2B5EF4-FFF2-40B4-BE49-F238E27FC236}">
                <a16:creationId xmlns:a16="http://schemas.microsoft.com/office/drawing/2014/main" id="{55E99D42-EF5C-2C81-D087-52F03441F215}"/>
              </a:ext>
            </a:extLst>
          </p:cNvPr>
          <p:cNvSpPr txBox="1"/>
          <p:nvPr/>
        </p:nvSpPr>
        <p:spPr>
          <a:xfrm>
            <a:off x="1180221" y="4568303"/>
            <a:ext cx="406339" cy="456343"/>
          </a:xfrm>
          <a:prstGeom prst="rect">
            <a:avLst/>
          </a:prstGeom>
          <a:noFill/>
        </p:spPr>
        <p:txBody>
          <a:bodyPr wrap="square" rtlCol="0" anchor="ctr">
            <a:spAutoFit/>
          </a:bodyPr>
          <a:lstStyle/>
          <a:p>
            <a:pPr algn="ctr">
              <a:lnSpc>
                <a:spcPct val="200000"/>
              </a:lnSpc>
              <a:spcBef>
                <a:spcPts val="650"/>
              </a:spcBef>
            </a:pPr>
            <a:r>
              <a:rPr lang="en-US" sz="1400">
                <a:latin typeface="Arial" panose="020B0604020202020204" pitchFamily="34" charset="0"/>
                <a:cs typeface="Arial" panose="020B0604020202020204" pitchFamily="34" charset="0"/>
              </a:rPr>
              <a:t>17</a:t>
            </a:r>
          </a:p>
        </p:txBody>
      </p:sp>
      <p:sp>
        <p:nvSpPr>
          <p:cNvPr id="5" name="TextBox 4">
            <a:extLst>
              <a:ext uri="{FF2B5EF4-FFF2-40B4-BE49-F238E27FC236}">
                <a16:creationId xmlns:a16="http://schemas.microsoft.com/office/drawing/2014/main" id="{2B93F55E-9C6B-46E5-7A73-EFCC9B2D8636}"/>
              </a:ext>
            </a:extLst>
          </p:cNvPr>
          <p:cNvSpPr txBox="1"/>
          <p:nvPr/>
        </p:nvSpPr>
        <p:spPr>
          <a:xfrm>
            <a:off x="1180221" y="4981807"/>
            <a:ext cx="406339" cy="456343"/>
          </a:xfrm>
          <a:prstGeom prst="rect">
            <a:avLst/>
          </a:prstGeom>
          <a:noFill/>
        </p:spPr>
        <p:txBody>
          <a:bodyPr wrap="square" rtlCol="0" anchor="ctr">
            <a:spAutoFit/>
          </a:bodyPr>
          <a:lstStyle/>
          <a:p>
            <a:pPr algn="ctr">
              <a:lnSpc>
                <a:spcPct val="200000"/>
              </a:lnSpc>
              <a:spcBef>
                <a:spcPts val="650"/>
              </a:spcBef>
            </a:pPr>
            <a:r>
              <a:rPr lang="en-US" sz="1400">
                <a:latin typeface="Arial" panose="020B0604020202020204" pitchFamily="34" charset="0"/>
                <a:cs typeface="Arial" panose="020B0604020202020204" pitchFamily="34" charset="0"/>
              </a:rPr>
              <a:t>20</a:t>
            </a:r>
          </a:p>
        </p:txBody>
      </p:sp>
      <p:sp>
        <p:nvSpPr>
          <p:cNvPr id="6" name="TextBox 5">
            <a:extLst>
              <a:ext uri="{FF2B5EF4-FFF2-40B4-BE49-F238E27FC236}">
                <a16:creationId xmlns:a16="http://schemas.microsoft.com/office/drawing/2014/main" id="{FBA59C81-D604-B814-9CD2-D7D907A4AD36}"/>
              </a:ext>
            </a:extLst>
          </p:cNvPr>
          <p:cNvSpPr txBox="1"/>
          <p:nvPr/>
        </p:nvSpPr>
        <p:spPr>
          <a:xfrm>
            <a:off x="1180221" y="5404833"/>
            <a:ext cx="406339" cy="456343"/>
          </a:xfrm>
          <a:prstGeom prst="rect">
            <a:avLst/>
          </a:prstGeom>
          <a:noFill/>
        </p:spPr>
        <p:txBody>
          <a:bodyPr wrap="square" rtlCol="0" anchor="ctr">
            <a:spAutoFit/>
          </a:bodyPr>
          <a:lstStyle/>
          <a:p>
            <a:pPr algn="ctr">
              <a:lnSpc>
                <a:spcPct val="200000"/>
              </a:lnSpc>
              <a:spcBef>
                <a:spcPts val="650"/>
              </a:spcBef>
            </a:pPr>
            <a:r>
              <a:rPr lang="en-US" sz="1400">
                <a:latin typeface="Arial" panose="020B0604020202020204" pitchFamily="34" charset="0"/>
                <a:cs typeface="Arial" panose="020B0604020202020204" pitchFamily="34" charset="0"/>
              </a:rPr>
              <a:t>21</a:t>
            </a:r>
          </a:p>
        </p:txBody>
      </p:sp>
    </p:spTree>
    <p:extLst>
      <p:ext uri="{BB962C8B-B14F-4D97-AF65-F5344CB8AC3E}">
        <p14:creationId xmlns:p14="http://schemas.microsoft.com/office/powerpoint/2010/main" val="2846967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31E28-E714-6F79-3501-ADF6D65A7158}"/>
              </a:ext>
            </a:extLst>
          </p:cNvPr>
          <p:cNvSpPr>
            <a:spLocks noGrp="1"/>
          </p:cNvSpPr>
          <p:nvPr>
            <p:ph type="title"/>
          </p:nvPr>
        </p:nvSpPr>
        <p:spPr/>
        <p:txBody>
          <a:bodyPr/>
          <a:lstStyle/>
          <a:p>
            <a:r>
              <a:rPr lang="en-US"/>
              <a:t>Top Net Migration To and From Texas: Leading States in 2024</a:t>
            </a:r>
          </a:p>
        </p:txBody>
      </p:sp>
      <p:pic>
        <p:nvPicPr>
          <p:cNvPr id="6" name="Content Placeholder 5" descr="Map showing top states for migration to and from Texas in 2024. Green indicates migration to Texas, with California leading. Red shows states with people leaving Texas, led by Oklahoma.">
            <a:extLst>
              <a:ext uri="{FF2B5EF4-FFF2-40B4-BE49-F238E27FC236}">
                <a16:creationId xmlns:a16="http://schemas.microsoft.com/office/drawing/2014/main" id="{ADF3A2AD-1168-B95D-E2A4-4AAFC268D2DE}"/>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64029" y="1414463"/>
            <a:ext cx="6987242" cy="4351337"/>
          </a:xfrm>
        </p:spPr>
      </p:pic>
      <p:graphicFrame>
        <p:nvGraphicFramePr>
          <p:cNvPr id="10" name="Content Placeholder 9">
            <a:extLst>
              <a:ext uri="{FF2B5EF4-FFF2-40B4-BE49-F238E27FC236}">
                <a16:creationId xmlns:a16="http://schemas.microsoft.com/office/drawing/2014/main" id="{97D09BF4-FCA1-5658-DDB1-3745E39B022D}"/>
              </a:ext>
            </a:extLst>
          </p:cNvPr>
          <p:cNvGraphicFramePr>
            <a:graphicFrameLocks noGrp="1"/>
          </p:cNvGraphicFramePr>
          <p:nvPr>
            <p:ph sz="quarter" idx="13"/>
          </p:nvPr>
        </p:nvGraphicFramePr>
        <p:xfrm>
          <a:off x="7901238" y="1184700"/>
          <a:ext cx="3790950" cy="2225040"/>
        </p:xfrm>
        <a:graphic>
          <a:graphicData uri="http://schemas.openxmlformats.org/drawingml/2006/table">
            <a:tbl>
              <a:tblPr firstRow="1" bandRow="1">
                <a:tableStyleId>{00A15C55-8517-42AA-B614-E9B94910E393}</a:tableStyleId>
              </a:tblPr>
              <a:tblGrid>
                <a:gridCol w="1895475">
                  <a:extLst>
                    <a:ext uri="{9D8B030D-6E8A-4147-A177-3AD203B41FA5}">
                      <a16:colId xmlns:a16="http://schemas.microsoft.com/office/drawing/2014/main" val="3114071480"/>
                    </a:ext>
                  </a:extLst>
                </a:gridCol>
                <a:gridCol w="1895475">
                  <a:extLst>
                    <a:ext uri="{9D8B030D-6E8A-4147-A177-3AD203B41FA5}">
                      <a16:colId xmlns:a16="http://schemas.microsoft.com/office/drawing/2014/main" val="1551274775"/>
                    </a:ext>
                  </a:extLst>
                </a:gridCol>
              </a:tblGrid>
              <a:tr h="370840">
                <a:tc gridSpan="2">
                  <a:txBody>
                    <a:bodyPr/>
                    <a:lstStyle/>
                    <a:p>
                      <a:pPr algn="ctr"/>
                      <a:r>
                        <a:rPr lang="en-US">
                          <a:solidFill>
                            <a:schemeClr val="accent5"/>
                          </a:solidFill>
                        </a:rPr>
                        <a:t>Moving to Texas</a:t>
                      </a:r>
                    </a:p>
                  </a:txBody>
                  <a:tcPr>
                    <a:solidFill>
                      <a:schemeClr val="accent4"/>
                    </a:solidFill>
                  </a:tcPr>
                </a:tc>
                <a:tc hMerge="1">
                  <a:txBody>
                    <a:bodyPr/>
                    <a:lstStyle/>
                    <a:p>
                      <a:endParaRPr lang="en-US"/>
                    </a:p>
                  </a:txBody>
                  <a:tcPr/>
                </a:tc>
                <a:extLst>
                  <a:ext uri="{0D108BD9-81ED-4DB2-BD59-A6C34878D82A}">
                    <a16:rowId xmlns:a16="http://schemas.microsoft.com/office/drawing/2014/main" val="3294281549"/>
                  </a:ext>
                </a:extLst>
              </a:tr>
              <a:tr h="370840">
                <a:tc>
                  <a:txBody>
                    <a:bodyPr/>
                    <a:lstStyle/>
                    <a:p>
                      <a:pPr marL="342900" indent="-342900">
                        <a:buAutoNum type="arabicPeriod"/>
                      </a:pPr>
                      <a:r>
                        <a:rPr lang="en-US"/>
                        <a:t>California</a:t>
                      </a:r>
                    </a:p>
                  </a:txBody>
                  <a:tcPr/>
                </a:tc>
                <a:tc>
                  <a:txBody>
                    <a:bodyPr/>
                    <a:lstStyle/>
                    <a:p>
                      <a:pPr algn="r"/>
                      <a:r>
                        <a:rPr lang="en-US"/>
                        <a:t>31,714</a:t>
                      </a:r>
                    </a:p>
                  </a:txBody>
                  <a:tcPr/>
                </a:tc>
                <a:extLst>
                  <a:ext uri="{0D108BD9-81ED-4DB2-BD59-A6C34878D82A}">
                    <a16:rowId xmlns:a16="http://schemas.microsoft.com/office/drawing/2014/main" val="4145106463"/>
                  </a:ext>
                </a:extLst>
              </a:tr>
              <a:tr h="370840">
                <a:tc>
                  <a:txBody>
                    <a:bodyPr/>
                    <a:lstStyle/>
                    <a:p>
                      <a:r>
                        <a:rPr lang="en-US"/>
                        <a:t>2. New York</a:t>
                      </a:r>
                    </a:p>
                  </a:txBody>
                  <a:tcPr/>
                </a:tc>
                <a:tc>
                  <a:txBody>
                    <a:bodyPr/>
                    <a:lstStyle/>
                    <a:p>
                      <a:pPr algn="r"/>
                      <a:r>
                        <a:rPr lang="en-US"/>
                        <a:t>11,909</a:t>
                      </a:r>
                    </a:p>
                  </a:txBody>
                  <a:tcPr/>
                </a:tc>
                <a:extLst>
                  <a:ext uri="{0D108BD9-81ED-4DB2-BD59-A6C34878D82A}">
                    <a16:rowId xmlns:a16="http://schemas.microsoft.com/office/drawing/2014/main" val="1104218826"/>
                  </a:ext>
                </a:extLst>
              </a:tr>
              <a:tr h="370840">
                <a:tc>
                  <a:txBody>
                    <a:bodyPr/>
                    <a:lstStyle/>
                    <a:p>
                      <a:r>
                        <a:rPr lang="en-US"/>
                        <a:t>3. New Jersey</a:t>
                      </a:r>
                    </a:p>
                  </a:txBody>
                  <a:tcPr/>
                </a:tc>
                <a:tc>
                  <a:txBody>
                    <a:bodyPr/>
                    <a:lstStyle/>
                    <a:p>
                      <a:pPr algn="r"/>
                      <a:r>
                        <a:rPr lang="en-US"/>
                        <a:t>8,148</a:t>
                      </a:r>
                    </a:p>
                  </a:txBody>
                  <a:tcPr/>
                </a:tc>
                <a:extLst>
                  <a:ext uri="{0D108BD9-81ED-4DB2-BD59-A6C34878D82A}">
                    <a16:rowId xmlns:a16="http://schemas.microsoft.com/office/drawing/2014/main" val="1017060832"/>
                  </a:ext>
                </a:extLst>
              </a:tr>
              <a:tr h="370840">
                <a:tc>
                  <a:txBody>
                    <a:bodyPr/>
                    <a:lstStyle/>
                    <a:p>
                      <a:r>
                        <a:rPr lang="en-US"/>
                        <a:t>4. Florida</a:t>
                      </a:r>
                    </a:p>
                  </a:txBody>
                  <a:tcPr/>
                </a:tc>
                <a:tc>
                  <a:txBody>
                    <a:bodyPr/>
                    <a:lstStyle/>
                    <a:p>
                      <a:pPr algn="r"/>
                      <a:r>
                        <a:rPr lang="en-US"/>
                        <a:t>6,960</a:t>
                      </a:r>
                    </a:p>
                  </a:txBody>
                  <a:tcPr/>
                </a:tc>
                <a:extLst>
                  <a:ext uri="{0D108BD9-81ED-4DB2-BD59-A6C34878D82A}">
                    <a16:rowId xmlns:a16="http://schemas.microsoft.com/office/drawing/2014/main" val="1463078587"/>
                  </a:ext>
                </a:extLst>
              </a:tr>
              <a:tr h="370840">
                <a:tc>
                  <a:txBody>
                    <a:bodyPr/>
                    <a:lstStyle/>
                    <a:p>
                      <a:r>
                        <a:rPr lang="en-US"/>
                        <a:t>5. Pennsylvania</a:t>
                      </a:r>
                    </a:p>
                  </a:txBody>
                  <a:tcPr/>
                </a:tc>
                <a:tc>
                  <a:txBody>
                    <a:bodyPr/>
                    <a:lstStyle/>
                    <a:p>
                      <a:pPr algn="r"/>
                      <a:r>
                        <a:rPr lang="en-US"/>
                        <a:t>5,730</a:t>
                      </a:r>
                    </a:p>
                  </a:txBody>
                  <a:tcPr/>
                </a:tc>
                <a:extLst>
                  <a:ext uri="{0D108BD9-81ED-4DB2-BD59-A6C34878D82A}">
                    <a16:rowId xmlns:a16="http://schemas.microsoft.com/office/drawing/2014/main" val="1444226901"/>
                  </a:ext>
                </a:extLst>
              </a:tr>
            </a:tbl>
          </a:graphicData>
        </a:graphic>
      </p:graphicFrame>
      <p:graphicFrame>
        <p:nvGraphicFramePr>
          <p:cNvPr id="11" name="Content Placeholder 9">
            <a:extLst>
              <a:ext uri="{FF2B5EF4-FFF2-40B4-BE49-F238E27FC236}">
                <a16:creationId xmlns:a16="http://schemas.microsoft.com/office/drawing/2014/main" id="{448DC645-AFCB-BF78-1A56-683DC0C9C8D1}"/>
              </a:ext>
            </a:extLst>
          </p:cNvPr>
          <p:cNvGraphicFramePr>
            <a:graphicFrameLocks/>
          </p:cNvGraphicFramePr>
          <p:nvPr/>
        </p:nvGraphicFramePr>
        <p:xfrm>
          <a:off x="7901238" y="3583623"/>
          <a:ext cx="3790950" cy="2225040"/>
        </p:xfrm>
        <a:graphic>
          <a:graphicData uri="http://schemas.openxmlformats.org/drawingml/2006/table">
            <a:tbl>
              <a:tblPr firstRow="1" bandRow="1">
                <a:tableStyleId>{93296810-A885-4BE3-A3E7-6D5BEEA58F35}</a:tableStyleId>
              </a:tblPr>
              <a:tblGrid>
                <a:gridCol w="1895475">
                  <a:extLst>
                    <a:ext uri="{9D8B030D-6E8A-4147-A177-3AD203B41FA5}">
                      <a16:colId xmlns:a16="http://schemas.microsoft.com/office/drawing/2014/main" val="3114071480"/>
                    </a:ext>
                  </a:extLst>
                </a:gridCol>
                <a:gridCol w="1895475">
                  <a:extLst>
                    <a:ext uri="{9D8B030D-6E8A-4147-A177-3AD203B41FA5}">
                      <a16:colId xmlns:a16="http://schemas.microsoft.com/office/drawing/2014/main" val="1551274775"/>
                    </a:ext>
                  </a:extLst>
                </a:gridCol>
              </a:tblGrid>
              <a:tr h="370840">
                <a:tc gridSpan="2">
                  <a:txBody>
                    <a:bodyPr/>
                    <a:lstStyle/>
                    <a:p>
                      <a:pPr algn="ctr"/>
                      <a:r>
                        <a:rPr lang="en-US" dirty="0">
                          <a:solidFill>
                            <a:srgbClr val="5A0338"/>
                          </a:solidFill>
                        </a:rPr>
                        <a:t>Leaving Texas</a:t>
                      </a:r>
                    </a:p>
                  </a:txBody>
                  <a:tcPr/>
                </a:tc>
                <a:tc hMerge="1">
                  <a:txBody>
                    <a:bodyPr/>
                    <a:lstStyle/>
                    <a:p>
                      <a:endParaRPr lang="en-US"/>
                    </a:p>
                  </a:txBody>
                  <a:tcPr/>
                </a:tc>
                <a:extLst>
                  <a:ext uri="{0D108BD9-81ED-4DB2-BD59-A6C34878D82A}">
                    <a16:rowId xmlns:a16="http://schemas.microsoft.com/office/drawing/2014/main" val="3294281549"/>
                  </a:ext>
                </a:extLst>
              </a:tr>
              <a:tr h="370840">
                <a:tc>
                  <a:txBody>
                    <a:bodyPr/>
                    <a:lstStyle/>
                    <a:p>
                      <a:pPr marL="0" indent="0">
                        <a:buNone/>
                      </a:pPr>
                      <a:r>
                        <a:rPr lang="en-US"/>
                        <a:t>1. Oklahoma</a:t>
                      </a:r>
                    </a:p>
                  </a:txBody>
                  <a:tcPr/>
                </a:tc>
                <a:tc>
                  <a:txBody>
                    <a:bodyPr/>
                    <a:lstStyle/>
                    <a:p>
                      <a:pPr algn="r"/>
                      <a:r>
                        <a:rPr lang="en-US"/>
                        <a:t>-9,495</a:t>
                      </a:r>
                    </a:p>
                  </a:txBody>
                  <a:tcPr/>
                </a:tc>
                <a:extLst>
                  <a:ext uri="{0D108BD9-81ED-4DB2-BD59-A6C34878D82A}">
                    <a16:rowId xmlns:a16="http://schemas.microsoft.com/office/drawing/2014/main" val="4145106463"/>
                  </a:ext>
                </a:extLst>
              </a:tr>
              <a:tr h="370840">
                <a:tc>
                  <a:txBody>
                    <a:bodyPr/>
                    <a:lstStyle/>
                    <a:p>
                      <a:r>
                        <a:rPr lang="en-US"/>
                        <a:t>2. Tennessee</a:t>
                      </a:r>
                    </a:p>
                  </a:txBody>
                  <a:tcPr/>
                </a:tc>
                <a:tc>
                  <a:txBody>
                    <a:bodyPr/>
                    <a:lstStyle/>
                    <a:p>
                      <a:pPr algn="r"/>
                      <a:r>
                        <a:rPr lang="en-US"/>
                        <a:t>-5,210</a:t>
                      </a:r>
                    </a:p>
                  </a:txBody>
                  <a:tcPr/>
                </a:tc>
                <a:extLst>
                  <a:ext uri="{0D108BD9-81ED-4DB2-BD59-A6C34878D82A}">
                    <a16:rowId xmlns:a16="http://schemas.microsoft.com/office/drawing/2014/main" val="1104218826"/>
                  </a:ext>
                </a:extLst>
              </a:tr>
              <a:tr h="370840">
                <a:tc>
                  <a:txBody>
                    <a:bodyPr/>
                    <a:lstStyle/>
                    <a:p>
                      <a:r>
                        <a:rPr lang="en-US"/>
                        <a:t>3. Colorado</a:t>
                      </a:r>
                    </a:p>
                  </a:txBody>
                  <a:tcPr/>
                </a:tc>
                <a:tc>
                  <a:txBody>
                    <a:bodyPr/>
                    <a:lstStyle/>
                    <a:p>
                      <a:pPr algn="r"/>
                      <a:r>
                        <a:rPr lang="en-US"/>
                        <a:t>-4,588</a:t>
                      </a:r>
                    </a:p>
                  </a:txBody>
                  <a:tcPr/>
                </a:tc>
                <a:extLst>
                  <a:ext uri="{0D108BD9-81ED-4DB2-BD59-A6C34878D82A}">
                    <a16:rowId xmlns:a16="http://schemas.microsoft.com/office/drawing/2014/main" val="1017060832"/>
                  </a:ext>
                </a:extLst>
              </a:tr>
              <a:tr h="370840">
                <a:tc>
                  <a:txBody>
                    <a:bodyPr/>
                    <a:lstStyle/>
                    <a:p>
                      <a:r>
                        <a:rPr lang="en-US"/>
                        <a:t>4. Wyoming</a:t>
                      </a:r>
                    </a:p>
                  </a:txBody>
                  <a:tcPr/>
                </a:tc>
                <a:tc>
                  <a:txBody>
                    <a:bodyPr/>
                    <a:lstStyle/>
                    <a:p>
                      <a:pPr algn="r"/>
                      <a:r>
                        <a:rPr lang="en-US"/>
                        <a:t>-2,342</a:t>
                      </a:r>
                    </a:p>
                  </a:txBody>
                  <a:tcPr/>
                </a:tc>
                <a:extLst>
                  <a:ext uri="{0D108BD9-81ED-4DB2-BD59-A6C34878D82A}">
                    <a16:rowId xmlns:a16="http://schemas.microsoft.com/office/drawing/2014/main" val="1463078587"/>
                  </a:ext>
                </a:extLst>
              </a:tr>
              <a:tr h="370840">
                <a:tc>
                  <a:txBody>
                    <a:bodyPr/>
                    <a:lstStyle/>
                    <a:p>
                      <a:r>
                        <a:rPr lang="en-US"/>
                        <a:t>5. Nevada</a:t>
                      </a:r>
                    </a:p>
                  </a:txBody>
                  <a:tcPr/>
                </a:tc>
                <a:tc>
                  <a:txBody>
                    <a:bodyPr/>
                    <a:lstStyle/>
                    <a:p>
                      <a:pPr algn="r"/>
                      <a:r>
                        <a:rPr lang="en-US" dirty="0"/>
                        <a:t>-2,180</a:t>
                      </a:r>
                    </a:p>
                  </a:txBody>
                  <a:tcPr/>
                </a:tc>
                <a:extLst>
                  <a:ext uri="{0D108BD9-81ED-4DB2-BD59-A6C34878D82A}">
                    <a16:rowId xmlns:a16="http://schemas.microsoft.com/office/drawing/2014/main" val="1444226901"/>
                  </a:ext>
                </a:extLst>
              </a:tr>
            </a:tbl>
          </a:graphicData>
        </a:graphic>
      </p:graphicFrame>
      <p:sp>
        <p:nvSpPr>
          <p:cNvPr id="12" name="Content Placeholder 3">
            <a:extLst>
              <a:ext uri="{FF2B5EF4-FFF2-40B4-BE49-F238E27FC236}">
                <a16:creationId xmlns:a16="http://schemas.microsoft.com/office/drawing/2014/main" id="{E5997A79-2B8B-1FAF-BC64-78DFA40C850D}"/>
              </a:ext>
            </a:extLst>
          </p:cNvPr>
          <p:cNvSpPr txBox="1">
            <a:spLocks/>
          </p:cNvSpPr>
          <p:nvPr/>
        </p:nvSpPr>
        <p:spPr>
          <a:xfrm>
            <a:off x="179388" y="6356350"/>
            <a:ext cx="9459912" cy="36512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Source: </a:t>
            </a:r>
            <a:r>
              <a:rPr kumimoji="0" lang="en-US" sz="11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U.S. Census Bureau, 2024 State-to-State Migration Flows Statistics.</a:t>
            </a:r>
            <a:endParaRPr kumimoji="0" lang="en-US" sz="1100" b="1"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431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8DAC8-4D10-4AAF-90D6-0909168E307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AB8834A-7CD4-384A-504E-B3F7078EAE93}"/>
              </a:ext>
            </a:extLst>
          </p:cNvPr>
          <p:cNvSpPr>
            <a:spLocks noGrp="1"/>
          </p:cNvSpPr>
          <p:nvPr>
            <p:ph type="title" idx="4294967295"/>
          </p:nvPr>
        </p:nvSpPr>
        <p:spPr>
          <a:xfrm>
            <a:off x="1839433" y="290453"/>
            <a:ext cx="7409977" cy="978729"/>
          </a:xfrm>
          <a:prstGeom prst="rect">
            <a:avLst/>
          </a:prstGeom>
        </p:spPr>
        <p:txBody>
          <a:bodyPr wrap="none">
            <a:spAutoFit/>
          </a:bodyPr>
          <a:lstStyle/>
          <a:p>
            <a:pPr lvl="0" defTabSz="914377">
              <a:lnSpc>
                <a:spcPct val="90000"/>
              </a:lnSpc>
              <a:spcBef>
                <a:spcPts val="1000"/>
              </a:spcBef>
              <a:defRPr/>
            </a:pPr>
            <a:r>
              <a:rPr lang="en-US" sz="2800" b="1">
                <a:latin typeface="+mn-lt"/>
              </a:rPr>
              <a:t>Texas Rural Counties by Population, 2023 </a:t>
            </a:r>
            <a:br>
              <a:rPr lang="en-US" sz="3600"/>
            </a:br>
            <a:endParaRPr lang="en-US" sz="3600"/>
          </a:p>
        </p:txBody>
      </p:sp>
      <p:pic>
        <p:nvPicPr>
          <p:cNvPr id="3" name="Picture 2" descr="A map of texas with green squares">
            <a:extLst>
              <a:ext uri="{FF2B5EF4-FFF2-40B4-BE49-F238E27FC236}">
                <a16:creationId xmlns:a16="http://schemas.microsoft.com/office/drawing/2014/main" id="{9BD202D1-3228-26E1-8CF8-D9CCF7B57B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759" y="891280"/>
            <a:ext cx="7694918" cy="5946074"/>
          </a:xfrm>
          <a:prstGeom prst="rect">
            <a:avLst/>
          </a:prstGeom>
        </p:spPr>
      </p:pic>
      <p:sp>
        <p:nvSpPr>
          <p:cNvPr id="14" name="TextBox 13">
            <a:extLst>
              <a:ext uri="{FF2B5EF4-FFF2-40B4-BE49-F238E27FC236}">
                <a16:creationId xmlns:a16="http://schemas.microsoft.com/office/drawing/2014/main" id="{01641E48-DF79-916A-3D8D-E20A6E8E8094}"/>
              </a:ext>
            </a:extLst>
          </p:cNvPr>
          <p:cNvSpPr txBox="1"/>
          <p:nvPr/>
        </p:nvSpPr>
        <p:spPr>
          <a:xfrm>
            <a:off x="7907576" y="1037685"/>
            <a:ext cx="3951565" cy="4647426"/>
          </a:xfrm>
          <a:prstGeom prst="rect">
            <a:avLst/>
          </a:prstGeom>
          <a:noFill/>
        </p:spPr>
        <p:txBody>
          <a:bodyPr wrap="square" rtlCol="0">
            <a:spAutoFit/>
          </a:bodyPr>
          <a:lstStyle/>
          <a:p>
            <a:r>
              <a:rPr lang="en-US" sz="3200" b="1"/>
              <a:t>181 Rural Counties</a:t>
            </a:r>
          </a:p>
          <a:p>
            <a:pPr marL="457200" indent="-457200">
              <a:buFont typeface="Wingdings" panose="05000000000000000000" pitchFamily="2" charset="2"/>
              <a:buChar char="Ø"/>
            </a:pPr>
            <a:endParaRPr lang="en-US" sz="2800" b="1"/>
          </a:p>
          <a:p>
            <a:pPr marL="457200" indent="-457200">
              <a:buFont typeface="Wingdings" panose="05000000000000000000" pitchFamily="2" charset="2"/>
              <a:buChar char="Ø"/>
            </a:pPr>
            <a:r>
              <a:rPr lang="en-US" sz="2400" b="1"/>
              <a:t>Total pop.= 2.4 million (8.1% of Texas pop.)</a:t>
            </a:r>
          </a:p>
          <a:p>
            <a:pPr marL="457200" indent="-457200">
              <a:buFont typeface="Wingdings" panose="05000000000000000000" pitchFamily="2" charset="2"/>
              <a:buChar char="Ø"/>
            </a:pPr>
            <a:endParaRPr lang="en-US" sz="2400" b="1"/>
          </a:p>
          <a:p>
            <a:pPr marL="457200" indent="-457200">
              <a:buFont typeface="Wingdings" panose="05000000000000000000" pitchFamily="2" charset="2"/>
              <a:buChar char="Ø"/>
            </a:pPr>
            <a:endParaRPr lang="en-US" sz="2400" b="1"/>
          </a:p>
          <a:p>
            <a:pPr marL="457200" indent="-457200">
              <a:buFont typeface="Wingdings" panose="05000000000000000000" pitchFamily="2" charset="2"/>
              <a:buChar char="Ø"/>
            </a:pPr>
            <a:r>
              <a:rPr lang="en-US" sz="2400" b="1"/>
              <a:t>88 of these counties lost population between 2020-2023</a:t>
            </a:r>
          </a:p>
          <a:p>
            <a:pPr marL="457200" indent="-457200">
              <a:buFont typeface="Wingdings" panose="05000000000000000000" pitchFamily="2" charset="2"/>
              <a:buChar char="Ø"/>
            </a:pPr>
            <a:endParaRPr lang="en-US" sz="2400" b="1"/>
          </a:p>
          <a:p>
            <a:endParaRPr lang="en-US" sz="2400" b="1"/>
          </a:p>
          <a:p>
            <a:endParaRPr lang="en-US" sz="2000" b="1"/>
          </a:p>
        </p:txBody>
      </p:sp>
      <p:sp>
        <p:nvSpPr>
          <p:cNvPr id="4" name="TextBox 3">
            <a:extLst>
              <a:ext uri="{FF2B5EF4-FFF2-40B4-BE49-F238E27FC236}">
                <a16:creationId xmlns:a16="http://schemas.microsoft.com/office/drawing/2014/main" id="{15A46AFE-1E40-347A-BF0C-5589D4A0E009}"/>
              </a:ext>
            </a:extLst>
          </p:cNvPr>
          <p:cNvSpPr txBox="1"/>
          <p:nvPr/>
        </p:nvSpPr>
        <p:spPr>
          <a:xfrm>
            <a:off x="8048061" y="6508624"/>
            <a:ext cx="3982180" cy="246221"/>
          </a:xfrm>
          <a:prstGeom prst="rect">
            <a:avLst/>
          </a:prstGeom>
          <a:noFill/>
        </p:spPr>
        <p:txBody>
          <a:bodyPr wrap="none" rtlCol="0">
            <a:spAutoFit/>
          </a:bodyPr>
          <a:lstStyle/>
          <a:p>
            <a:r>
              <a:rPr lang="en-US" sz="1000">
                <a:solidFill>
                  <a:schemeClr val="tx1">
                    <a:lumMod val="50000"/>
                    <a:lumOff val="50000"/>
                  </a:schemeClr>
                </a:solidFill>
              </a:rPr>
              <a:t>SOURCE: US Census Bureau, Population Estimates, 2022 Vintage</a:t>
            </a:r>
          </a:p>
        </p:txBody>
      </p:sp>
    </p:spTree>
    <p:extLst>
      <p:ext uri="{BB962C8B-B14F-4D97-AF65-F5344CB8AC3E}">
        <p14:creationId xmlns:p14="http://schemas.microsoft.com/office/powerpoint/2010/main" val="169382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9CF6-2F45-5469-F217-46FEC50DC170}"/>
              </a:ext>
            </a:extLst>
          </p:cNvPr>
          <p:cNvSpPr>
            <a:spLocks noGrp="1"/>
          </p:cNvSpPr>
          <p:nvPr>
            <p:ph type="title"/>
          </p:nvPr>
        </p:nvSpPr>
        <p:spPr>
          <a:xfrm>
            <a:off x="29810" y="-240632"/>
            <a:ext cx="12192000" cy="1305007"/>
          </a:xfrm>
        </p:spPr>
        <p:txBody>
          <a:bodyPr/>
          <a:lstStyle/>
          <a:p>
            <a:r>
              <a:rPr lang="en-US">
                <a:latin typeface="Arial"/>
                <a:cs typeface="Arial"/>
              </a:rPr>
              <a:t>Texas Population Pyramid</a:t>
            </a:r>
            <a:endParaRPr lang="en-US"/>
          </a:p>
        </p:txBody>
      </p:sp>
      <p:sp>
        <p:nvSpPr>
          <p:cNvPr id="7" name="TextBox 6">
            <a:extLst>
              <a:ext uri="{FF2B5EF4-FFF2-40B4-BE49-F238E27FC236}">
                <a16:creationId xmlns:a16="http://schemas.microsoft.com/office/drawing/2014/main" id="{8E34D756-B6B2-A26F-B2CC-29B3F9E106A1}"/>
              </a:ext>
            </a:extLst>
          </p:cNvPr>
          <p:cNvSpPr txBox="1"/>
          <p:nvPr/>
        </p:nvSpPr>
        <p:spPr>
          <a:xfrm>
            <a:off x="2955835" y="586451"/>
            <a:ext cx="986167"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32135"/>
                </a:solidFill>
                <a:effectLst/>
                <a:uLnTx/>
                <a:uFillTx/>
                <a:latin typeface="Arial"/>
                <a:ea typeface="+mn-ea"/>
                <a:cs typeface="+mn-cs"/>
              </a:rPr>
              <a:t>2010</a:t>
            </a:r>
          </a:p>
        </p:txBody>
      </p:sp>
      <p:sp>
        <p:nvSpPr>
          <p:cNvPr id="10" name="TextBox 9">
            <a:extLst>
              <a:ext uri="{FF2B5EF4-FFF2-40B4-BE49-F238E27FC236}">
                <a16:creationId xmlns:a16="http://schemas.microsoft.com/office/drawing/2014/main" id="{B05E9525-CA71-C8E2-7234-400F24655798}"/>
              </a:ext>
            </a:extLst>
          </p:cNvPr>
          <p:cNvSpPr txBox="1"/>
          <p:nvPr/>
        </p:nvSpPr>
        <p:spPr>
          <a:xfrm>
            <a:off x="1189978" y="1218193"/>
            <a:ext cx="164339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Population 65+:</a:t>
            </a:r>
          </a:p>
        </p:txBody>
      </p:sp>
      <p:sp>
        <p:nvSpPr>
          <p:cNvPr id="11" name="TextBox 10">
            <a:extLst>
              <a:ext uri="{FF2B5EF4-FFF2-40B4-BE49-F238E27FC236}">
                <a16:creationId xmlns:a16="http://schemas.microsoft.com/office/drawing/2014/main" id="{16FF8144-14F3-82BB-07E9-45186162593D}"/>
              </a:ext>
            </a:extLst>
          </p:cNvPr>
          <p:cNvSpPr txBox="1"/>
          <p:nvPr/>
        </p:nvSpPr>
        <p:spPr>
          <a:xfrm>
            <a:off x="2756101" y="1218193"/>
            <a:ext cx="692818" cy="307777"/>
          </a:xfrm>
          <a:prstGeom prst="rect">
            <a:avLst/>
          </a:prstGeom>
          <a:solidFill>
            <a:srgbClr val="C00000"/>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10.3%</a:t>
            </a:r>
          </a:p>
        </p:txBody>
      </p:sp>
      <p:sp>
        <p:nvSpPr>
          <p:cNvPr id="12" name="TextBox 11">
            <a:extLst>
              <a:ext uri="{FF2B5EF4-FFF2-40B4-BE49-F238E27FC236}">
                <a16:creationId xmlns:a16="http://schemas.microsoft.com/office/drawing/2014/main" id="{FB34B7AA-E1D4-569F-8EBB-17E3765BC99B}"/>
              </a:ext>
            </a:extLst>
          </p:cNvPr>
          <p:cNvSpPr txBox="1"/>
          <p:nvPr/>
        </p:nvSpPr>
        <p:spPr>
          <a:xfrm>
            <a:off x="3562967" y="1218193"/>
            <a:ext cx="143340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Population 65+:</a:t>
            </a:r>
          </a:p>
        </p:txBody>
      </p:sp>
      <p:sp>
        <p:nvSpPr>
          <p:cNvPr id="13" name="TextBox 12">
            <a:extLst>
              <a:ext uri="{FF2B5EF4-FFF2-40B4-BE49-F238E27FC236}">
                <a16:creationId xmlns:a16="http://schemas.microsoft.com/office/drawing/2014/main" id="{70D10F93-D123-BF2B-7EAC-B23099C0CC4C}"/>
              </a:ext>
            </a:extLst>
          </p:cNvPr>
          <p:cNvSpPr txBox="1"/>
          <p:nvPr/>
        </p:nvSpPr>
        <p:spPr>
          <a:xfrm>
            <a:off x="4968944" y="1218193"/>
            <a:ext cx="582211" cy="307777"/>
          </a:xfrm>
          <a:prstGeom prst="rect">
            <a:avLst/>
          </a:prstGeom>
          <a:solidFill>
            <a:srgbClr val="C00000"/>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2.6M</a:t>
            </a:r>
          </a:p>
        </p:txBody>
      </p:sp>
      <p:pic>
        <p:nvPicPr>
          <p:cNvPr id="5" name="Content Placeholder 3" descr="Population pyramid from 2010 shows age distribution, highlighting 10.3% are 65+, totaling 2.6M. Males on left, females on right, layered bars.">
            <a:extLst>
              <a:ext uri="{FF2B5EF4-FFF2-40B4-BE49-F238E27FC236}">
                <a16:creationId xmlns:a16="http://schemas.microsoft.com/office/drawing/2014/main" id="{E1487657-71D6-6DEC-80CB-C6E91D4FBE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3560" y="1486848"/>
            <a:ext cx="5672379" cy="4204528"/>
          </a:xfrm>
          <a:prstGeom prst="rect">
            <a:avLst/>
          </a:prstGeom>
        </p:spPr>
      </p:pic>
      <p:sp>
        <p:nvSpPr>
          <p:cNvPr id="15" name="TextBox 14">
            <a:extLst>
              <a:ext uri="{FF2B5EF4-FFF2-40B4-BE49-F238E27FC236}">
                <a16:creationId xmlns:a16="http://schemas.microsoft.com/office/drawing/2014/main" id="{F5132C4A-7AC9-2750-3DB6-99655567702C}"/>
              </a:ext>
            </a:extLst>
          </p:cNvPr>
          <p:cNvSpPr txBox="1"/>
          <p:nvPr/>
        </p:nvSpPr>
        <p:spPr>
          <a:xfrm>
            <a:off x="566531" y="5725189"/>
            <a:ext cx="555927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Population: 25,145,561 | Median Age: 33.6 | % under 18 years: 27.3</a:t>
            </a:r>
          </a:p>
        </p:txBody>
      </p:sp>
      <p:sp>
        <p:nvSpPr>
          <p:cNvPr id="8" name="TextBox 7">
            <a:extLst>
              <a:ext uri="{FF2B5EF4-FFF2-40B4-BE49-F238E27FC236}">
                <a16:creationId xmlns:a16="http://schemas.microsoft.com/office/drawing/2014/main" id="{7D9599C3-924F-A8C2-BCFD-1C7AD9B074D4}"/>
              </a:ext>
            </a:extLst>
          </p:cNvPr>
          <p:cNvSpPr txBox="1"/>
          <p:nvPr/>
        </p:nvSpPr>
        <p:spPr>
          <a:xfrm>
            <a:off x="8785484" y="605901"/>
            <a:ext cx="986167"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A32135"/>
                </a:solidFill>
                <a:effectLst/>
                <a:uLnTx/>
                <a:uFillTx/>
                <a:latin typeface="Arial"/>
                <a:ea typeface="+mn-ea"/>
                <a:cs typeface="+mn-cs"/>
              </a:rPr>
              <a:t>2020</a:t>
            </a:r>
          </a:p>
        </p:txBody>
      </p:sp>
      <p:sp>
        <p:nvSpPr>
          <p:cNvPr id="19" name="TextBox 18">
            <a:extLst>
              <a:ext uri="{FF2B5EF4-FFF2-40B4-BE49-F238E27FC236}">
                <a16:creationId xmlns:a16="http://schemas.microsoft.com/office/drawing/2014/main" id="{F1799AFE-E9D6-DB30-3E48-760A330DE7D4}"/>
              </a:ext>
            </a:extLst>
          </p:cNvPr>
          <p:cNvSpPr txBox="1"/>
          <p:nvPr/>
        </p:nvSpPr>
        <p:spPr>
          <a:xfrm>
            <a:off x="7008515" y="1218193"/>
            <a:ext cx="164339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 Population 65+:</a:t>
            </a:r>
          </a:p>
        </p:txBody>
      </p:sp>
      <p:sp>
        <p:nvSpPr>
          <p:cNvPr id="22" name="TextBox 21">
            <a:extLst>
              <a:ext uri="{FF2B5EF4-FFF2-40B4-BE49-F238E27FC236}">
                <a16:creationId xmlns:a16="http://schemas.microsoft.com/office/drawing/2014/main" id="{D8477232-60CA-146B-9DA8-9649C07E4C00}"/>
              </a:ext>
            </a:extLst>
          </p:cNvPr>
          <p:cNvSpPr txBox="1"/>
          <p:nvPr/>
        </p:nvSpPr>
        <p:spPr>
          <a:xfrm>
            <a:off x="8585750" y="1218193"/>
            <a:ext cx="692818" cy="307777"/>
          </a:xfrm>
          <a:prstGeom prst="rect">
            <a:avLst/>
          </a:prstGeom>
          <a:solidFill>
            <a:srgbClr val="C00000"/>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13.5%</a:t>
            </a:r>
          </a:p>
        </p:txBody>
      </p:sp>
      <p:sp>
        <p:nvSpPr>
          <p:cNvPr id="20" name="TextBox 19">
            <a:extLst>
              <a:ext uri="{FF2B5EF4-FFF2-40B4-BE49-F238E27FC236}">
                <a16:creationId xmlns:a16="http://schemas.microsoft.com/office/drawing/2014/main" id="{DD852945-1D32-7D8E-2F83-57C0D30B0DDC}"/>
              </a:ext>
            </a:extLst>
          </p:cNvPr>
          <p:cNvSpPr txBox="1"/>
          <p:nvPr/>
        </p:nvSpPr>
        <p:spPr>
          <a:xfrm>
            <a:off x="9492114" y="1218193"/>
            <a:ext cx="143340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Population 65+:</a:t>
            </a:r>
          </a:p>
        </p:txBody>
      </p:sp>
      <p:sp>
        <p:nvSpPr>
          <p:cNvPr id="23" name="TextBox 22">
            <a:extLst>
              <a:ext uri="{FF2B5EF4-FFF2-40B4-BE49-F238E27FC236}">
                <a16:creationId xmlns:a16="http://schemas.microsoft.com/office/drawing/2014/main" id="{9CB21436-3876-EA4C-E39A-BE8A87A0DD16}"/>
              </a:ext>
            </a:extLst>
          </p:cNvPr>
          <p:cNvSpPr txBox="1"/>
          <p:nvPr/>
        </p:nvSpPr>
        <p:spPr>
          <a:xfrm>
            <a:off x="10884763" y="1218193"/>
            <a:ext cx="582211" cy="307777"/>
          </a:xfrm>
          <a:prstGeom prst="rect">
            <a:avLst/>
          </a:prstGeom>
          <a:solidFill>
            <a:srgbClr val="C00000"/>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Arial"/>
                <a:ea typeface="+mn-ea"/>
                <a:cs typeface="+mn-cs"/>
              </a:rPr>
              <a:t>3.9M</a:t>
            </a: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Content Placeholder 3" descr="Population pyramid from 2020 shows age distribution, highlighting 13.5% are 65+, totaling 3.9M. Males on left, females on right, layered bars.">
            <a:extLst>
              <a:ext uri="{FF2B5EF4-FFF2-40B4-BE49-F238E27FC236}">
                <a16:creationId xmlns:a16="http://schemas.microsoft.com/office/drawing/2014/main" id="{A10F7147-B5D4-3196-FB1E-D075B3301BF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6219987" y="1486848"/>
            <a:ext cx="5558331" cy="4204528"/>
          </a:xfrm>
        </p:spPr>
      </p:pic>
      <p:sp>
        <p:nvSpPr>
          <p:cNvPr id="21" name="TextBox 20">
            <a:extLst>
              <a:ext uri="{FF2B5EF4-FFF2-40B4-BE49-F238E27FC236}">
                <a16:creationId xmlns:a16="http://schemas.microsoft.com/office/drawing/2014/main" id="{D06D81FC-DD66-77BD-7388-1C296785354D}"/>
              </a:ext>
            </a:extLst>
          </p:cNvPr>
          <p:cNvSpPr txBox="1"/>
          <p:nvPr/>
        </p:nvSpPr>
        <p:spPr>
          <a:xfrm>
            <a:off x="6334830" y="5725188"/>
            <a:ext cx="555927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Population: 29,145,505 | Median Age: 35.6 | % under 18 years: 25.0</a:t>
            </a:r>
          </a:p>
        </p:txBody>
      </p:sp>
      <p:sp>
        <p:nvSpPr>
          <p:cNvPr id="4" name="Content Placeholder 3">
            <a:extLst>
              <a:ext uri="{FF2B5EF4-FFF2-40B4-BE49-F238E27FC236}">
                <a16:creationId xmlns:a16="http://schemas.microsoft.com/office/drawing/2014/main" id="{FEC38B42-DCC8-69DA-F1ED-F16D7BE15F37}"/>
              </a:ext>
            </a:extLst>
          </p:cNvPr>
          <p:cNvSpPr>
            <a:spLocks noGrp="1"/>
          </p:cNvSpPr>
          <p:nvPr>
            <p:ph sz="quarter" idx="13"/>
          </p:nvPr>
        </p:nvSpPr>
        <p:spPr/>
        <p:txBody>
          <a:bodyPr>
            <a:normAutofit lnSpcReduction="10000"/>
          </a:bodyPr>
          <a:lstStyle/>
          <a:p>
            <a:r>
              <a:rPr lang="en-US" sz="1100" b="1">
                <a:solidFill>
                  <a:schemeClr val="bg1">
                    <a:lumMod val="50000"/>
                  </a:schemeClr>
                </a:solidFill>
                <a:cs typeface="Calibri"/>
              </a:rPr>
              <a:t>Source: </a:t>
            </a:r>
            <a:r>
              <a:rPr lang="en-US" sz="1100">
                <a:solidFill>
                  <a:schemeClr val="bg1">
                    <a:lumMod val="50000"/>
                  </a:schemeClr>
                </a:solidFill>
                <a:cs typeface="Calibri"/>
              </a:rPr>
              <a:t>U.S. Census Bureau, Census 2000 Summary File 1 (SF1), 2010 Census Summary File 1 (SF1), 2020 Census Demographic and Housing Characteristics File (DHC)</a:t>
            </a:r>
          </a:p>
        </p:txBody>
      </p:sp>
      <p:sp>
        <p:nvSpPr>
          <p:cNvPr id="25" name="Arrow: Right 24">
            <a:extLst>
              <a:ext uri="{FF2B5EF4-FFF2-40B4-BE49-F238E27FC236}">
                <a16:creationId xmlns:a16="http://schemas.microsoft.com/office/drawing/2014/main" id="{BC6FAA7D-BB67-538D-B7EC-D552BF9764A7}"/>
              </a:ext>
              <a:ext uri="{C183D7F6-B498-43B3-948B-1728B52AA6E4}">
                <adec:decorative xmlns:adec="http://schemas.microsoft.com/office/drawing/2017/decorative" val="1"/>
              </a:ext>
            </a:extLst>
          </p:cNvPr>
          <p:cNvSpPr/>
          <p:nvPr/>
        </p:nvSpPr>
        <p:spPr>
          <a:xfrm rot="16200000">
            <a:off x="9242562" y="1308304"/>
            <a:ext cx="259122" cy="127554"/>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Arrow: Right 25">
            <a:extLst>
              <a:ext uri="{FF2B5EF4-FFF2-40B4-BE49-F238E27FC236}">
                <a16:creationId xmlns:a16="http://schemas.microsoft.com/office/drawing/2014/main" id="{7F42642A-1D66-5A72-A265-19B57AB95824}"/>
              </a:ext>
              <a:ext uri="{C183D7F6-B498-43B3-948B-1728B52AA6E4}">
                <adec:decorative xmlns:adec="http://schemas.microsoft.com/office/drawing/2017/decorative" val="1"/>
              </a:ext>
            </a:extLst>
          </p:cNvPr>
          <p:cNvSpPr/>
          <p:nvPr/>
        </p:nvSpPr>
        <p:spPr>
          <a:xfrm rot="16200000">
            <a:off x="11455880" y="1308304"/>
            <a:ext cx="259122" cy="127554"/>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1006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23A4-56E5-F7FA-D1B2-2520E5304041}"/>
              </a:ext>
            </a:extLst>
          </p:cNvPr>
          <p:cNvSpPr>
            <a:spLocks noGrp="1"/>
          </p:cNvSpPr>
          <p:nvPr>
            <p:ph type="title"/>
          </p:nvPr>
        </p:nvSpPr>
        <p:spPr/>
        <p:txBody>
          <a:bodyPr/>
          <a:lstStyle/>
          <a:p>
            <a:r>
              <a:rPr lang="en-US"/>
              <a:t>Total Fertility Rate Trends of the U.S. and Texas, 2000-2022</a:t>
            </a:r>
          </a:p>
        </p:txBody>
      </p:sp>
      <p:sp>
        <p:nvSpPr>
          <p:cNvPr id="4" name="Content Placeholder 3">
            <a:extLst>
              <a:ext uri="{FF2B5EF4-FFF2-40B4-BE49-F238E27FC236}">
                <a16:creationId xmlns:a16="http://schemas.microsoft.com/office/drawing/2014/main" id="{BFF2C102-77CB-F2E9-A93B-940E784A3BE6}"/>
              </a:ext>
            </a:extLst>
          </p:cNvPr>
          <p:cNvSpPr>
            <a:spLocks noGrp="1"/>
          </p:cNvSpPr>
          <p:nvPr>
            <p:ph sz="quarter" idx="13"/>
          </p:nvPr>
        </p:nvSpPr>
        <p:spPr>
          <a:xfrm>
            <a:off x="179388" y="6356350"/>
            <a:ext cx="10336212" cy="365125"/>
          </a:xfrm>
        </p:spPr>
        <p:txBody>
          <a:bodyPr>
            <a:noAutofit/>
          </a:bodyPr>
          <a:lstStyle/>
          <a:p>
            <a:r>
              <a:rPr lang="en-US" sz="1200" b="1"/>
              <a:t>Source: </a:t>
            </a:r>
            <a:r>
              <a:rPr lang="en-US" sz="1200"/>
              <a:t>National Vital Statistics Reports, Centers for Disease Control and Prevention</a:t>
            </a:r>
          </a:p>
          <a:p>
            <a:r>
              <a:rPr lang="en-US" sz="1200" b="1"/>
              <a:t>Note</a:t>
            </a:r>
            <a:r>
              <a:rPr lang="en-US" sz="1200"/>
              <a:t>: The total fertility rate is a demographic indicator that estimates the average number of children a woman will have during her childbearing years..</a:t>
            </a:r>
          </a:p>
        </p:txBody>
      </p:sp>
      <p:graphicFrame>
        <p:nvGraphicFramePr>
          <p:cNvPr id="5" name="Content Placeholder 4" descr="Line graph showing fertility rates in the U.S. and Texas from 2000 to 2022. Both decline; Texas starts at 2.50, ends at 1.84, U.S. starts at 2.06, ends at 1.66.">
            <a:extLst>
              <a:ext uri="{FF2B5EF4-FFF2-40B4-BE49-F238E27FC236}">
                <a16:creationId xmlns:a16="http://schemas.microsoft.com/office/drawing/2014/main" id="{2F03061C-0674-494E-A2A9-95D550E97FF5}"/>
              </a:ext>
            </a:extLst>
          </p:cNvPr>
          <p:cNvGraphicFramePr>
            <a:graphicFrameLocks noGrp="1"/>
          </p:cNvGraphicFramePr>
          <p:nvPr>
            <p:ph idx="1"/>
          </p:nvPr>
        </p:nvGraphicFramePr>
        <p:xfrm>
          <a:off x="376518" y="1443038"/>
          <a:ext cx="10977282"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0780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0BD8-2EAE-3C72-D4AE-240F4C46713F}"/>
              </a:ext>
            </a:extLst>
          </p:cNvPr>
          <p:cNvSpPr>
            <a:spLocks noGrp="1"/>
          </p:cNvSpPr>
          <p:nvPr>
            <p:ph type="title"/>
          </p:nvPr>
        </p:nvSpPr>
        <p:spPr>
          <a:xfrm>
            <a:off x="554038" y="457200"/>
            <a:ext cx="3932237" cy="1600200"/>
          </a:xfrm>
        </p:spPr>
        <p:txBody>
          <a:bodyPr vert="horz" lIns="91440" tIns="45720" rIns="91440" bIns="45720" rtlCol="0" anchor="b">
            <a:normAutofit/>
          </a:bodyPr>
          <a:lstStyle/>
          <a:p>
            <a:r>
              <a:rPr lang="en-US" sz="2600" b="1" kern="1200">
                <a:latin typeface="Arial" panose="020B0604020202020204" pitchFamily="34" charset="0"/>
                <a:ea typeface="+mj-ea"/>
                <a:cs typeface="Arial" panose="020B0604020202020204" pitchFamily="34" charset="0"/>
              </a:rPr>
              <a:t>Difference in Estimated Number of Births Between 2024 and 2014, Texas Counties</a:t>
            </a:r>
          </a:p>
        </p:txBody>
      </p:sp>
      <p:pic>
        <p:nvPicPr>
          <p:cNvPr id="5" name="Content Placeholder 4" descr="Map of Texas counties showing the difference in estimated births between 2024 and 2014. Shades range from dark blue (increase) to yellow (decrease).">
            <a:extLst>
              <a:ext uri="{FF2B5EF4-FFF2-40B4-BE49-F238E27FC236}">
                <a16:creationId xmlns:a16="http://schemas.microsoft.com/office/drawing/2014/main" id="{ABD95052-83FE-DC7A-7F1E-5070E2A6F07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r="-1" b="-1"/>
          <a:stretch>
            <a:fillRect/>
          </a:stretch>
        </p:blipFill>
        <p:spPr>
          <a:xfrm>
            <a:off x="4909344" y="136525"/>
            <a:ext cx="6397438" cy="5889088"/>
          </a:xfrm>
          <a:noFill/>
        </p:spPr>
      </p:pic>
      <p:sp>
        <p:nvSpPr>
          <p:cNvPr id="6" name="Content Placeholder 3">
            <a:extLst>
              <a:ext uri="{FF2B5EF4-FFF2-40B4-BE49-F238E27FC236}">
                <a16:creationId xmlns:a16="http://schemas.microsoft.com/office/drawing/2014/main" id="{B8BA9B80-9495-6DB5-4459-B42484F699D3}"/>
              </a:ext>
            </a:extLst>
          </p:cNvPr>
          <p:cNvSpPr txBox="1">
            <a:spLocks/>
          </p:cNvSpPr>
          <p:nvPr/>
        </p:nvSpPr>
        <p:spPr>
          <a:xfrm>
            <a:off x="179388" y="6356350"/>
            <a:ext cx="9459912"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kern="1200">
                <a:solidFill>
                  <a:schemeClr val="bg1">
                    <a:lumMod val="50000"/>
                  </a:schemeClr>
                </a:solidFill>
                <a:latin typeface="Arial" panose="020B0604020202020204" pitchFamily="34" charset="0"/>
                <a:ea typeface="+mn-ea"/>
                <a:cs typeface="Arial" panose="020B0604020202020204" pitchFamily="34" charset="0"/>
              </a:rPr>
              <a:t>Source: </a:t>
            </a:r>
            <a:r>
              <a:rPr lang="en-US" sz="1100" kern="1200">
                <a:solidFill>
                  <a:schemeClr val="bg1">
                    <a:lumMod val="50000"/>
                  </a:schemeClr>
                </a:solidFill>
                <a:latin typeface="Arial" panose="020B0604020202020204" pitchFamily="34" charset="0"/>
                <a:ea typeface="+mn-ea"/>
                <a:cs typeface="Arial" panose="020B0604020202020204" pitchFamily="34" charset="0"/>
              </a:rPr>
              <a:t>U.S. Census  Bureau, Vintage 2014 and 2024 Population Estimates</a:t>
            </a:r>
          </a:p>
        </p:txBody>
      </p:sp>
    </p:spTree>
    <p:extLst>
      <p:ext uri="{BB962C8B-B14F-4D97-AF65-F5344CB8AC3E}">
        <p14:creationId xmlns:p14="http://schemas.microsoft.com/office/powerpoint/2010/main" val="2368506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B4C04-DB9C-B651-EAE5-C49D16CC4F5D}"/>
              </a:ext>
            </a:extLst>
          </p:cNvPr>
          <p:cNvSpPr>
            <a:spLocks noGrp="1"/>
          </p:cNvSpPr>
          <p:nvPr>
            <p:ph type="title"/>
          </p:nvPr>
        </p:nvSpPr>
        <p:spPr>
          <a:xfrm>
            <a:off x="425695" y="1500310"/>
            <a:ext cx="3566641" cy="1928690"/>
          </a:xfrm>
        </p:spPr>
        <p:txBody>
          <a:bodyPr>
            <a:noAutofit/>
          </a:bodyPr>
          <a:lstStyle/>
          <a:p>
            <a:r>
              <a:rPr lang="en-US" sz="4000"/>
              <a:t>Percent of Senior Population 65+ in Texas, 2023</a:t>
            </a:r>
          </a:p>
        </p:txBody>
      </p:sp>
      <p:sp>
        <p:nvSpPr>
          <p:cNvPr id="6" name="Content Placeholder 5">
            <a:extLst>
              <a:ext uri="{FF2B5EF4-FFF2-40B4-BE49-F238E27FC236}">
                <a16:creationId xmlns:a16="http://schemas.microsoft.com/office/drawing/2014/main" id="{F82ECCBD-944D-0688-4575-59383FDCFD13}"/>
              </a:ext>
            </a:extLst>
          </p:cNvPr>
          <p:cNvSpPr>
            <a:spLocks noGrp="1"/>
          </p:cNvSpPr>
          <p:nvPr>
            <p:ph sz="quarter" idx="13"/>
          </p:nvPr>
        </p:nvSpPr>
        <p:spPr/>
        <p:txBody>
          <a:bodyPr/>
          <a:lstStyle/>
          <a:p>
            <a:r>
              <a:rPr lang="fr-FR" b="1"/>
              <a:t>Source: </a:t>
            </a:r>
            <a:r>
              <a:rPr lang="fr-FR"/>
              <a:t>U.S. </a:t>
            </a:r>
            <a:r>
              <a:rPr lang="fr-FR" err="1"/>
              <a:t>Census</a:t>
            </a:r>
            <a:r>
              <a:rPr lang="fr-FR"/>
              <a:t> Bureau. Vintage 2023 Population </a:t>
            </a:r>
            <a:r>
              <a:rPr lang="fr-FR" err="1"/>
              <a:t>Estimates</a:t>
            </a:r>
            <a:r>
              <a:rPr lang="fr-FR"/>
              <a:t>.</a:t>
            </a:r>
          </a:p>
        </p:txBody>
      </p:sp>
      <p:pic>
        <p:nvPicPr>
          <p:cNvPr id="10" name="Picture 9" descr="Map of Texas counties shaded by senior population percentage in 2023. Dark to light blue indicates 20-45.3%, 14-19.9%, and 7-13.9%. I-35 marked in red.&#10;">
            <a:extLst>
              <a:ext uri="{FF2B5EF4-FFF2-40B4-BE49-F238E27FC236}">
                <a16:creationId xmlns:a16="http://schemas.microsoft.com/office/drawing/2014/main" id="{DD31D112-1B90-21F8-A62F-907F35341F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1731" y="373639"/>
            <a:ext cx="7304574" cy="5644444"/>
          </a:xfrm>
          <a:prstGeom prst="rect">
            <a:avLst/>
          </a:prstGeom>
        </p:spPr>
      </p:pic>
      <p:pic>
        <p:nvPicPr>
          <p:cNvPr id="12" name="Picture 11">
            <a:extLst>
              <a:ext uri="{FF2B5EF4-FFF2-40B4-BE49-F238E27FC236}">
                <a16:creationId xmlns:a16="http://schemas.microsoft.com/office/drawing/2014/main" id="{692BDFB6-B74C-0B61-2DE0-A4E49640A81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5413" y="1423658"/>
            <a:ext cx="376919" cy="376919"/>
          </a:xfrm>
          <a:prstGeom prst="rect">
            <a:avLst/>
          </a:prstGeom>
        </p:spPr>
      </p:pic>
    </p:spTree>
    <p:extLst>
      <p:ext uri="{BB962C8B-B14F-4D97-AF65-F5344CB8AC3E}">
        <p14:creationId xmlns:p14="http://schemas.microsoft.com/office/powerpoint/2010/main" val="364449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E7F9B6-0B90-92D6-4C5F-9B788466856B}"/>
              </a:ext>
            </a:extLst>
          </p:cNvPr>
          <p:cNvSpPr>
            <a:spLocks noGrp="1"/>
          </p:cNvSpPr>
          <p:nvPr>
            <p:ph type="title"/>
          </p:nvPr>
        </p:nvSpPr>
        <p:spPr/>
        <p:txBody>
          <a:bodyPr>
            <a:normAutofit/>
          </a:bodyPr>
          <a:lstStyle/>
          <a:p>
            <a:r>
              <a:rPr lang="en-US" dirty="0"/>
              <a:t>Median Household Income and Home Value</a:t>
            </a:r>
            <a:br>
              <a:rPr lang="en-US" dirty="0"/>
            </a:br>
            <a:r>
              <a:rPr lang="en-US" dirty="0"/>
              <a:t>Gap Widens in Texas, 2013-2023 </a:t>
            </a:r>
          </a:p>
        </p:txBody>
      </p:sp>
      <p:graphicFrame>
        <p:nvGraphicFramePr>
          <p:cNvPr id="7" name="Content Placeholder 6" descr="Line graph titled &quot;Median Household Income and Home Value Gap Widens in Texas, 2013-2023.&quot; Orange line shows home value rising from $173,414 to $296,900, while blue line depicts household income increasing slightly from $67,926 to $75,780.">
            <a:extLst>
              <a:ext uri="{FF2B5EF4-FFF2-40B4-BE49-F238E27FC236}">
                <a16:creationId xmlns:a16="http://schemas.microsoft.com/office/drawing/2014/main" id="{530D20EF-987E-260F-7611-31AF4A74C846}"/>
              </a:ext>
            </a:extLst>
          </p:cNvPr>
          <p:cNvGraphicFramePr>
            <a:graphicFrameLocks noGrp="1"/>
          </p:cNvGraphicFramePr>
          <p:nvPr>
            <p:ph idx="1"/>
          </p:nvPr>
        </p:nvGraphicFramePr>
        <p:xfrm>
          <a:off x="838200" y="1414463"/>
          <a:ext cx="9459912"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D6F95158-171E-BB1B-0C9B-9D76B2EAD13E}"/>
              </a:ext>
            </a:extLst>
          </p:cNvPr>
          <p:cNvSpPr>
            <a:spLocks noGrp="1"/>
          </p:cNvSpPr>
          <p:nvPr>
            <p:ph sz="quarter" idx="13"/>
          </p:nvPr>
        </p:nvSpPr>
        <p:spPr/>
        <p:txBody>
          <a:bodyPr>
            <a:noAutofit/>
          </a:bodyPr>
          <a:lstStyle/>
          <a:p>
            <a:r>
              <a:rPr lang="en-US" b="1"/>
              <a:t>Source: </a:t>
            </a:r>
            <a:r>
              <a:rPr lang="en-US"/>
              <a:t>U.S. Census Bureau, American Community Survey, 1-Year, 2013, 2018, and  2023.</a:t>
            </a:r>
          </a:p>
          <a:p>
            <a:r>
              <a:rPr lang="en-US" b="1"/>
              <a:t>Note: </a:t>
            </a:r>
            <a:r>
              <a:rPr lang="en-US"/>
              <a:t>2023 Inflation-Adjusted Dollars.</a:t>
            </a:r>
          </a:p>
        </p:txBody>
      </p:sp>
      <p:grpSp>
        <p:nvGrpSpPr>
          <p:cNvPr id="16" name="Group 15">
            <a:extLst>
              <a:ext uri="{FF2B5EF4-FFF2-40B4-BE49-F238E27FC236}">
                <a16:creationId xmlns:a16="http://schemas.microsoft.com/office/drawing/2014/main" id="{BFDF1127-F265-6962-AC10-D9431C7297D6}"/>
              </a:ext>
              <a:ext uri="{C183D7F6-B498-43B3-948B-1728B52AA6E4}">
                <adec:decorative xmlns:adec="http://schemas.microsoft.com/office/drawing/2017/decorative" val="1"/>
              </a:ext>
            </a:extLst>
          </p:cNvPr>
          <p:cNvGrpSpPr/>
          <p:nvPr/>
        </p:nvGrpSpPr>
        <p:grpSpPr>
          <a:xfrm>
            <a:off x="9368641" y="1639929"/>
            <a:ext cx="783772" cy="1001486"/>
            <a:chOff x="9285514" y="1589314"/>
            <a:chExt cx="783772" cy="1001486"/>
          </a:xfrm>
        </p:grpSpPr>
        <p:cxnSp>
          <p:nvCxnSpPr>
            <p:cNvPr id="9" name="Straight Connector 8">
              <a:extLst>
                <a:ext uri="{FF2B5EF4-FFF2-40B4-BE49-F238E27FC236}">
                  <a16:creationId xmlns:a16="http://schemas.microsoft.com/office/drawing/2014/main" id="{C9F15EAC-3963-22C2-DD70-684A33C26BE8}"/>
                </a:ext>
              </a:extLst>
            </p:cNvPr>
            <p:cNvCxnSpPr>
              <a:cxnSpLocks/>
            </p:cNvCxnSpPr>
            <p:nvPr/>
          </p:nvCxnSpPr>
          <p:spPr>
            <a:xfrm>
              <a:off x="9285514" y="1589314"/>
              <a:ext cx="783772" cy="0"/>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61DCA934-E8ED-CB5D-8F76-3ABF7763D27C}"/>
                </a:ext>
              </a:extLst>
            </p:cNvPr>
            <p:cNvCxnSpPr>
              <a:cxnSpLocks/>
            </p:cNvCxnSpPr>
            <p:nvPr/>
          </p:nvCxnSpPr>
          <p:spPr>
            <a:xfrm>
              <a:off x="9285514" y="2590800"/>
              <a:ext cx="783772" cy="0"/>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0741F50E-3D9A-B662-0709-F415A2C6305B}"/>
                </a:ext>
              </a:extLst>
            </p:cNvPr>
            <p:cNvCxnSpPr>
              <a:cxnSpLocks/>
            </p:cNvCxnSpPr>
            <p:nvPr/>
          </p:nvCxnSpPr>
          <p:spPr>
            <a:xfrm>
              <a:off x="10069286" y="1589314"/>
              <a:ext cx="0" cy="1001486"/>
            </a:xfrm>
            <a:prstGeom prst="line">
              <a:avLst/>
            </a:prstGeom>
            <a:ln w="28575">
              <a:solidFill>
                <a:schemeClr val="accent2"/>
              </a:solidFill>
            </a:ln>
          </p:spPr>
          <p:style>
            <a:lnRef idx="1">
              <a:schemeClr val="accent6"/>
            </a:lnRef>
            <a:fillRef idx="0">
              <a:schemeClr val="accent6"/>
            </a:fillRef>
            <a:effectRef idx="0">
              <a:schemeClr val="accent6"/>
            </a:effectRef>
            <a:fontRef idx="minor">
              <a:schemeClr val="tx1"/>
            </a:fontRef>
          </p:style>
        </p:cxnSp>
      </p:grpSp>
      <p:sp>
        <p:nvSpPr>
          <p:cNvPr id="15" name="TextBox 14">
            <a:extLst>
              <a:ext uri="{FF2B5EF4-FFF2-40B4-BE49-F238E27FC236}">
                <a16:creationId xmlns:a16="http://schemas.microsoft.com/office/drawing/2014/main" id="{8B1DE401-C888-A744-A286-EBFF937B280C}"/>
              </a:ext>
            </a:extLst>
          </p:cNvPr>
          <p:cNvSpPr txBox="1"/>
          <p:nvPr/>
        </p:nvSpPr>
        <p:spPr>
          <a:xfrm>
            <a:off x="10152413" y="1674564"/>
            <a:ext cx="1683327" cy="1015663"/>
          </a:xfrm>
          <a:prstGeom prst="rect">
            <a:avLst/>
          </a:prstGeom>
          <a:noFill/>
        </p:spPr>
        <p:txBody>
          <a:bodyPr wrap="square" rtlCol="0">
            <a:spAutoFit/>
          </a:bodyPr>
          <a:lstStyle/>
          <a:p>
            <a:r>
              <a:rPr lang="en-US" sz="2000" b="1">
                <a:solidFill>
                  <a:schemeClr val="accent2"/>
                </a:solidFill>
              </a:rPr>
              <a:t>Median</a:t>
            </a:r>
          </a:p>
          <a:p>
            <a:r>
              <a:rPr lang="en-US" sz="2000" b="1">
                <a:solidFill>
                  <a:schemeClr val="accent2"/>
                </a:solidFill>
              </a:rPr>
              <a:t>Home</a:t>
            </a:r>
          </a:p>
          <a:p>
            <a:r>
              <a:rPr lang="en-US" sz="2000" b="1">
                <a:solidFill>
                  <a:schemeClr val="accent2"/>
                </a:solidFill>
              </a:rPr>
              <a:t>Value</a:t>
            </a:r>
          </a:p>
        </p:txBody>
      </p:sp>
      <p:grpSp>
        <p:nvGrpSpPr>
          <p:cNvPr id="17" name="Group 16">
            <a:extLst>
              <a:ext uri="{FF2B5EF4-FFF2-40B4-BE49-F238E27FC236}">
                <a16:creationId xmlns:a16="http://schemas.microsoft.com/office/drawing/2014/main" id="{98E4C1DC-325B-896D-B0C0-E274B3F24DEE}"/>
              </a:ext>
              <a:ext uri="{C183D7F6-B498-43B3-948B-1728B52AA6E4}">
                <adec:decorative xmlns:adec="http://schemas.microsoft.com/office/drawing/2017/decorative" val="1"/>
              </a:ext>
            </a:extLst>
          </p:cNvPr>
          <p:cNvGrpSpPr/>
          <p:nvPr/>
        </p:nvGrpSpPr>
        <p:grpSpPr>
          <a:xfrm>
            <a:off x="9368641" y="4046664"/>
            <a:ext cx="783772" cy="1001486"/>
            <a:chOff x="9285514" y="1589314"/>
            <a:chExt cx="783772" cy="1001486"/>
          </a:xfrm>
        </p:grpSpPr>
        <p:cxnSp>
          <p:nvCxnSpPr>
            <p:cNvPr id="18" name="Straight Connector 17">
              <a:extLst>
                <a:ext uri="{FF2B5EF4-FFF2-40B4-BE49-F238E27FC236}">
                  <a16:creationId xmlns:a16="http://schemas.microsoft.com/office/drawing/2014/main" id="{79276120-597E-82C0-41F1-89394D798274}"/>
                </a:ext>
              </a:extLst>
            </p:cNvPr>
            <p:cNvCxnSpPr>
              <a:cxnSpLocks/>
            </p:cNvCxnSpPr>
            <p:nvPr/>
          </p:nvCxnSpPr>
          <p:spPr>
            <a:xfrm>
              <a:off x="9285514" y="1589314"/>
              <a:ext cx="783772"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F9A72921-B9BA-E507-7CB5-F499308B89DD}"/>
                </a:ext>
              </a:extLst>
            </p:cNvPr>
            <p:cNvCxnSpPr>
              <a:cxnSpLocks/>
            </p:cNvCxnSpPr>
            <p:nvPr/>
          </p:nvCxnSpPr>
          <p:spPr>
            <a:xfrm>
              <a:off x="9285514" y="2590800"/>
              <a:ext cx="783772"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D8764622-89A9-7439-6D62-D3E7F5D16322}"/>
                </a:ext>
              </a:extLst>
            </p:cNvPr>
            <p:cNvCxnSpPr>
              <a:cxnSpLocks/>
            </p:cNvCxnSpPr>
            <p:nvPr/>
          </p:nvCxnSpPr>
          <p:spPr>
            <a:xfrm>
              <a:off x="10069286" y="1589314"/>
              <a:ext cx="0" cy="1001486"/>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grpSp>
      <p:sp>
        <p:nvSpPr>
          <p:cNvPr id="21" name="TextBox 20">
            <a:extLst>
              <a:ext uri="{FF2B5EF4-FFF2-40B4-BE49-F238E27FC236}">
                <a16:creationId xmlns:a16="http://schemas.microsoft.com/office/drawing/2014/main" id="{87B0842A-5DBE-C0CA-2135-B4A6F327E44A}"/>
              </a:ext>
            </a:extLst>
          </p:cNvPr>
          <p:cNvSpPr txBox="1"/>
          <p:nvPr/>
        </p:nvSpPr>
        <p:spPr>
          <a:xfrm>
            <a:off x="10164454" y="3997852"/>
            <a:ext cx="1683327" cy="1015663"/>
          </a:xfrm>
          <a:prstGeom prst="rect">
            <a:avLst/>
          </a:prstGeom>
          <a:noFill/>
        </p:spPr>
        <p:txBody>
          <a:bodyPr wrap="square" rtlCol="0">
            <a:spAutoFit/>
          </a:bodyPr>
          <a:lstStyle/>
          <a:p>
            <a:r>
              <a:rPr lang="en-US" sz="2000" b="1">
                <a:solidFill>
                  <a:schemeClr val="accent1"/>
                </a:solidFill>
              </a:rPr>
              <a:t>Median</a:t>
            </a:r>
          </a:p>
          <a:p>
            <a:r>
              <a:rPr lang="en-US" sz="2000" b="1">
                <a:solidFill>
                  <a:schemeClr val="accent1"/>
                </a:solidFill>
              </a:rPr>
              <a:t>Household</a:t>
            </a:r>
          </a:p>
          <a:p>
            <a:r>
              <a:rPr lang="en-US" sz="2000" b="1">
                <a:solidFill>
                  <a:schemeClr val="accent1"/>
                </a:solidFill>
              </a:rPr>
              <a:t>Income</a:t>
            </a:r>
          </a:p>
        </p:txBody>
      </p:sp>
      <p:pic>
        <p:nvPicPr>
          <p:cNvPr id="1028" name="Picture 4">
            <a:extLst>
              <a:ext uri="{FF2B5EF4-FFF2-40B4-BE49-F238E27FC236}">
                <a16:creationId xmlns:a16="http://schemas.microsoft.com/office/drawing/2014/main" id="{7654073D-252E-09FD-8D00-78488F2E3201}"/>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288FB7FD-6572-7E4D-7375-1A67A02EA648}"/>
              </a:ext>
              <a:ext uri="{C183D7F6-B498-43B3-948B-1728B52AA6E4}">
                <adec:decorative xmlns:adec="http://schemas.microsoft.com/office/drawing/2017/decorative" val="1"/>
              </a:ext>
            </a:extLst>
          </p:cNvPr>
          <p:cNvGrpSpPr/>
          <p:nvPr/>
        </p:nvGrpSpPr>
        <p:grpSpPr>
          <a:xfrm>
            <a:off x="2904468" y="3344917"/>
            <a:ext cx="336988" cy="336988"/>
            <a:chOff x="438150" y="3429000"/>
            <a:chExt cx="336988" cy="336988"/>
          </a:xfrm>
        </p:grpSpPr>
        <p:sp>
          <p:nvSpPr>
            <p:cNvPr id="23" name="Oval 22">
              <a:extLst>
                <a:ext uri="{FF2B5EF4-FFF2-40B4-BE49-F238E27FC236}">
                  <a16:creationId xmlns:a16="http://schemas.microsoft.com/office/drawing/2014/main" id="{8C0BCE7E-C4C4-02C0-86A3-513EF0AABCAE}"/>
                </a:ext>
              </a:extLst>
            </p:cNvPr>
            <p:cNvSpPr/>
            <p:nvPr/>
          </p:nvSpPr>
          <p:spPr>
            <a:xfrm>
              <a:off x="438150" y="3429000"/>
              <a:ext cx="336988" cy="3369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7EBCFE4D-1822-5F31-1A6B-A9037663827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2344" y="3473029"/>
              <a:ext cx="228600" cy="228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089C350B-CE3F-1D61-8738-293767CC1FB5}"/>
              </a:ext>
              <a:ext uri="{C183D7F6-B498-43B3-948B-1728B52AA6E4}">
                <adec:decorative xmlns:adec="http://schemas.microsoft.com/office/drawing/2017/decorative" val="1"/>
              </a:ext>
            </a:extLst>
          </p:cNvPr>
          <p:cNvGrpSpPr/>
          <p:nvPr/>
        </p:nvGrpSpPr>
        <p:grpSpPr>
          <a:xfrm>
            <a:off x="5813206" y="2779986"/>
            <a:ext cx="336988" cy="336988"/>
            <a:chOff x="438150" y="3429000"/>
            <a:chExt cx="336988" cy="336988"/>
          </a:xfrm>
        </p:grpSpPr>
        <p:sp>
          <p:nvSpPr>
            <p:cNvPr id="26" name="Oval 25">
              <a:extLst>
                <a:ext uri="{FF2B5EF4-FFF2-40B4-BE49-F238E27FC236}">
                  <a16:creationId xmlns:a16="http://schemas.microsoft.com/office/drawing/2014/main" id="{349B3E14-0BE1-BA54-2642-38E3328DAA20}"/>
                </a:ext>
              </a:extLst>
            </p:cNvPr>
            <p:cNvSpPr/>
            <p:nvPr/>
          </p:nvSpPr>
          <p:spPr>
            <a:xfrm>
              <a:off x="438150" y="3429000"/>
              <a:ext cx="336988" cy="3369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6">
              <a:extLst>
                <a:ext uri="{FF2B5EF4-FFF2-40B4-BE49-F238E27FC236}">
                  <a16:creationId xmlns:a16="http://schemas.microsoft.com/office/drawing/2014/main" id="{0C78622D-E910-B740-FDF0-3D39471FC2B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2344" y="3473029"/>
              <a:ext cx="228600" cy="228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41253C8A-1820-D0F7-388A-A7BC8894BBFA}"/>
              </a:ext>
              <a:ext uri="{C183D7F6-B498-43B3-948B-1728B52AA6E4}">
                <adec:decorative xmlns:adec="http://schemas.microsoft.com/office/drawing/2017/decorative" val="1"/>
              </a:ext>
            </a:extLst>
          </p:cNvPr>
          <p:cNvGrpSpPr/>
          <p:nvPr/>
        </p:nvGrpSpPr>
        <p:grpSpPr>
          <a:xfrm>
            <a:off x="8687374" y="2003697"/>
            <a:ext cx="336988" cy="336988"/>
            <a:chOff x="438150" y="3429000"/>
            <a:chExt cx="336988" cy="336988"/>
          </a:xfrm>
        </p:grpSpPr>
        <p:sp>
          <p:nvSpPr>
            <p:cNvPr id="29" name="Oval 28">
              <a:extLst>
                <a:ext uri="{FF2B5EF4-FFF2-40B4-BE49-F238E27FC236}">
                  <a16:creationId xmlns:a16="http://schemas.microsoft.com/office/drawing/2014/main" id="{97CAC609-7E2A-3172-77C9-6D5984C51683}"/>
                </a:ext>
              </a:extLst>
            </p:cNvPr>
            <p:cNvSpPr/>
            <p:nvPr/>
          </p:nvSpPr>
          <p:spPr>
            <a:xfrm>
              <a:off x="438150" y="3429000"/>
              <a:ext cx="336988" cy="3369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6">
              <a:extLst>
                <a:ext uri="{FF2B5EF4-FFF2-40B4-BE49-F238E27FC236}">
                  <a16:creationId xmlns:a16="http://schemas.microsoft.com/office/drawing/2014/main" id="{346AFB92-9587-7C65-2A8F-157F8921E8F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2344" y="3473029"/>
              <a:ext cx="228600" cy="228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C9E77F25-6E0E-E6F9-D786-348EDB8CC45F}"/>
              </a:ext>
              <a:ext uri="{C183D7F6-B498-43B3-948B-1728B52AA6E4}">
                <adec:decorative xmlns:adec="http://schemas.microsoft.com/office/drawing/2017/decorative" val="1"/>
              </a:ext>
            </a:extLst>
          </p:cNvPr>
          <p:cNvGrpSpPr/>
          <p:nvPr/>
        </p:nvGrpSpPr>
        <p:grpSpPr>
          <a:xfrm>
            <a:off x="2904468" y="4468871"/>
            <a:ext cx="336988" cy="369332"/>
            <a:chOff x="324557" y="4447356"/>
            <a:chExt cx="336988" cy="369332"/>
          </a:xfrm>
        </p:grpSpPr>
        <p:sp>
          <p:nvSpPr>
            <p:cNvPr id="32" name="Oval 31">
              <a:extLst>
                <a:ext uri="{FF2B5EF4-FFF2-40B4-BE49-F238E27FC236}">
                  <a16:creationId xmlns:a16="http://schemas.microsoft.com/office/drawing/2014/main" id="{F8595544-B388-4BAE-C55F-1CD4ABA664B3}"/>
                </a:ext>
              </a:extLst>
            </p:cNvPr>
            <p:cNvSpPr/>
            <p:nvPr/>
          </p:nvSpPr>
          <p:spPr>
            <a:xfrm>
              <a:off x="324557" y="4463528"/>
              <a:ext cx="336988" cy="33698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1786D11-E5ED-01D3-74D7-595DD3D6CB25}"/>
                </a:ext>
              </a:extLst>
            </p:cNvPr>
            <p:cNvSpPr txBox="1"/>
            <p:nvPr/>
          </p:nvSpPr>
          <p:spPr>
            <a:xfrm>
              <a:off x="336598" y="4447356"/>
              <a:ext cx="312906" cy="369332"/>
            </a:xfrm>
            <a:prstGeom prst="rect">
              <a:avLst/>
            </a:prstGeom>
            <a:noFill/>
          </p:spPr>
          <p:txBody>
            <a:bodyPr wrap="none" rtlCol="0">
              <a:spAutoFit/>
            </a:bodyPr>
            <a:lstStyle/>
            <a:p>
              <a:r>
                <a:rPr lang="en-US" b="1">
                  <a:solidFill>
                    <a:schemeClr val="bg1"/>
                  </a:solidFill>
                  <a:latin typeface="+mj-lt"/>
                </a:rPr>
                <a:t>$</a:t>
              </a:r>
            </a:p>
          </p:txBody>
        </p:sp>
      </p:grpSp>
      <p:grpSp>
        <p:nvGrpSpPr>
          <p:cNvPr id="36" name="Group 35">
            <a:extLst>
              <a:ext uri="{FF2B5EF4-FFF2-40B4-BE49-F238E27FC236}">
                <a16:creationId xmlns:a16="http://schemas.microsoft.com/office/drawing/2014/main" id="{77EC09E9-6E72-9E90-8B29-01695C1A3851}"/>
              </a:ext>
              <a:ext uri="{C183D7F6-B498-43B3-948B-1728B52AA6E4}">
                <adec:decorative xmlns:adec="http://schemas.microsoft.com/office/drawing/2017/decorative" val="1"/>
              </a:ext>
            </a:extLst>
          </p:cNvPr>
          <p:cNvGrpSpPr/>
          <p:nvPr/>
        </p:nvGrpSpPr>
        <p:grpSpPr>
          <a:xfrm>
            <a:off x="5813206" y="4416876"/>
            <a:ext cx="336988" cy="369332"/>
            <a:chOff x="324557" y="4447356"/>
            <a:chExt cx="336988" cy="369332"/>
          </a:xfrm>
        </p:grpSpPr>
        <p:sp>
          <p:nvSpPr>
            <p:cNvPr id="37" name="Oval 36">
              <a:extLst>
                <a:ext uri="{FF2B5EF4-FFF2-40B4-BE49-F238E27FC236}">
                  <a16:creationId xmlns:a16="http://schemas.microsoft.com/office/drawing/2014/main" id="{BAA1550D-0421-3679-30C6-54AE2B98AA3C}"/>
                </a:ext>
              </a:extLst>
            </p:cNvPr>
            <p:cNvSpPr/>
            <p:nvPr/>
          </p:nvSpPr>
          <p:spPr>
            <a:xfrm>
              <a:off x="324557" y="4463528"/>
              <a:ext cx="336988" cy="33698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CD59C1A-C3F4-9C38-C10D-9DA7977EDAD8}"/>
                </a:ext>
              </a:extLst>
            </p:cNvPr>
            <p:cNvSpPr txBox="1"/>
            <p:nvPr/>
          </p:nvSpPr>
          <p:spPr>
            <a:xfrm>
              <a:off x="336598" y="4447356"/>
              <a:ext cx="312906" cy="369332"/>
            </a:xfrm>
            <a:prstGeom prst="rect">
              <a:avLst/>
            </a:prstGeom>
            <a:noFill/>
          </p:spPr>
          <p:txBody>
            <a:bodyPr wrap="none" rtlCol="0">
              <a:spAutoFit/>
            </a:bodyPr>
            <a:lstStyle/>
            <a:p>
              <a:r>
                <a:rPr lang="en-US" b="1">
                  <a:solidFill>
                    <a:schemeClr val="bg1"/>
                  </a:solidFill>
                  <a:latin typeface="+mj-lt"/>
                </a:rPr>
                <a:t>$</a:t>
              </a:r>
            </a:p>
          </p:txBody>
        </p:sp>
      </p:grpSp>
      <p:grpSp>
        <p:nvGrpSpPr>
          <p:cNvPr id="39" name="Group 38">
            <a:extLst>
              <a:ext uri="{FF2B5EF4-FFF2-40B4-BE49-F238E27FC236}">
                <a16:creationId xmlns:a16="http://schemas.microsoft.com/office/drawing/2014/main" id="{6638790D-37A7-369B-43B7-F048CF5F00A7}"/>
              </a:ext>
              <a:ext uri="{C183D7F6-B498-43B3-948B-1728B52AA6E4}">
                <adec:decorative xmlns:adec="http://schemas.microsoft.com/office/drawing/2017/decorative" val="1"/>
              </a:ext>
            </a:extLst>
          </p:cNvPr>
          <p:cNvGrpSpPr/>
          <p:nvPr/>
        </p:nvGrpSpPr>
        <p:grpSpPr>
          <a:xfrm>
            <a:off x="8687374" y="4400704"/>
            <a:ext cx="336988" cy="369332"/>
            <a:chOff x="324557" y="4447356"/>
            <a:chExt cx="336988" cy="369332"/>
          </a:xfrm>
        </p:grpSpPr>
        <p:sp>
          <p:nvSpPr>
            <p:cNvPr id="40" name="Oval 39">
              <a:extLst>
                <a:ext uri="{FF2B5EF4-FFF2-40B4-BE49-F238E27FC236}">
                  <a16:creationId xmlns:a16="http://schemas.microsoft.com/office/drawing/2014/main" id="{2C978744-B6DB-3039-41A2-85B206CFBBBB}"/>
                </a:ext>
              </a:extLst>
            </p:cNvPr>
            <p:cNvSpPr/>
            <p:nvPr/>
          </p:nvSpPr>
          <p:spPr>
            <a:xfrm>
              <a:off x="324557" y="4463528"/>
              <a:ext cx="336988" cy="33698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BA385C6-7961-F7C5-91DA-DB85EE2906AC}"/>
                </a:ext>
              </a:extLst>
            </p:cNvPr>
            <p:cNvSpPr txBox="1"/>
            <p:nvPr/>
          </p:nvSpPr>
          <p:spPr>
            <a:xfrm>
              <a:off x="336598" y="4447356"/>
              <a:ext cx="312906" cy="369332"/>
            </a:xfrm>
            <a:prstGeom prst="rect">
              <a:avLst/>
            </a:prstGeom>
            <a:noFill/>
          </p:spPr>
          <p:txBody>
            <a:bodyPr wrap="none" rtlCol="0">
              <a:spAutoFit/>
            </a:bodyPr>
            <a:lstStyle/>
            <a:p>
              <a:r>
                <a:rPr lang="en-US" b="1">
                  <a:solidFill>
                    <a:schemeClr val="bg1"/>
                  </a:solidFill>
                  <a:latin typeface="+mj-lt"/>
                </a:rPr>
                <a:t>$</a:t>
              </a:r>
            </a:p>
          </p:txBody>
        </p:sp>
      </p:grpSp>
    </p:spTree>
    <p:extLst>
      <p:ext uri="{BB962C8B-B14F-4D97-AF65-F5344CB8AC3E}">
        <p14:creationId xmlns:p14="http://schemas.microsoft.com/office/powerpoint/2010/main" val="46118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6E55-3D80-0F77-A073-F4CC27FEBA53}"/>
              </a:ext>
            </a:extLst>
          </p:cNvPr>
          <p:cNvSpPr>
            <a:spLocks noGrp="1"/>
          </p:cNvSpPr>
          <p:nvPr>
            <p:ph type="title"/>
          </p:nvPr>
        </p:nvSpPr>
        <p:spPr/>
        <p:txBody>
          <a:bodyPr>
            <a:normAutofit/>
          </a:bodyPr>
          <a:lstStyle/>
          <a:p>
            <a:r>
              <a:rPr lang="en-US" sz="2800"/>
              <a:t>Percent Uninsured by Race/Ethnicity, Texas 2024</a:t>
            </a:r>
          </a:p>
        </p:txBody>
      </p:sp>
      <p:graphicFrame>
        <p:nvGraphicFramePr>
          <p:cNvPr id="4" name="Chart 3" descr="Bar chart showing Hispanics at 26.4%, two or more races at 24.1%, NH Black 14.1%, NH White 9.1%, NH Asian 8.4%. Text notes 16.7% of Texans lack insurance, the highest rate in the US.">
            <a:extLst>
              <a:ext uri="{FF2B5EF4-FFF2-40B4-BE49-F238E27FC236}">
                <a16:creationId xmlns:a16="http://schemas.microsoft.com/office/drawing/2014/main" id="{06EA4AA5-189A-9300-5EB9-89A8F0E3F63C}"/>
              </a:ext>
            </a:extLst>
          </p:cNvPr>
          <p:cNvGraphicFramePr>
            <a:graphicFrameLocks/>
          </p:cNvGraphicFramePr>
          <p:nvPr/>
        </p:nvGraphicFramePr>
        <p:xfrm>
          <a:off x="621793" y="1105370"/>
          <a:ext cx="8275320" cy="500282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52C816E-4D32-847B-5CC0-4FC635D71029}"/>
              </a:ext>
            </a:extLst>
          </p:cNvPr>
          <p:cNvSpPr txBox="1"/>
          <p:nvPr/>
        </p:nvSpPr>
        <p:spPr>
          <a:xfrm>
            <a:off x="9273851" y="1159699"/>
            <a:ext cx="2770553"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a:ea typeface="+mn-ea"/>
                <a:cs typeface="+mn-cs"/>
              </a:rPr>
              <a:t>16.7% of Texans are without health insurance</a:t>
            </a:r>
            <a:endParaRPr kumimoji="0" lang="en-US" sz="24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mn-ea"/>
                <a:cs typeface="+mn-cs"/>
              </a:rPr>
              <a:t>TX has the highest uninsured rate in the US</a:t>
            </a:r>
            <a:endParaRPr kumimoji="0" lang="en-US" sz="20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 name="Content Placeholder 5">
            <a:extLst>
              <a:ext uri="{FF2B5EF4-FFF2-40B4-BE49-F238E27FC236}">
                <a16:creationId xmlns:a16="http://schemas.microsoft.com/office/drawing/2014/main" id="{4A3FFAB9-42F4-0C9A-4942-7ECAA9436A21}"/>
              </a:ext>
            </a:extLst>
          </p:cNvPr>
          <p:cNvSpPr>
            <a:spLocks noGrp="1"/>
          </p:cNvSpPr>
          <p:nvPr>
            <p:ph sz="quarter" idx="13"/>
          </p:nvPr>
        </p:nvSpPr>
        <p:spPr/>
        <p:txBody>
          <a:bodyPr>
            <a:normAutofit/>
          </a:bodyPr>
          <a:lstStyle/>
          <a:p>
            <a:r>
              <a:rPr lang="en-US" sz="1000" b="1">
                <a:solidFill>
                  <a:schemeClr val="bg2">
                    <a:lumMod val="50000"/>
                  </a:schemeClr>
                </a:solidFill>
                <a:latin typeface="+mj-lt"/>
                <a:cs typeface="Arial" pitchFamily="34" charset="0"/>
              </a:rPr>
              <a:t>Source: </a:t>
            </a:r>
            <a:r>
              <a:rPr lang="en-US" sz="1000">
                <a:solidFill>
                  <a:schemeClr val="bg2">
                    <a:lumMod val="50000"/>
                  </a:schemeClr>
                </a:solidFill>
                <a:latin typeface="+mj-lt"/>
                <a:cs typeface="Arial" pitchFamily="34" charset="0"/>
              </a:rPr>
              <a:t>U.S. Census Bureau, American Community Survey, 2024 1-year estimates</a:t>
            </a:r>
          </a:p>
        </p:txBody>
      </p:sp>
    </p:spTree>
    <p:extLst>
      <p:ext uri="{BB962C8B-B14F-4D97-AF65-F5344CB8AC3E}">
        <p14:creationId xmlns:p14="http://schemas.microsoft.com/office/powerpoint/2010/main" val="2691308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6EFC-9C57-EBD3-C35B-55EC93BCBD37}"/>
              </a:ext>
            </a:extLst>
          </p:cNvPr>
          <p:cNvSpPr>
            <a:spLocks noGrp="1"/>
          </p:cNvSpPr>
          <p:nvPr>
            <p:ph type="ctrTitle"/>
          </p:nvPr>
        </p:nvSpPr>
        <p:spPr/>
        <p:txBody>
          <a:bodyPr/>
          <a:lstStyle/>
          <a:p>
            <a:r>
              <a:rPr lang="en-US"/>
              <a:t>A Look at Your Region</a:t>
            </a:r>
          </a:p>
        </p:txBody>
      </p:sp>
      <p:sp>
        <p:nvSpPr>
          <p:cNvPr id="3" name="Content Placeholder 2">
            <a:extLst>
              <a:ext uri="{FF2B5EF4-FFF2-40B4-BE49-F238E27FC236}">
                <a16:creationId xmlns:a16="http://schemas.microsoft.com/office/drawing/2014/main" id="{E0D97623-156F-824E-A643-3C77F7E45EEB}"/>
              </a:ext>
            </a:extLst>
          </p:cNvPr>
          <p:cNvSpPr>
            <a:spLocks noGrp="1"/>
          </p:cNvSpPr>
          <p:nvPr>
            <p:ph sz="quarter" idx="10"/>
          </p:nvPr>
        </p:nvSpPr>
        <p:spPr/>
        <p:txBody>
          <a:bodyPr/>
          <a:lstStyle/>
          <a:p>
            <a:endParaRPr lang="en-US"/>
          </a:p>
        </p:txBody>
      </p:sp>
      <p:sp>
        <p:nvSpPr>
          <p:cNvPr id="4" name="Content Placeholder 3">
            <a:extLst>
              <a:ext uri="{FF2B5EF4-FFF2-40B4-BE49-F238E27FC236}">
                <a16:creationId xmlns:a16="http://schemas.microsoft.com/office/drawing/2014/main" id="{1B976D66-6282-6290-4CCB-86BF2AF8695A}"/>
              </a:ext>
            </a:extLst>
          </p:cNvPr>
          <p:cNvSpPr>
            <a:spLocks noGrp="1"/>
          </p:cNvSpPr>
          <p:nvPr>
            <p:ph sz="quarter" idx="11"/>
          </p:nvPr>
        </p:nvSpPr>
        <p:spPr/>
        <p:txBody>
          <a:bodyPr/>
          <a:lstStyle/>
          <a:p>
            <a:endParaRPr lang="en-US"/>
          </a:p>
        </p:txBody>
      </p:sp>
      <p:sp>
        <p:nvSpPr>
          <p:cNvPr id="5" name="Content Placeholder 4">
            <a:extLst>
              <a:ext uri="{FF2B5EF4-FFF2-40B4-BE49-F238E27FC236}">
                <a16:creationId xmlns:a16="http://schemas.microsoft.com/office/drawing/2014/main" id="{BD8DCD72-E116-ECBA-430E-E8F68A37C1D2}"/>
              </a:ext>
            </a:extLst>
          </p:cNvPr>
          <p:cNvSpPr>
            <a:spLocks noGrp="1"/>
          </p:cNvSpPr>
          <p:nvPr>
            <p:ph sz="quarter" idx="12"/>
          </p:nvPr>
        </p:nvSpPr>
        <p:spPr/>
        <p:txBody>
          <a:bodyPr/>
          <a:lstStyle/>
          <a:p>
            <a:endParaRPr lang="en-US"/>
          </a:p>
        </p:txBody>
      </p:sp>
    </p:spTree>
    <p:extLst>
      <p:ext uri="{BB962C8B-B14F-4D97-AF65-F5344CB8AC3E}">
        <p14:creationId xmlns:p14="http://schemas.microsoft.com/office/powerpoint/2010/main" val="150515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27E9-063E-26E0-BE37-6770E635A7A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About our organization</a:t>
            </a:r>
          </a:p>
        </p:txBody>
      </p:sp>
      <p:sp>
        <p:nvSpPr>
          <p:cNvPr id="19" name="Rectangle 18">
            <a:extLst>
              <a:ext uri="{FF2B5EF4-FFF2-40B4-BE49-F238E27FC236}">
                <a16:creationId xmlns:a16="http://schemas.microsoft.com/office/drawing/2014/main" id="{3960BF66-C09E-9F6D-010C-2061646AD210}"/>
              </a:ext>
              <a:ext uri="{C183D7F6-B498-43B3-948B-1728B52AA6E4}">
                <adec:decorative xmlns:adec="http://schemas.microsoft.com/office/drawing/2017/decorative" val="1"/>
              </a:ext>
            </a:extLst>
          </p:cNvPr>
          <p:cNvSpPr/>
          <p:nvPr/>
        </p:nvSpPr>
        <p:spPr>
          <a:xfrm>
            <a:off x="4154400" y="0"/>
            <a:ext cx="80376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as Demographic Center logo">
            <a:extLst>
              <a:ext uri="{FF2B5EF4-FFF2-40B4-BE49-F238E27FC236}">
                <a16:creationId xmlns:a16="http://schemas.microsoft.com/office/drawing/2014/main" id="{A9DBB977-614A-7772-4D93-326C6C3ABF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2950" y="974225"/>
            <a:ext cx="2940010" cy="1258324"/>
          </a:xfrm>
          <a:prstGeom prst="rect">
            <a:avLst/>
          </a:prstGeom>
        </p:spPr>
      </p:pic>
      <p:sp>
        <p:nvSpPr>
          <p:cNvPr id="11" name="Content Placeholder 2">
            <a:extLst>
              <a:ext uri="{FF2B5EF4-FFF2-40B4-BE49-F238E27FC236}">
                <a16:creationId xmlns:a16="http://schemas.microsoft.com/office/drawing/2014/main" id="{20F77F15-8052-4AC5-AC54-551ABC9B0AC5}"/>
              </a:ext>
            </a:extLst>
          </p:cNvPr>
          <p:cNvSpPr txBox="1">
            <a:spLocks/>
          </p:cNvSpPr>
          <p:nvPr/>
        </p:nvSpPr>
        <p:spPr>
          <a:xfrm>
            <a:off x="639136" y="2946311"/>
            <a:ext cx="2683824" cy="75716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latin typeface="Arial" panose="020B0604020202020204" pitchFamily="34" charset="0"/>
                <a:cs typeface="Arial" panose="020B0604020202020204" pitchFamily="34" charset="0"/>
              </a:rPr>
              <a:t>State Demographer</a:t>
            </a:r>
          </a:p>
          <a:p>
            <a:pPr marL="0" indent="0">
              <a:buFont typeface="Arial" panose="020B0604020202020204" pitchFamily="34" charset="0"/>
              <a:buNone/>
            </a:pPr>
            <a:r>
              <a:rPr lang="en-US" sz="1600">
                <a:latin typeface="Arial" panose="020B0604020202020204" pitchFamily="34" charset="0"/>
                <a:cs typeface="Arial" panose="020B0604020202020204" pitchFamily="34" charset="0"/>
              </a:rPr>
              <a:t>Lloyd B. Potter, Ph.D.</a:t>
            </a:r>
          </a:p>
        </p:txBody>
      </p:sp>
      <p:sp>
        <p:nvSpPr>
          <p:cNvPr id="10" name="Content Placeholder 2">
            <a:extLst>
              <a:ext uri="{FF2B5EF4-FFF2-40B4-BE49-F238E27FC236}">
                <a16:creationId xmlns:a16="http://schemas.microsoft.com/office/drawing/2014/main" id="{701F363C-3883-7F6D-2FBD-944AC7C5295D}"/>
              </a:ext>
            </a:extLst>
          </p:cNvPr>
          <p:cNvSpPr txBox="1">
            <a:spLocks/>
          </p:cNvSpPr>
          <p:nvPr/>
        </p:nvSpPr>
        <p:spPr>
          <a:xfrm>
            <a:off x="639136" y="4338968"/>
            <a:ext cx="2450653" cy="1901645"/>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latin typeface="Arial" panose="020B0604020202020204" pitchFamily="34" charset="0"/>
                <a:cs typeface="Arial" panose="020B0604020202020204" pitchFamily="34" charset="0"/>
              </a:rPr>
              <a:t>Affiliated with</a:t>
            </a:r>
          </a:p>
          <a:p>
            <a:pPr marL="12700" marR="5080" lvl="0" indent="0">
              <a:lnSpc>
                <a:spcPts val="1730"/>
              </a:lnSpc>
              <a:spcBef>
                <a:spcPts val="1019"/>
              </a:spcBef>
              <a:buNone/>
              <a:defRPr/>
            </a:pPr>
            <a:r>
              <a:rPr lang="en-US" sz="1600" kern="0" dirty="0">
                <a:solidFill>
                  <a:sysClr val="windowText" lastClr="000000"/>
                </a:solidFill>
                <a:latin typeface="Arial"/>
                <a:cs typeface="Arial"/>
              </a:rPr>
              <a:t>The</a:t>
            </a:r>
            <a:r>
              <a:rPr lang="en-US" sz="1600" kern="0" spc="-35" dirty="0">
                <a:solidFill>
                  <a:sysClr val="windowText" lastClr="000000"/>
                </a:solidFill>
                <a:latin typeface="Arial"/>
                <a:cs typeface="Arial"/>
              </a:rPr>
              <a:t> </a:t>
            </a:r>
            <a:r>
              <a:rPr lang="en-US" sz="1600" kern="0" dirty="0">
                <a:solidFill>
                  <a:sysClr val="windowText" lastClr="000000"/>
                </a:solidFill>
                <a:latin typeface="Arial"/>
                <a:cs typeface="Arial"/>
              </a:rPr>
              <a:t>University</a:t>
            </a:r>
            <a:r>
              <a:rPr lang="en-US" sz="1600" kern="0" spc="-45" dirty="0">
                <a:solidFill>
                  <a:sysClr val="windowText" lastClr="000000"/>
                </a:solidFill>
                <a:latin typeface="Arial"/>
                <a:cs typeface="Arial"/>
              </a:rPr>
              <a:t> </a:t>
            </a:r>
            <a:r>
              <a:rPr lang="en-US" sz="1600" kern="0" dirty="0">
                <a:solidFill>
                  <a:sysClr val="windowText" lastClr="000000"/>
                </a:solidFill>
                <a:latin typeface="Arial"/>
                <a:cs typeface="Arial"/>
              </a:rPr>
              <a:t>of</a:t>
            </a:r>
            <a:r>
              <a:rPr lang="en-US" sz="1600" kern="0" spc="-65" dirty="0">
                <a:solidFill>
                  <a:sysClr val="windowText" lastClr="000000"/>
                </a:solidFill>
                <a:latin typeface="Arial"/>
                <a:cs typeface="Arial"/>
              </a:rPr>
              <a:t> </a:t>
            </a:r>
            <a:r>
              <a:rPr lang="en-US" sz="1600" kern="0" spc="-30" dirty="0">
                <a:solidFill>
                  <a:sysClr val="windowText" lastClr="000000"/>
                </a:solidFill>
                <a:latin typeface="Arial"/>
                <a:cs typeface="Arial"/>
              </a:rPr>
              <a:t>Texas</a:t>
            </a:r>
            <a:r>
              <a:rPr lang="en-US" sz="1600" kern="0" spc="-25" dirty="0">
                <a:solidFill>
                  <a:sysClr val="windowText" lastClr="000000"/>
                </a:solidFill>
                <a:latin typeface="Arial"/>
                <a:cs typeface="Arial"/>
              </a:rPr>
              <a:t> at </a:t>
            </a:r>
            <a:r>
              <a:rPr lang="en-US" sz="1600" kern="0" dirty="0">
                <a:solidFill>
                  <a:sysClr val="windowText" lastClr="000000"/>
                </a:solidFill>
                <a:latin typeface="Arial"/>
                <a:cs typeface="Arial"/>
              </a:rPr>
              <a:t>San</a:t>
            </a:r>
            <a:r>
              <a:rPr lang="en-US" sz="1600" kern="0" spc="-90" dirty="0">
                <a:solidFill>
                  <a:sysClr val="windowText" lastClr="000000"/>
                </a:solidFill>
                <a:latin typeface="Arial"/>
                <a:cs typeface="Arial"/>
              </a:rPr>
              <a:t> </a:t>
            </a:r>
            <a:r>
              <a:rPr lang="en-US" sz="1600" kern="0" spc="-10" dirty="0">
                <a:solidFill>
                  <a:sysClr val="windowText" lastClr="000000"/>
                </a:solidFill>
                <a:latin typeface="Arial"/>
                <a:cs typeface="Arial"/>
              </a:rPr>
              <a:t>Antonio</a:t>
            </a:r>
            <a:endParaRPr lang="en-US" sz="1600" kern="0" dirty="0">
              <a:solidFill>
                <a:sysClr val="windowText" lastClr="000000"/>
              </a:solidFill>
              <a:latin typeface="Arial"/>
              <a:cs typeface="Arial"/>
            </a:endParaRPr>
          </a:p>
          <a:p>
            <a:pPr marL="12700" marR="67310" lvl="0" indent="0">
              <a:lnSpc>
                <a:spcPts val="1730"/>
              </a:lnSpc>
              <a:spcBef>
                <a:spcPts val="990"/>
              </a:spcBef>
              <a:buNone/>
              <a:defRPr/>
            </a:pPr>
            <a:r>
              <a:rPr lang="en-US" sz="1600" kern="0" dirty="0">
                <a:solidFill>
                  <a:sysClr val="windowText" lastClr="000000"/>
                </a:solidFill>
                <a:latin typeface="Arial"/>
                <a:cs typeface="Arial"/>
              </a:rPr>
              <a:t>Institute</a:t>
            </a:r>
            <a:r>
              <a:rPr lang="en-US" sz="1600" kern="0" spc="-35" dirty="0">
                <a:solidFill>
                  <a:sysClr val="windowText" lastClr="000000"/>
                </a:solidFill>
                <a:latin typeface="Arial"/>
                <a:cs typeface="Arial"/>
              </a:rPr>
              <a:t> </a:t>
            </a:r>
            <a:r>
              <a:rPr lang="en-US" sz="1600" kern="0" dirty="0">
                <a:solidFill>
                  <a:sysClr val="windowText" lastClr="000000"/>
                </a:solidFill>
                <a:latin typeface="Arial"/>
                <a:cs typeface="Arial"/>
              </a:rPr>
              <a:t>for</a:t>
            </a:r>
            <a:r>
              <a:rPr lang="en-US" sz="1600" kern="0" spc="-25" dirty="0">
                <a:solidFill>
                  <a:sysClr val="windowText" lastClr="000000"/>
                </a:solidFill>
                <a:latin typeface="Arial"/>
                <a:cs typeface="Arial"/>
              </a:rPr>
              <a:t> </a:t>
            </a:r>
            <a:r>
              <a:rPr lang="en-US" sz="1600" kern="0" spc="-10" dirty="0">
                <a:solidFill>
                  <a:sysClr val="windowText" lastClr="000000"/>
                </a:solidFill>
                <a:latin typeface="Arial"/>
                <a:cs typeface="Arial"/>
              </a:rPr>
              <a:t>Demographic </a:t>
            </a:r>
            <a:r>
              <a:rPr lang="en-US" sz="1600" kern="0" dirty="0">
                <a:solidFill>
                  <a:sysClr val="windowText" lastClr="000000"/>
                </a:solidFill>
                <a:latin typeface="Arial"/>
                <a:cs typeface="Arial"/>
              </a:rPr>
              <a:t>and</a:t>
            </a:r>
            <a:r>
              <a:rPr lang="en-US" sz="1600" kern="0" spc="-15" dirty="0">
                <a:solidFill>
                  <a:sysClr val="windowText" lastClr="000000"/>
                </a:solidFill>
                <a:latin typeface="Arial"/>
                <a:cs typeface="Arial"/>
              </a:rPr>
              <a:t> </a:t>
            </a:r>
            <a:r>
              <a:rPr lang="en-US" sz="1600" kern="0" spc="-10" dirty="0">
                <a:solidFill>
                  <a:sysClr val="windowText" lastClr="000000"/>
                </a:solidFill>
                <a:latin typeface="Arial"/>
                <a:cs typeface="Arial"/>
              </a:rPr>
              <a:t>Socioeconomic </a:t>
            </a:r>
            <a:r>
              <a:rPr lang="en-US" sz="1600" kern="0" dirty="0">
                <a:solidFill>
                  <a:sysClr val="windowText" lastClr="000000"/>
                </a:solidFill>
                <a:latin typeface="Arial"/>
                <a:cs typeface="Arial"/>
              </a:rPr>
              <a:t>Research</a:t>
            </a:r>
            <a:r>
              <a:rPr lang="en-US" sz="1600" kern="0" spc="-35" dirty="0">
                <a:solidFill>
                  <a:sysClr val="windowText" lastClr="000000"/>
                </a:solidFill>
                <a:latin typeface="Arial"/>
                <a:cs typeface="Arial"/>
              </a:rPr>
              <a:t> </a:t>
            </a:r>
            <a:r>
              <a:rPr lang="en-US" sz="1600" kern="0" spc="-10" dirty="0">
                <a:solidFill>
                  <a:sysClr val="windowText" lastClr="000000"/>
                </a:solidFill>
                <a:latin typeface="Arial"/>
                <a:cs typeface="Arial"/>
              </a:rPr>
              <a:t>(</a:t>
            </a:r>
            <a:r>
              <a:rPr lang="en-US" sz="1600" kern="0" spc="-10" dirty="0" err="1">
                <a:solidFill>
                  <a:sysClr val="windowText" lastClr="000000"/>
                </a:solidFill>
                <a:latin typeface="Arial"/>
                <a:cs typeface="Arial"/>
              </a:rPr>
              <a:t>IDSER</a:t>
            </a:r>
            <a:r>
              <a:rPr lang="en-US" sz="1600" kern="0" spc="-10" dirty="0">
                <a:solidFill>
                  <a:sysClr val="windowText" lastClr="000000"/>
                </a:solidFill>
                <a:latin typeface="Arial"/>
                <a:cs typeface="Arial"/>
              </a:rPr>
              <a:t>)</a:t>
            </a:r>
            <a:endParaRPr lang="en-US" sz="1600" kern="0" dirty="0">
              <a:solidFill>
                <a:sysClr val="windowText" lastClr="000000"/>
              </a:solidFill>
              <a:latin typeface="Arial"/>
              <a:cs typeface="Arial"/>
            </a:endParaRPr>
          </a:p>
        </p:txBody>
      </p:sp>
      <p:cxnSp>
        <p:nvCxnSpPr>
          <p:cNvPr id="13" name="Straight Connector 12">
            <a:extLst>
              <a:ext uri="{FF2B5EF4-FFF2-40B4-BE49-F238E27FC236}">
                <a16:creationId xmlns:a16="http://schemas.microsoft.com/office/drawing/2014/main" id="{A554E8C7-B1FB-1B76-96AA-20B9EE266D25}"/>
              </a:ext>
              <a:ext uri="{C183D7F6-B498-43B3-948B-1728B52AA6E4}">
                <adec:decorative xmlns:adec="http://schemas.microsoft.com/office/drawing/2017/decorative" val="1"/>
              </a:ext>
            </a:extLst>
          </p:cNvPr>
          <p:cNvCxnSpPr/>
          <p:nvPr/>
        </p:nvCxnSpPr>
        <p:spPr>
          <a:xfrm>
            <a:off x="639136" y="2889911"/>
            <a:ext cx="0" cy="757167"/>
          </a:xfrm>
          <a:prstGeom prst="line">
            <a:avLst/>
          </a:prstGeom>
          <a:ln w="38100">
            <a:solidFill>
              <a:srgbClr val="A3213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DDCC75-81EB-6A11-AF13-BD3BF3F29F06}"/>
              </a:ext>
              <a:ext uri="{C183D7F6-B498-43B3-948B-1728B52AA6E4}">
                <adec:decorative xmlns:adec="http://schemas.microsoft.com/office/drawing/2017/decorative" val="1"/>
              </a:ext>
            </a:extLst>
          </p:cNvPr>
          <p:cNvCxnSpPr>
            <a:cxnSpLocks/>
          </p:cNvCxnSpPr>
          <p:nvPr/>
        </p:nvCxnSpPr>
        <p:spPr>
          <a:xfrm>
            <a:off x="622358" y="4282567"/>
            <a:ext cx="0" cy="945416"/>
          </a:xfrm>
          <a:prstGeom prst="line">
            <a:avLst/>
          </a:prstGeom>
          <a:ln w="38100">
            <a:solidFill>
              <a:srgbClr val="A3213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7F2D814-5E05-BD63-6A31-A6675F1C60DA}"/>
              </a:ext>
            </a:extLst>
          </p:cNvPr>
          <p:cNvSpPr txBox="1"/>
          <p:nvPr/>
        </p:nvSpPr>
        <p:spPr>
          <a:xfrm>
            <a:off x="4860392" y="833153"/>
            <a:ext cx="2419198" cy="369332"/>
          </a:xfrm>
          <a:prstGeom prst="rect">
            <a:avLst/>
          </a:prstGeom>
          <a:noFill/>
        </p:spPr>
        <p:txBody>
          <a:bodyPr wrap="square" rtlCol="0" anchor="ctr">
            <a:spAutoFit/>
          </a:bodyPr>
          <a:lstStyle/>
          <a:p>
            <a:r>
              <a:rPr lang="en-US" b="1" dirty="0">
                <a:solidFill>
                  <a:srgbClr val="8B2233"/>
                </a:solidFill>
              </a:rPr>
              <a:t>Major Function</a:t>
            </a:r>
          </a:p>
        </p:txBody>
      </p:sp>
      <p:sp>
        <p:nvSpPr>
          <p:cNvPr id="16" name="TextBox 15">
            <a:extLst>
              <a:ext uri="{FF2B5EF4-FFF2-40B4-BE49-F238E27FC236}">
                <a16:creationId xmlns:a16="http://schemas.microsoft.com/office/drawing/2014/main" id="{616EAC64-618A-C49D-0C6E-BDDDC0AC8904}"/>
              </a:ext>
            </a:extLst>
          </p:cNvPr>
          <p:cNvSpPr txBox="1"/>
          <p:nvPr/>
        </p:nvSpPr>
        <p:spPr>
          <a:xfrm>
            <a:off x="4604802" y="1214518"/>
            <a:ext cx="7040640" cy="338554"/>
          </a:xfrm>
          <a:prstGeom prst="rect">
            <a:avLst/>
          </a:prstGeom>
          <a:noFill/>
        </p:spPr>
        <p:txBody>
          <a:bodyPr wrap="square" rtlCol="0">
            <a:spAutoFit/>
          </a:bodyPr>
          <a:lstStyle/>
          <a:p>
            <a:r>
              <a:rPr lang="en-US" sz="1600"/>
              <a:t>Produce annual population estimates and biennial population projections</a:t>
            </a:r>
          </a:p>
        </p:txBody>
      </p:sp>
      <p:sp>
        <p:nvSpPr>
          <p:cNvPr id="12" name="TextBox 11">
            <a:extLst>
              <a:ext uri="{FF2B5EF4-FFF2-40B4-BE49-F238E27FC236}">
                <a16:creationId xmlns:a16="http://schemas.microsoft.com/office/drawing/2014/main" id="{2E8C9A56-633A-474C-5096-20680D38F110}"/>
              </a:ext>
            </a:extLst>
          </p:cNvPr>
          <p:cNvSpPr txBox="1"/>
          <p:nvPr/>
        </p:nvSpPr>
        <p:spPr>
          <a:xfrm>
            <a:off x="4860392" y="2248334"/>
            <a:ext cx="2419198" cy="369332"/>
          </a:xfrm>
          <a:prstGeom prst="rect">
            <a:avLst/>
          </a:prstGeom>
          <a:noFill/>
        </p:spPr>
        <p:txBody>
          <a:bodyPr wrap="square" rtlCol="0" anchor="ctr">
            <a:spAutoFit/>
          </a:bodyPr>
          <a:lstStyle/>
          <a:p>
            <a:r>
              <a:rPr lang="en-US" b="1">
                <a:solidFill>
                  <a:srgbClr val="8B2233"/>
                </a:solidFill>
              </a:rPr>
              <a:t>Other Services</a:t>
            </a:r>
          </a:p>
        </p:txBody>
      </p:sp>
      <p:sp>
        <p:nvSpPr>
          <p:cNvPr id="17" name="TextBox 16">
            <a:extLst>
              <a:ext uri="{FF2B5EF4-FFF2-40B4-BE49-F238E27FC236}">
                <a16:creationId xmlns:a16="http://schemas.microsoft.com/office/drawing/2014/main" id="{4749E93A-34FD-C783-3B05-19362745E260}"/>
              </a:ext>
            </a:extLst>
          </p:cNvPr>
          <p:cNvSpPr txBox="1"/>
          <p:nvPr/>
        </p:nvSpPr>
        <p:spPr>
          <a:xfrm>
            <a:off x="4604802" y="2621273"/>
            <a:ext cx="704064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Disseminate demographic and socioeconomic information from the Census Bureau and other reliable sources.</a:t>
            </a:r>
          </a:p>
          <a:p>
            <a:endParaRPr lang="en-US" sz="1600" dirty="0"/>
          </a:p>
          <a:p>
            <a:pPr marL="285750" indent="-285750">
              <a:buFont typeface="Arial" panose="020B0604020202020204" pitchFamily="34" charset="0"/>
              <a:buChar char="•"/>
            </a:pPr>
            <a:r>
              <a:rPr lang="en-US" sz="1600" dirty="0"/>
              <a:t>Provide training and technical expertise.</a:t>
            </a:r>
          </a:p>
          <a:p>
            <a:endParaRPr lang="en-US" sz="1600" dirty="0"/>
          </a:p>
          <a:p>
            <a:pPr marL="285750" indent="-285750">
              <a:buFont typeface="Arial" panose="020B0604020202020204" pitchFamily="34" charset="0"/>
              <a:buChar char="•"/>
            </a:pPr>
            <a:r>
              <a:rPr lang="en-US" sz="1600" dirty="0"/>
              <a:t>Custom data analyses.</a:t>
            </a:r>
          </a:p>
          <a:p>
            <a:pPr marL="285750" indent="-285750">
              <a:buFont typeface="Arial" panose="020B0604020202020204" pitchFamily="34" charset="0"/>
              <a:buChar char="•"/>
            </a:pPr>
            <a:endParaRPr lang="en-US" sz="1600" dirty="0"/>
          </a:p>
        </p:txBody>
      </p:sp>
      <p:sp>
        <p:nvSpPr>
          <p:cNvPr id="15" name="TextBox 14">
            <a:extLst>
              <a:ext uri="{FF2B5EF4-FFF2-40B4-BE49-F238E27FC236}">
                <a16:creationId xmlns:a16="http://schemas.microsoft.com/office/drawing/2014/main" id="{3C625269-F684-F67E-4A93-6450102DB69E}"/>
              </a:ext>
            </a:extLst>
          </p:cNvPr>
          <p:cNvSpPr txBox="1"/>
          <p:nvPr/>
        </p:nvSpPr>
        <p:spPr>
          <a:xfrm>
            <a:off x="4860392" y="4858651"/>
            <a:ext cx="1768022" cy="369332"/>
          </a:xfrm>
          <a:prstGeom prst="rect">
            <a:avLst/>
          </a:prstGeom>
          <a:noFill/>
        </p:spPr>
        <p:txBody>
          <a:bodyPr wrap="square" rtlCol="0" anchor="ctr">
            <a:spAutoFit/>
          </a:bodyPr>
          <a:lstStyle/>
          <a:p>
            <a:r>
              <a:rPr lang="en-US" b="1" dirty="0">
                <a:solidFill>
                  <a:srgbClr val="8B2233"/>
                </a:solidFill>
              </a:rPr>
              <a:t>Partnerships</a:t>
            </a:r>
          </a:p>
        </p:txBody>
      </p:sp>
      <p:sp>
        <p:nvSpPr>
          <p:cNvPr id="18" name="TextBox 17">
            <a:extLst>
              <a:ext uri="{FF2B5EF4-FFF2-40B4-BE49-F238E27FC236}">
                <a16:creationId xmlns:a16="http://schemas.microsoft.com/office/drawing/2014/main" id="{93C3A843-0D4C-4FA7-C0FC-2E73FFDAE9FF}"/>
              </a:ext>
            </a:extLst>
          </p:cNvPr>
          <p:cNvSpPr txBox="1"/>
          <p:nvPr/>
        </p:nvSpPr>
        <p:spPr>
          <a:xfrm>
            <a:off x="4604802" y="5227983"/>
            <a:ext cx="2718288" cy="830997"/>
          </a:xfrm>
          <a:prstGeom prst="rect">
            <a:avLst/>
          </a:prstGeom>
          <a:noFill/>
        </p:spPr>
        <p:txBody>
          <a:bodyPr wrap="square" rtlCol="0">
            <a:spAutoFit/>
          </a:bodyPr>
          <a:lstStyle/>
          <a:p>
            <a:pPr marL="285750" indent="-285750">
              <a:buFont typeface="Arial" panose="020B0604020202020204" pitchFamily="34" charset="0"/>
              <a:buChar char="•"/>
            </a:pPr>
            <a:r>
              <a:rPr lang="en-US" sz="1600"/>
              <a:t>U.S. Census Bureau</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TDC Affiliates</a:t>
            </a:r>
          </a:p>
        </p:txBody>
      </p:sp>
      <p:pic>
        <p:nvPicPr>
          <p:cNvPr id="4" name="Picture 3">
            <a:extLst>
              <a:ext uri="{FF2B5EF4-FFF2-40B4-BE49-F238E27FC236}">
                <a16:creationId xmlns:a16="http://schemas.microsoft.com/office/drawing/2014/main" id="{A8C94FB6-4D6A-D036-8B50-4E47EC4DE35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3038" y="4908337"/>
            <a:ext cx="255561" cy="269959"/>
          </a:xfrm>
          <a:prstGeom prst="rect">
            <a:avLst/>
          </a:prstGeom>
        </p:spPr>
      </p:pic>
      <p:pic>
        <p:nvPicPr>
          <p:cNvPr id="6" name="Picture 5">
            <a:extLst>
              <a:ext uri="{FF2B5EF4-FFF2-40B4-BE49-F238E27FC236}">
                <a16:creationId xmlns:a16="http://schemas.microsoft.com/office/drawing/2014/main" id="{F6EF3F45-9B17-57C3-DC2C-B57636BA62F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3038" y="898600"/>
            <a:ext cx="269959" cy="269959"/>
          </a:xfrm>
          <a:prstGeom prst="rect">
            <a:avLst/>
          </a:prstGeom>
        </p:spPr>
      </p:pic>
      <p:pic>
        <p:nvPicPr>
          <p:cNvPr id="8" name="Picture 7">
            <a:extLst>
              <a:ext uri="{FF2B5EF4-FFF2-40B4-BE49-F238E27FC236}">
                <a16:creationId xmlns:a16="http://schemas.microsoft.com/office/drawing/2014/main" id="{06FA96C7-EAA3-B96F-AE4E-9BAE0DF7651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4802" y="2301756"/>
            <a:ext cx="269959" cy="273558"/>
          </a:xfrm>
          <a:prstGeom prst="rect">
            <a:avLst/>
          </a:prstGeom>
        </p:spPr>
      </p:pic>
    </p:spTree>
    <p:extLst>
      <p:ext uri="{BB962C8B-B14F-4D97-AF65-F5344CB8AC3E}">
        <p14:creationId xmlns:p14="http://schemas.microsoft.com/office/powerpoint/2010/main" val="3833668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A975EB-5E8E-61BF-C3A3-2DE0DC7ACA98}"/>
              </a:ext>
            </a:extLst>
          </p:cNvPr>
          <p:cNvSpPr>
            <a:spLocks noGrp="1"/>
          </p:cNvSpPr>
          <p:nvPr>
            <p:ph sz="quarter" idx="13"/>
          </p:nvPr>
        </p:nvSpPr>
        <p:spPr/>
        <p:txBody>
          <a:bodyPr/>
          <a:lstStyle/>
          <a:p>
            <a:r>
              <a:rPr lang="en-US" b="1"/>
              <a:t>Source: </a:t>
            </a:r>
            <a:r>
              <a:rPr lang="en-US"/>
              <a:t>U.S. Census Bureau, Decennial Census, 2000, 2010, 2020</a:t>
            </a:r>
          </a:p>
        </p:txBody>
      </p:sp>
      <p:sp>
        <p:nvSpPr>
          <p:cNvPr id="4" name="Title 3">
            <a:extLst>
              <a:ext uri="{FF2B5EF4-FFF2-40B4-BE49-F238E27FC236}">
                <a16:creationId xmlns:a16="http://schemas.microsoft.com/office/drawing/2014/main" id="{C9DF75FB-FC03-34E1-DBAB-5451F5C03CB9}"/>
              </a:ext>
            </a:extLst>
          </p:cNvPr>
          <p:cNvSpPr>
            <a:spLocks noGrp="1"/>
          </p:cNvSpPr>
          <p:nvPr>
            <p:ph type="title"/>
          </p:nvPr>
        </p:nvSpPr>
        <p:spPr/>
        <p:txBody>
          <a:bodyPr>
            <a:normAutofit/>
          </a:bodyPr>
          <a:lstStyle/>
          <a:p>
            <a:r>
              <a:rPr lang="en-US"/>
              <a:t>Plano, Texas 2000-2020</a:t>
            </a:r>
            <a:br>
              <a:rPr lang="en-US"/>
            </a:br>
            <a:r>
              <a:rPr lang="en-US"/>
              <a:t>Population and Demographic Characteristics</a:t>
            </a:r>
          </a:p>
        </p:txBody>
      </p:sp>
      <p:pic>
        <p:nvPicPr>
          <p:cNvPr id="5" name="Picture 4" descr="Line graph of Plano, Texas population rising from 222,030 in 2000 to 285,494 in 2020. Pie charts show demographic shifts with increasing diversity.">
            <a:extLst>
              <a:ext uri="{FF2B5EF4-FFF2-40B4-BE49-F238E27FC236}">
                <a16:creationId xmlns:a16="http://schemas.microsoft.com/office/drawing/2014/main" id="{50F11DA8-EF10-8967-53E5-4DB0AF92398A}"/>
              </a:ext>
            </a:extLst>
          </p:cNvPr>
          <p:cNvPicPr>
            <a:picLocks noChangeAspect="1"/>
          </p:cNvPicPr>
          <p:nvPr/>
        </p:nvPicPr>
        <p:blipFill>
          <a:blip r:embed="rId2"/>
          <a:stretch>
            <a:fillRect/>
          </a:stretch>
        </p:blipFill>
        <p:spPr>
          <a:xfrm>
            <a:off x="2637490" y="1096753"/>
            <a:ext cx="6917019" cy="5037009"/>
          </a:xfrm>
          <a:prstGeom prst="rect">
            <a:avLst/>
          </a:prstGeom>
        </p:spPr>
      </p:pic>
      <p:sp>
        <p:nvSpPr>
          <p:cNvPr id="2" name="TextBox 1">
            <a:extLst>
              <a:ext uri="{FF2B5EF4-FFF2-40B4-BE49-F238E27FC236}">
                <a16:creationId xmlns:a16="http://schemas.microsoft.com/office/drawing/2014/main" id="{5154B3EC-4816-CC48-9146-63C76C21C4B0}"/>
              </a:ext>
            </a:extLst>
          </p:cNvPr>
          <p:cNvSpPr txBox="1"/>
          <p:nvPr/>
        </p:nvSpPr>
        <p:spPr>
          <a:xfrm>
            <a:off x="9554509" y="1096753"/>
            <a:ext cx="2143125" cy="707886"/>
          </a:xfrm>
          <a:prstGeom prst="rect">
            <a:avLst/>
          </a:prstGeom>
          <a:noFill/>
        </p:spPr>
        <p:txBody>
          <a:bodyPr wrap="square" rtlCol="0">
            <a:spAutoFit/>
          </a:bodyPr>
          <a:lstStyle/>
          <a:p>
            <a:pPr algn="ctr"/>
            <a:r>
              <a:rPr lang="en-US" sz="2400"/>
              <a:t>Pop. 292,788</a:t>
            </a:r>
          </a:p>
          <a:p>
            <a:pPr algn="ctr"/>
            <a:r>
              <a:rPr lang="en-US" sz="1600"/>
              <a:t>January 2025</a:t>
            </a:r>
          </a:p>
        </p:txBody>
      </p:sp>
    </p:spTree>
    <p:extLst>
      <p:ext uri="{BB962C8B-B14F-4D97-AF65-F5344CB8AC3E}">
        <p14:creationId xmlns:p14="http://schemas.microsoft.com/office/powerpoint/2010/main" val="3866299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3F88F-FC14-61D1-82DB-10909DBDC1E3}"/>
              </a:ext>
            </a:extLst>
          </p:cNvPr>
          <p:cNvSpPr>
            <a:spLocks noGrp="1"/>
          </p:cNvSpPr>
          <p:nvPr>
            <p:ph sz="quarter" idx="13"/>
          </p:nvPr>
        </p:nvSpPr>
        <p:spPr/>
        <p:txBody>
          <a:bodyPr>
            <a:noAutofit/>
          </a:bodyPr>
          <a:lstStyle/>
          <a:p>
            <a:r>
              <a:rPr lang="en-US"/>
              <a:t>Source:  U.S. Census Bureau, data.census.gov </a:t>
            </a:r>
          </a:p>
          <a:p>
            <a:r>
              <a:rPr lang="en-US"/>
              <a:t>Plano, Texas Profile:  </a:t>
            </a:r>
            <a:r>
              <a:rPr lang="en-US">
                <a:hlinkClick r:id="rId2"/>
              </a:rPr>
              <a:t>Plano city, Texas - Census Bureau Profile</a:t>
            </a:r>
            <a:endParaRPr lang="en-US"/>
          </a:p>
        </p:txBody>
      </p:sp>
      <p:pic>
        <p:nvPicPr>
          <p:cNvPr id="5" name="Picture 4">
            <a:extLst>
              <a:ext uri="{FF2B5EF4-FFF2-40B4-BE49-F238E27FC236}">
                <a16:creationId xmlns:a16="http://schemas.microsoft.com/office/drawing/2014/main" id="{D5BD62D0-A149-3EC4-C169-8854BECBD5D6}"/>
              </a:ext>
            </a:extLst>
          </p:cNvPr>
          <p:cNvPicPr>
            <a:picLocks noChangeAspect="1"/>
          </p:cNvPicPr>
          <p:nvPr/>
        </p:nvPicPr>
        <p:blipFill>
          <a:blip r:embed="rId3"/>
          <a:stretch>
            <a:fillRect/>
          </a:stretch>
        </p:blipFill>
        <p:spPr>
          <a:xfrm>
            <a:off x="291587" y="314931"/>
            <a:ext cx="11782425" cy="5768675"/>
          </a:xfrm>
          <a:prstGeom prst="rect">
            <a:avLst/>
          </a:prstGeom>
        </p:spPr>
      </p:pic>
      <p:sp>
        <p:nvSpPr>
          <p:cNvPr id="2" name="Title 1">
            <a:extLst>
              <a:ext uri="{FF2B5EF4-FFF2-40B4-BE49-F238E27FC236}">
                <a16:creationId xmlns:a16="http://schemas.microsoft.com/office/drawing/2014/main" id="{894EF698-21E6-C550-3861-1621A34ABC24}"/>
              </a:ext>
            </a:extLst>
          </p:cNvPr>
          <p:cNvSpPr>
            <a:spLocks noGrp="1"/>
          </p:cNvSpPr>
          <p:nvPr>
            <p:ph type="title"/>
          </p:nvPr>
        </p:nvSpPr>
        <p:spPr>
          <a:xfrm>
            <a:off x="0" y="-1325563"/>
            <a:ext cx="12192000" cy="1325563"/>
          </a:xfrm>
        </p:spPr>
        <p:txBody>
          <a:bodyPr vert="horz" lIns="91440" tIns="45720" rIns="91440" bIns="45720" rtlCol="0" anchor="b">
            <a:normAutofit/>
          </a:bodyPr>
          <a:lstStyle/>
          <a:p>
            <a:r>
              <a:rPr lang="en-US" dirty="0"/>
              <a:t>Plano, TX – U.S. Census Bureau Profile</a:t>
            </a:r>
          </a:p>
        </p:txBody>
      </p:sp>
    </p:spTree>
    <p:extLst>
      <p:ext uri="{BB962C8B-B14F-4D97-AF65-F5344CB8AC3E}">
        <p14:creationId xmlns:p14="http://schemas.microsoft.com/office/powerpoint/2010/main" val="3339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E6FC83E-9A44-606A-A030-77EEABFDE782}"/>
              </a:ext>
            </a:extLst>
          </p:cNvPr>
          <p:cNvSpPr>
            <a:spLocks noGrp="1"/>
          </p:cNvSpPr>
          <p:nvPr>
            <p:ph type="title"/>
          </p:nvPr>
        </p:nvSpPr>
        <p:spPr>
          <a:xfrm>
            <a:off x="0" y="14061"/>
            <a:ext cx="12192000" cy="1325563"/>
          </a:xfrm>
        </p:spPr>
        <p:txBody>
          <a:bodyPr/>
          <a:lstStyle/>
          <a:p>
            <a:r>
              <a:rPr lang="en-US"/>
              <a:t>Components of Population Change, 2023-2024,</a:t>
            </a:r>
            <a:br>
              <a:rPr lang="en-US"/>
            </a:br>
            <a:r>
              <a:rPr lang="en-US"/>
              <a:t>Collin County</a:t>
            </a:r>
          </a:p>
        </p:txBody>
      </p:sp>
      <p:sp>
        <p:nvSpPr>
          <p:cNvPr id="10" name="Content Placeholder 2">
            <a:extLst>
              <a:ext uri="{FF2B5EF4-FFF2-40B4-BE49-F238E27FC236}">
                <a16:creationId xmlns:a16="http://schemas.microsoft.com/office/drawing/2014/main" id="{58B6AEE0-CB1F-1370-4D15-375739F2D3E8}"/>
              </a:ext>
            </a:extLst>
          </p:cNvPr>
          <p:cNvSpPr>
            <a:spLocks noGrp="1"/>
          </p:cNvSpPr>
          <p:nvPr>
            <p:ph sz="quarter" idx="13"/>
          </p:nvPr>
        </p:nvSpPr>
        <p:spPr>
          <a:xfrm>
            <a:off x="128588" y="6269665"/>
            <a:ext cx="9459912" cy="365125"/>
          </a:xfrm>
        </p:spPr>
        <p:txBody>
          <a:bodyPr>
            <a:normAutofit fontScale="25000" lnSpcReduction="20000"/>
          </a:bodyPr>
          <a:lstStyle/>
          <a:p>
            <a:r>
              <a:rPr lang="fr-FR" sz="3100"/>
              <a:t>Source: US Census Bureau, Population </a:t>
            </a:r>
            <a:r>
              <a:rPr lang="fr-FR" sz="3100" err="1"/>
              <a:t>Estimates</a:t>
            </a:r>
            <a:r>
              <a:rPr lang="fr-FR" sz="3100"/>
              <a:t>, 2024 Vintage</a:t>
            </a:r>
          </a:p>
          <a:p>
            <a:r>
              <a:rPr lang="en-US" sz="3100"/>
              <a:t>1 Total population change includes a residual. This residual represents the change in population that cannot be attributed to any specific demographic component. See Population Estimates Terms and Definitions at https://www.census.gov/programs-surveys/popest/about/glossary.html.											</a:t>
            </a:r>
            <a:r>
              <a:rPr lang="en-US"/>
              <a:t>			</a:t>
            </a:r>
          </a:p>
          <a:p>
            <a:endParaRPr lang="en-US"/>
          </a:p>
        </p:txBody>
      </p:sp>
      <p:sp>
        <p:nvSpPr>
          <p:cNvPr id="6" name="TextBox 5">
            <a:extLst>
              <a:ext uri="{FF2B5EF4-FFF2-40B4-BE49-F238E27FC236}">
                <a16:creationId xmlns:a16="http://schemas.microsoft.com/office/drawing/2014/main" id="{CA8AF977-A5B6-FFC4-8884-7958A9E6A310}"/>
              </a:ext>
            </a:extLst>
          </p:cNvPr>
          <p:cNvSpPr txBox="1"/>
          <p:nvPr/>
        </p:nvSpPr>
        <p:spPr>
          <a:xfrm>
            <a:off x="7342414" y="1879270"/>
            <a:ext cx="4593772" cy="2246769"/>
          </a:xfrm>
          <a:prstGeom prst="rect">
            <a:avLst/>
          </a:prstGeom>
          <a:noFill/>
        </p:spPr>
        <p:txBody>
          <a:bodyPr wrap="square" rtlCol="0">
            <a:spAutoFit/>
          </a:bodyPr>
          <a:lstStyle/>
          <a:p>
            <a:pPr marL="285750" indent="-285750">
              <a:buFont typeface="Wingdings" panose="05000000000000000000" pitchFamily="2" charset="2"/>
              <a:buChar char="Ø"/>
            </a:pPr>
            <a:r>
              <a:rPr lang="en-US" sz="2800"/>
              <a:t> 46,694 new residents between 2023-2024</a:t>
            </a:r>
          </a:p>
          <a:p>
            <a:pPr marL="285750" indent="-285750">
              <a:buFont typeface="Wingdings" panose="05000000000000000000" pitchFamily="2" charset="2"/>
              <a:buChar char="Ø"/>
            </a:pPr>
            <a:endParaRPr lang="en-US" sz="2800"/>
          </a:p>
          <a:p>
            <a:pPr marL="285750" indent="-285750">
              <a:buFont typeface="Wingdings" panose="05000000000000000000" pitchFamily="2" charset="2"/>
              <a:buChar char="Ø"/>
            </a:pPr>
            <a:endParaRPr lang="en-US" sz="2800"/>
          </a:p>
          <a:p>
            <a:pPr marL="285750" indent="-285750">
              <a:buFont typeface="Wingdings" panose="05000000000000000000" pitchFamily="2" charset="2"/>
              <a:buChar char="Ø"/>
            </a:pPr>
            <a:r>
              <a:rPr lang="en-US" sz="2800"/>
              <a:t> 127 new residents per day </a:t>
            </a:r>
          </a:p>
        </p:txBody>
      </p:sp>
      <p:graphicFrame>
        <p:nvGraphicFramePr>
          <p:cNvPr id="3" name="Chart 2" descr="Pie chart showing population change in Collin County, 2023-2024. ">
            <a:extLst>
              <a:ext uri="{FF2B5EF4-FFF2-40B4-BE49-F238E27FC236}">
                <a16:creationId xmlns:a16="http://schemas.microsoft.com/office/drawing/2014/main" id="{D250B159-A6A1-E88E-9A60-AB291D203FE8}"/>
              </a:ext>
            </a:extLst>
          </p:cNvPr>
          <p:cNvGraphicFramePr>
            <a:graphicFrameLocks/>
          </p:cNvGraphicFramePr>
          <p:nvPr>
            <p:extLst>
              <p:ext uri="{D42A27DB-BD31-4B8C-83A1-F6EECF244321}">
                <p14:modId xmlns:p14="http://schemas.microsoft.com/office/powerpoint/2010/main" val="1555074550"/>
              </p:ext>
            </p:extLst>
          </p:nvPr>
        </p:nvGraphicFramePr>
        <p:xfrm>
          <a:off x="496388" y="1339624"/>
          <a:ext cx="6635931" cy="4407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6922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897C-8D98-A7BD-0439-CF00D5FF6096}"/>
              </a:ext>
            </a:extLst>
          </p:cNvPr>
          <p:cNvSpPr>
            <a:spLocks noGrp="1"/>
          </p:cNvSpPr>
          <p:nvPr>
            <p:ph type="title"/>
          </p:nvPr>
        </p:nvSpPr>
        <p:spPr/>
        <p:txBody>
          <a:bodyPr/>
          <a:lstStyle/>
          <a:p>
            <a:pPr algn="ctr"/>
            <a:r>
              <a:rPr lang="en-US"/>
              <a:t>Plano, Texas</a:t>
            </a:r>
            <a:br>
              <a:rPr lang="en-US"/>
            </a:br>
            <a:r>
              <a:rPr lang="en-US"/>
              <a:t>Population Pyramid</a:t>
            </a:r>
          </a:p>
        </p:txBody>
      </p:sp>
      <p:sp>
        <p:nvSpPr>
          <p:cNvPr id="3" name="Content Placeholder 2">
            <a:extLst>
              <a:ext uri="{FF2B5EF4-FFF2-40B4-BE49-F238E27FC236}">
                <a16:creationId xmlns:a16="http://schemas.microsoft.com/office/drawing/2014/main" id="{DC302E79-F0F7-868F-5C8E-512370A26D33}"/>
              </a:ext>
            </a:extLst>
          </p:cNvPr>
          <p:cNvSpPr>
            <a:spLocks noGrp="1"/>
          </p:cNvSpPr>
          <p:nvPr>
            <p:ph sz="quarter" idx="13"/>
          </p:nvPr>
        </p:nvSpPr>
        <p:spPr/>
        <p:txBody>
          <a:bodyPr/>
          <a:lstStyle/>
          <a:p>
            <a:pPr marL="0" indent="0">
              <a:buNone/>
            </a:pPr>
            <a:r>
              <a:rPr lang="en-US" sz="2400"/>
              <a:t>Median Age in Plano= 40.5</a:t>
            </a:r>
          </a:p>
          <a:p>
            <a:pPr marL="0" indent="0">
              <a:buNone/>
            </a:pPr>
            <a:endParaRPr lang="en-US"/>
          </a:p>
          <a:p>
            <a:pPr marL="0" indent="0">
              <a:buNone/>
            </a:pPr>
            <a:r>
              <a:rPr lang="en-US" sz="2400"/>
              <a:t>Median Age in TX= 35.9</a:t>
            </a:r>
          </a:p>
        </p:txBody>
      </p:sp>
      <p:sp>
        <p:nvSpPr>
          <p:cNvPr id="7" name="TextBox 6">
            <a:extLst>
              <a:ext uri="{FF2B5EF4-FFF2-40B4-BE49-F238E27FC236}">
                <a16:creationId xmlns:a16="http://schemas.microsoft.com/office/drawing/2014/main" id="{20551151-45E0-A647-8B74-97632D2AC91F}"/>
              </a:ext>
            </a:extLst>
          </p:cNvPr>
          <p:cNvSpPr txBox="1"/>
          <p:nvPr/>
        </p:nvSpPr>
        <p:spPr>
          <a:xfrm>
            <a:off x="266700" y="5835491"/>
            <a:ext cx="4702629" cy="492443"/>
          </a:xfrm>
          <a:prstGeom prst="rect">
            <a:avLst/>
          </a:prstGeom>
          <a:noFill/>
        </p:spPr>
        <p:txBody>
          <a:bodyPr wrap="square" rtlCol="0">
            <a:spAutoFit/>
          </a:bodyPr>
          <a:lstStyle/>
          <a:p>
            <a:r>
              <a:rPr lang="en-US" sz="800" b="1" kern="1200">
                <a:solidFill>
                  <a:schemeClr val="bg1">
                    <a:lumMod val="50000"/>
                  </a:schemeClr>
                </a:solidFill>
                <a:latin typeface="+mn-lt"/>
                <a:ea typeface="+mn-ea"/>
                <a:cs typeface="+mn-cs"/>
              </a:rPr>
              <a:t>Source</a:t>
            </a:r>
            <a:r>
              <a:rPr lang="en-US" sz="800" kern="1200">
                <a:solidFill>
                  <a:schemeClr val="bg1">
                    <a:lumMod val="50000"/>
                  </a:schemeClr>
                </a:solidFill>
                <a:latin typeface="+mn-lt"/>
                <a:ea typeface="+mn-ea"/>
                <a:cs typeface="+mn-cs"/>
              </a:rPr>
              <a:t>: U.S. Census Bureau, 2023 ACS 5-year Estimates</a:t>
            </a:r>
          </a:p>
          <a:p>
            <a:endParaRPr lang="en-US"/>
          </a:p>
        </p:txBody>
      </p:sp>
      <p:pic>
        <p:nvPicPr>
          <p:cNvPr id="5" name="Picture 4" descr="Plano, Texas population pyramid with age groups shown in horizontal bars. Median age in Plano is 40.5; in Texas, 35.9. Men in blue; women in yellow.">
            <a:extLst>
              <a:ext uri="{FF2B5EF4-FFF2-40B4-BE49-F238E27FC236}">
                <a16:creationId xmlns:a16="http://schemas.microsoft.com/office/drawing/2014/main" id="{D9FF49E4-DD61-B557-C9F1-5240CCC8CB53}"/>
              </a:ext>
            </a:extLst>
          </p:cNvPr>
          <p:cNvPicPr>
            <a:picLocks noChangeAspect="1"/>
          </p:cNvPicPr>
          <p:nvPr/>
        </p:nvPicPr>
        <p:blipFill>
          <a:blip r:embed="rId2"/>
          <a:stretch>
            <a:fillRect/>
          </a:stretch>
        </p:blipFill>
        <p:spPr>
          <a:xfrm>
            <a:off x="4668557" y="296298"/>
            <a:ext cx="7256743" cy="6492875"/>
          </a:xfrm>
          <a:prstGeom prst="rect">
            <a:avLst/>
          </a:prstGeom>
        </p:spPr>
      </p:pic>
    </p:spTree>
    <p:extLst>
      <p:ext uri="{BB962C8B-B14F-4D97-AF65-F5344CB8AC3E}">
        <p14:creationId xmlns:p14="http://schemas.microsoft.com/office/powerpoint/2010/main" val="206359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FA371C-3188-063B-FBF5-C1B3F17DE399}"/>
              </a:ext>
            </a:extLst>
          </p:cNvPr>
          <p:cNvSpPr>
            <a:spLocks noGrp="1"/>
          </p:cNvSpPr>
          <p:nvPr>
            <p:ph type="title"/>
          </p:nvPr>
        </p:nvSpPr>
        <p:spPr>
          <a:xfrm>
            <a:off x="471488" y="136525"/>
            <a:ext cx="11437740" cy="800100"/>
          </a:xfrm>
        </p:spPr>
        <p:txBody>
          <a:bodyPr vert="horz" lIns="91440" tIns="45720" rIns="91440" bIns="45720" rtlCol="0" anchor="b">
            <a:normAutofit fontScale="90000"/>
          </a:bodyPr>
          <a:lstStyle/>
          <a:p>
            <a:pPr algn="ctr"/>
            <a:r>
              <a:rPr lang="en-US" b="1" kern="1200">
                <a:latin typeface="Arial" panose="020B0604020202020204" pitchFamily="34" charset="0"/>
                <a:ea typeface="+mj-ea"/>
                <a:cs typeface="Arial" panose="020B0604020202020204" pitchFamily="34" charset="0"/>
              </a:rPr>
              <a:t>Difference in Estimated Nursery and Pre-School Enrollment 2024 and 2014, Texas School Districts, DFW Metroplex Area</a:t>
            </a:r>
          </a:p>
        </p:txBody>
      </p:sp>
      <p:pic>
        <p:nvPicPr>
          <p:cNvPr id="10" name="Content Placeholder 9" descr="Map showing changes in nursery and preschool enrollment between 2024 and 2014 across Texas school districts in the DFW area. Colors range from dark red (largest decrease) to yellow (largest increase).">
            <a:extLst>
              <a:ext uri="{FF2B5EF4-FFF2-40B4-BE49-F238E27FC236}">
                <a16:creationId xmlns:a16="http://schemas.microsoft.com/office/drawing/2014/main" id="{7871FF9F-3741-8FD6-ACCA-ABFF6545DC7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592931" y="986545"/>
            <a:ext cx="7194853" cy="5172955"/>
          </a:xfrm>
          <a:noFill/>
        </p:spPr>
      </p:pic>
      <p:sp>
        <p:nvSpPr>
          <p:cNvPr id="11" name="Content Placeholder 3">
            <a:extLst>
              <a:ext uri="{FF2B5EF4-FFF2-40B4-BE49-F238E27FC236}">
                <a16:creationId xmlns:a16="http://schemas.microsoft.com/office/drawing/2014/main" id="{438D34DA-1B84-02DA-6629-3FB8CEA7FB54}"/>
              </a:ext>
            </a:extLst>
          </p:cNvPr>
          <p:cNvSpPr txBox="1">
            <a:spLocks/>
          </p:cNvSpPr>
          <p:nvPr/>
        </p:nvSpPr>
        <p:spPr>
          <a:xfrm>
            <a:off x="179388" y="6356350"/>
            <a:ext cx="9459912" cy="36512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fontAlgn="auto">
              <a:spcAft>
                <a:spcPts val="0"/>
              </a:spcAft>
              <a:buClrTx/>
              <a:buSzTx/>
              <a:tabLst/>
              <a:defRPr/>
            </a:pPr>
            <a:r>
              <a:rPr kumimoji="0" lang="en-US"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Source: </a:t>
            </a:r>
            <a:r>
              <a:rPr kumimoji="0" lang="en-US"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U.S. Census Bureau. American Community Survey 1-Year sample, 2014 and 2024 </a:t>
            </a:r>
          </a:p>
        </p:txBody>
      </p:sp>
    </p:spTree>
    <p:extLst>
      <p:ext uri="{BB962C8B-B14F-4D97-AF65-F5344CB8AC3E}">
        <p14:creationId xmlns:p14="http://schemas.microsoft.com/office/powerpoint/2010/main" val="104951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4">
            <a:extLst>
              <a:ext uri="{FF2B5EF4-FFF2-40B4-BE49-F238E27FC236}">
                <a16:creationId xmlns:a16="http://schemas.microsoft.com/office/drawing/2014/main" id="{551E8124-265B-248B-9ED8-4B96B7549EBC}"/>
              </a:ext>
            </a:extLst>
          </p:cNvPr>
          <p:cNvSpPr>
            <a:spLocks noGrp="1"/>
          </p:cNvSpPr>
          <p:nvPr>
            <p:ph sz="quarter" idx="13"/>
          </p:nvPr>
        </p:nvSpPr>
        <p:spPr>
          <a:xfrm>
            <a:off x="179388" y="6356350"/>
            <a:ext cx="9459912" cy="365125"/>
          </a:xfrm>
        </p:spPr>
        <p:txBody>
          <a:bodyPr anchor="ctr">
            <a:normAutofit/>
          </a:bodyPr>
          <a:lstStyle/>
          <a:p>
            <a:r>
              <a:rPr lang="en-US"/>
              <a:t>Source:  U.S. Census Bureau, 2024 ACS 1-Year Estimates</a:t>
            </a:r>
          </a:p>
        </p:txBody>
      </p:sp>
      <p:sp>
        <p:nvSpPr>
          <p:cNvPr id="12" name="Title 1">
            <a:extLst>
              <a:ext uri="{FF2B5EF4-FFF2-40B4-BE49-F238E27FC236}">
                <a16:creationId xmlns:a16="http://schemas.microsoft.com/office/drawing/2014/main" id="{E60B5395-1055-96E0-0E22-B9D2F8E47A29}"/>
              </a:ext>
            </a:extLst>
          </p:cNvPr>
          <p:cNvSpPr>
            <a:spLocks noGrp="1"/>
          </p:cNvSpPr>
          <p:nvPr>
            <p:ph type="title"/>
          </p:nvPr>
        </p:nvSpPr>
        <p:spPr>
          <a:xfrm>
            <a:off x="0" y="101600"/>
            <a:ext cx="12192000" cy="995153"/>
          </a:xfrm>
        </p:spPr>
        <p:txBody>
          <a:bodyPr anchor="ctr">
            <a:normAutofit fontScale="90000"/>
          </a:bodyPr>
          <a:lstStyle/>
          <a:p>
            <a:r>
              <a:rPr lang="en-US" sz="3100"/>
              <a:t>Percent of the Population with a BA or Higher</a:t>
            </a:r>
            <a:br>
              <a:rPr lang="en-US" sz="3100"/>
            </a:br>
            <a:r>
              <a:rPr lang="en-US" sz="2700"/>
              <a:t>Population 25 years and Older</a:t>
            </a:r>
            <a:br>
              <a:rPr lang="en-US"/>
            </a:br>
            <a:endParaRPr lang="en-US"/>
          </a:p>
        </p:txBody>
      </p:sp>
      <p:graphicFrame>
        <p:nvGraphicFramePr>
          <p:cNvPr id="6" name="Chart 5" descr="Bar chart showing percentages of the population aged 25+ with a BA or higher: Texas 35.2%, Collin County 58.5%, Plano 63.6%. Plano leads.">
            <a:extLst>
              <a:ext uri="{FF2B5EF4-FFF2-40B4-BE49-F238E27FC236}">
                <a16:creationId xmlns:a16="http://schemas.microsoft.com/office/drawing/2014/main" id="{38AB4DCE-EAA6-E081-4688-66CCE6397BAD}"/>
              </a:ext>
            </a:extLst>
          </p:cNvPr>
          <p:cNvGraphicFramePr>
            <a:graphicFrameLocks/>
          </p:cNvGraphicFramePr>
          <p:nvPr>
            <p:extLst>
              <p:ext uri="{D42A27DB-BD31-4B8C-83A1-F6EECF244321}">
                <p14:modId xmlns:p14="http://schemas.microsoft.com/office/powerpoint/2010/main" val="3787653413"/>
              </p:ext>
            </p:extLst>
          </p:nvPr>
        </p:nvGraphicFramePr>
        <p:xfrm>
          <a:off x="1229032" y="1096753"/>
          <a:ext cx="9773265" cy="47927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9697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4DCC8-69B0-75A7-EE78-70F31441CA51}"/>
            </a:ext>
          </a:extLst>
        </p:cNvPr>
        <p:cNvGrpSpPr/>
        <p:nvPr/>
      </p:nvGrpSpPr>
      <p:grpSpPr>
        <a:xfrm>
          <a:off x="0" y="0"/>
          <a:ext cx="0" cy="0"/>
          <a:chOff x="0" y="0"/>
          <a:chExt cx="0" cy="0"/>
        </a:xfrm>
      </p:grpSpPr>
      <p:sp>
        <p:nvSpPr>
          <p:cNvPr id="16" name="Content Placeholder 4">
            <a:extLst>
              <a:ext uri="{FF2B5EF4-FFF2-40B4-BE49-F238E27FC236}">
                <a16:creationId xmlns:a16="http://schemas.microsoft.com/office/drawing/2014/main" id="{FA51075D-2465-9B53-8DB5-D99BB56035A3}"/>
              </a:ext>
            </a:extLst>
          </p:cNvPr>
          <p:cNvSpPr>
            <a:spLocks noGrp="1"/>
          </p:cNvSpPr>
          <p:nvPr>
            <p:ph sz="quarter" idx="13"/>
          </p:nvPr>
        </p:nvSpPr>
        <p:spPr>
          <a:xfrm>
            <a:off x="179388" y="6356350"/>
            <a:ext cx="9459912" cy="365125"/>
          </a:xfrm>
        </p:spPr>
        <p:txBody>
          <a:bodyPr anchor="ctr">
            <a:normAutofit/>
          </a:bodyPr>
          <a:lstStyle/>
          <a:p>
            <a:r>
              <a:rPr lang="en-US"/>
              <a:t>Source:  U.S. Census Bureau, 2024 ACS 1-Year Estimates</a:t>
            </a:r>
          </a:p>
        </p:txBody>
      </p:sp>
      <p:sp>
        <p:nvSpPr>
          <p:cNvPr id="12" name="Title 1">
            <a:extLst>
              <a:ext uri="{FF2B5EF4-FFF2-40B4-BE49-F238E27FC236}">
                <a16:creationId xmlns:a16="http://schemas.microsoft.com/office/drawing/2014/main" id="{7EEBD689-4342-B10A-AE5D-ABE74720AE78}"/>
              </a:ext>
            </a:extLst>
          </p:cNvPr>
          <p:cNvSpPr>
            <a:spLocks noGrp="1"/>
          </p:cNvSpPr>
          <p:nvPr>
            <p:ph type="title"/>
          </p:nvPr>
        </p:nvSpPr>
        <p:spPr>
          <a:xfrm>
            <a:off x="0" y="101600"/>
            <a:ext cx="12192000" cy="995153"/>
          </a:xfrm>
        </p:spPr>
        <p:txBody>
          <a:bodyPr anchor="ctr">
            <a:normAutofit/>
          </a:bodyPr>
          <a:lstStyle/>
          <a:p>
            <a:r>
              <a:rPr lang="en-US" sz="3100"/>
              <a:t>Median Household Income</a:t>
            </a:r>
            <a:br>
              <a:rPr lang="en-US"/>
            </a:br>
            <a:endParaRPr lang="en-US"/>
          </a:p>
        </p:txBody>
      </p:sp>
      <p:graphicFrame>
        <p:nvGraphicFramePr>
          <p:cNvPr id="2" name="Chart 1" descr="Bar chart comparing median household income; Texas at $96,239, Collin County at $146,409, and Plano at $142,303. All bars are green, showing economic disparity.">
            <a:extLst>
              <a:ext uri="{FF2B5EF4-FFF2-40B4-BE49-F238E27FC236}">
                <a16:creationId xmlns:a16="http://schemas.microsoft.com/office/drawing/2014/main" id="{71F542A2-6942-56D7-C8B0-46F21A1581CD}"/>
              </a:ext>
            </a:extLst>
          </p:cNvPr>
          <p:cNvGraphicFramePr>
            <a:graphicFrameLocks/>
          </p:cNvGraphicFramePr>
          <p:nvPr>
            <p:extLst>
              <p:ext uri="{D42A27DB-BD31-4B8C-83A1-F6EECF244321}">
                <p14:modId xmlns:p14="http://schemas.microsoft.com/office/powerpoint/2010/main" val="542476490"/>
              </p:ext>
            </p:extLst>
          </p:nvPr>
        </p:nvGraphicFramePr>
        <p:xfrm>
          <a:off x="983226" y="865239"/>
          <a:ext cx="10894142" cy="50439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3916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3BD70CEC-9C6B-E4AD-E1EB-4919C2983797}"/>
              </a:ext>
            </a:extLst>
          </p:cNvPr>
          <p:cNvSpPr>
            <a:spLocks noGrp="1"/>
          </p:cNvSpPr>
          <p:nvPr>
            <p:ph type="title"/>
          </p:nvPr>
        </p:nvSpPr>
        <p:spPr>
          <a:xfrm>
            <a:off x="0" y="116114"/>
            <a:ext cx="12192000" cy="995153"/>
          </a:xfrm>
        </p:spPr>
        <p:txBody>
          <a:bodyPr/>
          <a:lstStyle/>
          <a:p>
            <a:r>
              <a:rPr lang="en-US" dirty="0"/>
              <a:t>Housing Characteristics</a:t>
            </a:r>
          </a:p>
        </p:txBody>
      </p:sp>
      <p:pic>
        <p:nvPicPr>
          <p:cNvPr id="10" name="Picture 9">
            <a:extLst>
              <a:ext uri="{FF2B5EF4-FFF2-40B4-BE49-F238E27FC236}">
                <a16:creationId xmlns:a16="http://schemas.microsoft.com/office/drawing/2014/main" id="{9F00A5CE-E9E4-ED00-1DEB-DF118FE0E705}"/>
              </a:ext>
            </a:extLst>
          </p:cNvPr>
          <p:cNvPicPr>
            <a:picLocks noChangeAspect="1"/>
          </p:cNvPicPr>
          <p:nvPr/>
        </p:nvPicPr>
        <p:blipFill>
          <a:blip r:embed="rId2"/>
          <a:stretch>
            <a:fillRect/>
          </a:stretch>
        </p:blipFill>
        <p:spPr>
          <a:xfrm>
            <a:off x="194168" y="1470243"/>
            <a:ext cx="11565213" cy="3957163"/>
          </a:xfrm>
          <a:prstGeom prst="rect">
            <a:avLst/>
          </a:prstGeom>
        </p:spPr>
      </p:pic>
      <p:graphicFrame>
        <p:nvGraphicFramePr>
          <p:cNvPr id="13" name="Table 12">
            <a:extLst>
              <a:ext uri="{FF2B5EF4-FFF2-40B4-BE49-F238E27FC236}">
                <a16:creationId xmlns:a16="http://schemas.microsoft.com/office/drawing/2014/main" id="{DC149CB7-3656-38B3-0A24-F7099B8661E9}"/>
              </a:ext>
            </a:extLst>
          </p:cNvPr>
          <p:cNvGraphicFramePr>
            <a:graphicFrameLocks noGrp="1"/>
          </p:cNvGraphicFramePr>
          <p:nvPr>
            <p:extLst>
              <p:ext uri="{D42A27DB-BD31-4B8C-83A1-F6EECF244321}">
                <p14:modId xmlns:p14="http://schemas.microsoft.com/office/powerpoint/2010/main" val="227029647"/>
              </p:ext>
            </p:extLst>
          </p:nvPr>
        </p:nvGraphicFramePr>
        <p:xfrm>
          <a:off x="314326" y="6414135"/>
          <a:ext cx="9648824" cy="443865"/>
        </p:xfrm>
        <a:graphic>
          <a:graphicData uri="http://schemas.openxmlformats.org/drawingml/2006/table">
            <a:tbl>
              <a:tblPr firstRow="1"/>
              <a:tblGrid>
                <a:gridCol w="9648824">
                  <a:extLst>
                    <a:ext uri="{9D8B030D-6E8A-4147-A177-3AD203B41FA5}">
                      <a16:colId xmlns:a16="http://schemas.microsoft.com/office/drawing/2014/main" val="3664937770"/>
                    </a:ext>
                  </a:extLst>
                </a:gridCol>
              </a:tblGrid>
              <a:tr h="443865">
                <a:tc>
                  <a:txBody>
                    <a:bodyPr/>
                    <a:lstStyle/>
                    <a:p>
                      <a:pPr algn="l" fontAlgn="t">
                        <a:buNone/>
                      </a:pPr>
                      <a:r>
                        <a:rPr lang="en-US" sz="1100" b="0" i="0" u="none" strike="noStrike" dirty="0">
                          <a:solidFill>
                            <a:srgbClr val="000000"/>
                          </a:solidFill>
                          <a:effectLst/>
                          <a:latin typeface="Calibri" panose="020F0502020204030204" pitchFamily="34" charset="0"/>
                        </a:rPr>
                        <a:t>Source:  U.S. Census Bureau. "Selected Housing Characteristics." American Community Survey, 2024 ACS 1-Year Estimates Data Profiles, Table </a:t>
                      </a:r>
                      <a:r>
                        <a:rPr lang="en-US" sz="1100" b="0" i="0" u="none" strike="noStrike" dirty="0" err="1">
                          <a:solidFill>
                            <a:srgbClr val="000000"/>
                          </a:solidFill>
                          <a:effectLst/>
                          <a:latin typeface="Calibri" panose="020F0502020204030204" pitchFamily="34" charset="0"/>
                        </a:rPr>
                        <a:t>DP04</a:t>
                      </a:r>
                      <a:endParaRPr lang="en-US" sz="1100" b="0" i="0" u="none" strike="noStrike" dirty="0">
                        <a:solidFill>
                          <a:srgbClr val="000000"/>
                        </a:solidFill>
                        <a:effectLst/>
                        <a:latin typeface="Calibri" panose="020F0502020204030204" pitchFamily="34" charset="0"/>
                      </a:endParaRPr>
                    </a:p>
                  </a:txBody>
                  <a:tcPr marL="9525" marR="9525" marT="9525" marB="0">
                    <a:lnL>
                      <a:noFill/>
                    </a:lnL>
                    <a:lnR>
                      <a:noFill/>
                    </a:lnR>
                    <a:lnT>
                      <a:noFill/>
                    </a:lnT>
                    <a:lnB>
                      <a:noFill/>
                    </a:lnB>
                    <a:noFill/>
                  </a:tcPr>
                </a:tc>
                <a:extLst>
                  <a:ext uri="{0D108BD9-81ED-4DB2-BD59-A6C34878D82A}">
                    <a16:rowId xmlns:a16="http://schemas.microsoft.com/office/drawing/2014/main" val="213095405"/>
                  </a:ext>
                </a:extLst>
              </a:tr>
            </a:tbl>
          </a:graphicData>
        </a:graphic>
      </p:graphicFrame>
      <p:sp>
        <p:nvSpPr>
          <p:cNvPr id="16" name="TextBox 15">
            <a:extLst>
              <a:ext uri="{FF2B5EF4-FFF2-40B4-BE49-F238E27FC236}">
                <a16:creationId xmlns:a16="http://schemas.microsoft.com/office/drawing/2014/main" id="{61910B9A-54E3-1125-8A44-CA410619CA5D}"/>
              </a:ext>
            </a:extLst>
          </p:cNvPr>
          <p:cNvSpPr txBox="1"/>
          <p:nvPr/>
        </p:nvSpPr>
        <p:spPr>
          <a:xfrm>
            <a:off x="194168" y="5643771"/>
            <a:ext cx="10248900" cy="276999"/>
          </a:xfrm>
          <a:prstGeom prst="rect">
            <a:avLst/>
          </a:prstGeom>
          <a:noFill/>
        </p:spPr>
        <p:txBody>
          <a:bodyPr wrap="square" rtlCol="0">
            <a:spAutoFit/>
          </a:bodyPr>
          <a:lstStyle/>
          <a:p>
            <a:r>
              <a:rPr lang="en-US" sz="1200"/>
              <a:t>*Cost Burden:  When a household spends more than 1/3 of its income on housing costs. </a:t>
            </a:r>
          </a:p>
        </p:txBody>
      </p:sp>
    </p:spTree>
    <p:extLst>
      <p:ext uri="{BB962C8B-B14F-4D97-AF65-F5344CB8AC3E}">
        <p14:creationId xmlns:p14="http://schemas.microsoft.com/office/powerpoint/2010/main" val="846953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CF1FCF-FC97-141B-8543-EFB9DABEE306}"/>
              </a:ext>
            </a:extLst>
          </p:cNvPr>
          <p:cNvSpPr>
            <a:spLocks noGrp="1"/>
          </p:cNvSpPr>
          <p:nvPr>
            <p:ph type="title"/>
          </p:nvPr>
        </p:nvSpPr>
        <p:spPr>
          <a:xfrm>
            <a:off x="0" y="0"/>
            <a:ext cx="12192000" cy="1061357"/>
          </a:xfrm>
        </p:spPr>
        <p:txBody>
          <a:bodyPr/>
          <a:lstStyle/>
          <a:p>
            <a:r>
              <a:rPr lang="en-US"/>
              <a:t>Civilian Employed Population 16 years and over</a:t>
            </a:r>
            <a:br>
              <a:rPr lang="en-US"/>
            </a:br>
            <a:r>
              <a:rPr lang="en-US"/>
              <a:t>Class of Worker, Plano, TX, 2022</a:t>
            </a:r>
          </a:p>
        </p:txBody>
      </p:sp>
      <p:sp>
        <p:nvSpPr>
          <p:cNvPr id="12" name="Content Placeholder 3">
            <a:extLst>
              <a:ext uri="{FF2B5EF4-FFF2-40B4-BE49-F238E27FC236}">
                <a16:creationId xmlns:a16="http://schemas.microsoft.com/office/drawing/2014/main" id="{4E699528-F8D6-52C5-DAFF-B2A07A524B31}"/>
              </a:ext>
            </a:extLst>
          </p:cNvPr>
          <p:cNvSpPr>
            <a:spLocks noGrp="1"/>
          </p:cNvSpPr>
          <p:nvPr>
            <p:ph sz="quarter" idx="13"/>
          </p:nvPr>
        </p:nvSpPr>
        <p:spPr>
          <a:xfrm>
            <a:off x="179388" y="6356350"/>
            <a:ext cx="9459912" cy="365125"/>
          </a:xfrm>
        </p:spPr>
        <p:txBody>
          <a:bodyPr/>
          <a:lstStyle/>
          <a:p>
            <a:r>
              <a:rPr lang="en-US"/>
              <a:t>Source: U.S. Census Bureau, 2024 ACS 1-Year Estimates</a:t>
            </a:r>
          </a:p>
        </p:txBody>
      </p:sp>
      <p:sp>
        <p:nvSpPr>
          <p:cNvPr id="7" name="TextBox 6">
            <a:extLst>
              <a:ext uri="{FF2B5EF4-FFF2-40B4-BE49-F238E27FC236}">
                <a16:creationId xmlns:a16="http://schemas.microsoft.com/office/drawing/2014/main" id="{8B511AF4-C279-2741-FFA5-5482E6294F89}"/>
              </a:ext>
            </a:extLst>
          </p:cNvPr>
          <p:cNvSpPr txBox="1"/>
          <p:nvPr/>
        </p:nvSpPr>
        <p:spPr>
          <a:xfrm>
            <a:off x="9962148" y="904882"/>
            <a:ext cx="1526292" cy="1323439"/>
          </a:xfrm>
          <a:prstGeom prst="rect">
            <a:avLst/>
          </a:prstGeom>
          <a:noFill/>
        </p:spPr>
        <p:txBody>
          <a:bodyPr wrap="square" rtlCol="0">
            <a:spAutoFit/>
          </a:bodyPr>
          <a:lstStyle/>
          <a:p>
            <a:pPr algn="ctr"/>
            <a:r>
              <a:rPr lang="en-US" sz="1600" b="1"/>
              <a:t>21% civilian employed population works from home</a:t>
            </a:r>
          </a:p>
        </p:txBody>
      </p:sp>
      <p:sp>
        <p:nvSpPr>
          <p:cNvPr id="8" name="Rectangle 7">
            <a:extLst>
              <a:ext uri="{FF2B5EF4-FFF2-40B4-BE49-F238E27FC236}">
                <a16:creationId xmlns:a16="http://schemas.microsoft.com/office/drawing/2014/main" id="{E29F55ED-2EF0-BFD9-FB6E-C52A4333DD3E}"/>
              </a:ext>
              <a:ext uri="{C183D7F6-B498-43B3-948B-1728B52AA6E4}">
                <adec:decorative xmlns:adec="http://schemas.microsoft.com/office/drawing/2017/decorative" val="1"/>
              </a:ext>
            </a:extLst>
          </p:cNvPr>
          <p:cNvSpPr/>
          <p:nvPr/>
        </p:nvSpPr>
        <p:spPr>
          <a:xfrm>
            <a:off x="9900271" y="920741"/>
            <a:ext cx="1705045" cy="1323439"/>
          </a:xfrm>
          <a:prstGeom prst="rect">
            <a:avLst/>
          </a:prstGeom>
          <a:noFill/>
          <a:ln w="38100">
            <a:solidFill>
              <a:srgbClr val="BA5A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4B811210-FDFF-958C-67E5-1BE4E6867213}"/>
              </a:ext>
            </a:extLst>
          </p:cNvPr>
          <p:cNvGraphicFramePr>
            <a:graphicFrameLocks/>
          </p:cNvGraphicFramePr>
          <p:nvPr>
            <p:extLst>
              <p:ext uri="{D42A27DB-BD31-4B8C-83A1-F6EECF244321}">
                <p14:modId xmlns:p14="http://schemas.microsoft.com/office/powerpoint/2010/main" val="1384941491"/>
              </p:ext>
            </p:extLst>
          </p:nvPr>
        </p:nvGraphicFramePr>
        <p:xfrm>
          <a:off x="962108" y="818984"/>
          <a:ext cx="10996654" cy="5247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39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2107-7FB2-4ACE-BC7E-6206A4F75D01}"/>
              </a:ext>
            </a:extLst>
          </p:cNvPr>
          <p:cNvSpPr>
            <a:spLocks noGrp="1"/>
          </p:cNvSpPr>
          <p:nvPr>
            <p:ph type="ctrTitle"/>
          </p:nvPr>
        </p:nvSpPr>
        <p:spPr>
          <a:xfrm>
            <a:off x="382902" y="2755900"/>
            <a:ext cx="9688198" cy="2025308"/>
          </a:xfrm>
        </p:spPr>
        <p:txBody>
          <a:bodyPr>
            <a:normAutofit/>
          </a:bodyPr>
          <a:lstStyle/>
          <a:p>
            <a:pPr marL="0" indent="0"/>
            <a:r>
              <a:rPr lang="en-US" sz="5400" b="1"/>
              <a:t>A Look into the Future</a:t>
            </a:r>
            <a:br>
              <a:rPr lang="en-US" sz="5400" b="1"/>
            </a:br>
            <a:endParaRPr lang="en-US" sz="5400"/>
          </a:p>
        </p:txBody>
      </p:sp>
      <p:sp>
        <p:nvSpPr>
          <p:cNvPr id="3" name="Subtitle 2">
            <a:extLst>
              <a:ext uri="{FF2B5EF4-FFF2-40B4-BE49-F238E27FC236}">
                <a16:creationId xmlns:a16="http://schemas.microsoft.com/office/drawing/2014/main" id="{C6B49210-A553-4EE0-93B0-C80E824A2FC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0266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4EB0-373D-8ED4-BB36-0152DD8D4E1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Texas Numeric Growth</a:t>
            </a:r>
          </a:p>
        </p:txBody>
      </p:sp>
      <p:pic>
        <p:nvPicPr>
          <p:cNvPr id="6" name="Picture 5" descr="A group of people raising their hands">
            <a:extLst>
              <a:ext uri="{FF2B5EF4-FFF2-40B4-BE49-F238E27FC236}">
                <a16:creationId xmlns:a16="http://schemas.microsoft.com/office/drawing/2014/main" id="{54FD768B-8FC2-B49A-4967-84345ACEFFB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7061" y="221409"/>
            <a:ext cx="3646199" cy="6415181"/>
          </a:xfrm>
          <a:prstGeom prst="rect">
            <a:avLst/>
          </a:prstGeom>
        </p:spPr>
      </p:pic>
      <p:sp>
        <p:nvSpPr>
          <p:cNvPr id="15" name="Content Placeholder 2">
            <a:extLst>
              <a:ext uri="{FF2B5EF4-FFF2-40B4-BE49-F238E27FC236}">
                <a16:creationId xmlns:a16="http://schemas.microsoft.com/office/drawing/2014/main" id="{CDC31A5A-BBD0-3A68-F54E-94EE954CAF4E}"/>
              </a:ext>
            </a:extLst>
          </p:cNvPr>
          <p:cNvSpPr txBox="1">
            <a:spLocks/>
          </p:cNvSpPr>
          <p:nvPr/>
        </p:nvSpPr>
        <p:spPr>
          <a:xfrm>
            <a:off x="4577367" y="2004067"/>
            <a:ext cx="6672942" cy="2372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Texas’s population surpassed</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EC7C30"/>
                </a:solidFill>
                <a:effectLst/>
                <a:uLnTx/>
                <a:uFillTx/>
                <a:latin typeface="Unbounded" pitchFamily="2" charset="0"/>
                <a:ea typeface="Calibri" panose="020F0502020204030204" pitchFamily="34" charset="0"/>
                <a:cs typeface="+mn-cs"/>
              </a:rPr>
              <a:t>31.7 million</a:t>
            </a:r>
            <a:endParaRPr kumimoji="0" lang="en-US" sz="5400" b="0" i="0" u="none" strike="noStrike" kern="1200" cap="none" spc="0" normalizeH="0" baseline="0" noProof="0" dirty="0">
              <a:ln>
                <a:noFill/>
              </a:ln>
              <a:solidFill>
                <a:prstClr val="black"/>
              </a:solidFill>
              <a:effectLst/>
              <a:uLnTx/>
              <a:uFillTx/>
              <a:latin typeface="Unbounded" pitchFamily="2" charset="0"/>
              <a:ea typeface="Calibri" panose="020F0502020204030204" pitchFamily="34" charset="0"/>
              <a:cs typeface="+mn-cs"/>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and </a:t>
            </a:r>
            <a:r>
              <a:rPr kumimoji="0" lang="en-US" sz="36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ranked #1 </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6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in the U.S. on numeric growth</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600" dirty="0">
                <a:solidFill>
                  <a:prstClr val="black"/>
                </a:solidFill>
                <a:latin typeface="Inter" panose="02000503000000020004" pitchFamily="2" charset="0"/>
                <a:ea typeface="Inter" panose="02000503000000020004" pitchFamily="2" charset="0"/>
              </a:rPr>
              <a:t>between 2024-2025</a:t>
            </a:r>
            <a:r>
              <a:rPr kumimoji="0" lang="en-US" sz="360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a:t>
            </a:r>
          </a:p>
        </p:txBody>
      </p:sp>
      <p:pic>
        <p:nvPicPr>
          <p:cNvPr id="4" name="Picture 3">
            <a:extLst>
              <a:ext uri="{FF2B5EF4-FFF2-40B4-BE49-F238E27FC236}">
                <a16:creationId xmlns:a16="http://schemas.microsoft.com/office/drawing/2014/main" id="{A4904260-DE15-8ADF-E4C2-33A0ECC3156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8246" y="577639"/>
            <a:ext cx="1091184" cy="1054608"/>
          </a:xfrm>
          <a:prstGeom prst="rect">
            <a:avLst/>
          </a:prstGeom>
        </p:spPr>
      </p:pic>
      <p:sp>
        <p:nvSpPr>
          <p:cNvPr id="11" name="TextBox 10">
            <a:extLst>
              <a:ext uri="{FF2B5EF4-FFF2-40B4-BE49-F238E27FC236}">
                <a16:creationId xmlns:a16="http://schemas.microsoft.com/office/drawing/2014/main" id="{316481AF-70A1-5A01-46FF-D8A418250F79}"/>
              </a:ext>
            </a:extLst>
          </p:cNvPr>
          <p:cNvSpPr txBox="1"/>
          <p:nvPr/>
        </p:nvSpPr>
        <p:spPr>
          <a:xfrm>
            <a:off x="4108458" y="6405758"/>
            <a:ext cx="42721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Source: </a:t>
            </a:r>
            <a:r>
              <a:rPr kumimoji="0" lang="fr-FR" sz="9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U.S. Census Bureau, Vintage 2024 Population Estimates</a:t>
            </a:r>
            <a:endParaRPr kumimoji="0" lang="en-US" sz="9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919206"/>
      </p:ext>
    </p:extLst>
  </p:cSld>
  <p:clrMapOvr>
    <a:masterClrMapping/>
  </p:clrMapOvr>
  <mc:AlternateContent xmlns:mc="http://schemas.openxmlformats.org/markup-compatibility/2006" xmlns:p14="http://schemas.microsoft.com/office/powerpoint/2010/main">
    <mc:Choice Requires="p14">
      <p:transition spd="slow" p14:dur="2000" advClick="0" advTm="7622"/>
    </mc:Choice>
    <mc:Fallback xmlns="">
      <p:transition spd="slow" advClick="0" advTm="762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A76274-818F-B29F-875E-D4B6C01512F0}"/>
              </a:ext>
            </a:extLst>
          </p:cNvPr>
          <p:cNvSpPr>
            <a:spLocks noGrp="1"/>
          </p:cNvSpPr>
          <p:nvPr>
            <p:ph sz="quarter" idx="13"/>
          </p:nvPr>
        </p:nvSpPr>
        <p:spPr/>
        <p:txBody>
          <a:bodyPr/>
          <a:lstStyle/>
          <a:p>
            <a:r>
              <a:rPr lang="en-US" b="1"/>
              <a:t>Source: </a:t>
            </a:r>
            <a:r>
              <a:rPr lang="en-US"/>
              <a:t>Texas Demographic Center, 2024 Population Projections, Mid-Migration</a:t>
            </a:r>
          </a:p>
        </p:txBody>
      </p:sp>
      <p:sp>
        <p:nvSpPr>
          <p:cNvPr id="4" name="Title 3">
            <a:extLst>
              <a:ext uri="{FF2B5EF4-FFF2-40B4-BE49-F238E27FC236}">
                <a16:creationId xmlns:a16="http://schemas.microsoft.com/office/drawing/2014/main" id="{9B4CC95C-FAB1-B237-6D60-B1AF54F10EBA}"/>
              </a:ext>
            </a:extLst>
          </p:cNvPr>
          <p:cNvSpPr>
            <a:spLocks noGrp="1"/>
          </p:cNvSpPr>
          <p:nvPr>
            <p:ph type="title"/>
          </p:nvPr>
        </p:nvSpPr>
        <p:spPr/>
        <p:txBody>
          <a:bodyPr>
            <a:normAutofit/>
          </a:bodyPr>
          <a:lstStyle/>
          <a:p>
            <a:r>
              <a:rPr lang="en-US"/>
              <a:t>Population Projections, DFW Metro Largest</a:t>
            </a:r>
            <a:br>
              <a:rPr lang="en-US"/>
            </a:br>
            <a:r>
              <a:rPr lang="en-US"/>
              <a:t>and Fast-Growing Counties, 2020-2060</a:t>
            </a:r>
          </a:p>
        </p:txBody>
      </p:sp>
      <p:graphicFrame>
        <p:nvGraphicFramePr>
          <p:cNvPr id="6" name="Chart 5" descr="Line graph showing projected populations from 2020 to 2060 for Dallas, Tarrant, Collin, and Denton counties, with all counties increasing steadily over time.">
            <a:extLst>
              <a:ext uri="{FF2B5EF4-FFF2-40B4-BE49-F238E27FC236}">
                <a16:creationId xmlns:a16="http://schemas.microsoft.com/office/drawing/2014/main" id="{EFDB13C1-6085-1020-9592-C4759F95F50D}"/>
              </a:ext>
            </a:extLst>
          </p:cNvPr>
          <p:cNvGraphicFramePr/>
          <p:nvPr>
            <p:extLst>
              <p:ext uri="{D42A27DB-BD31-4B8C-83A1-F6EECF244321}">
                <p14:modId xmlns:p14="http://schemas.microsoft.com/office/powerpoint/2010/main" val="3412290178"/>
              </p:ext>
            </p:extLst>
          </p:nvPr>
        </p:nvGraphicFramePr>
        <p:xfrm>
          <a:off x="914400" y="1319566"/>
          <a:ext cx="10240351" cy="4628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0636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A975EB-5E8E-61BF-C3A3-2DE0DC7ACA98}"/>
              </a:ext>
            </a:extLst>
          </p:cNvPr>
          <p:cNvSpPr>
            <a:spLocks noGrp="1"/>
          </p:cNvSpPr>
          <p:nvPr>
            <p:ph sz="quarter" idx="13"/>
          </p:nvPr>
        </p:nvSpPr>
        <p:spPr/>
        <p:txBody>
          <a:bodyPr/>
          <a:lstStyle/>
          <a:p>
            <a:r>
              <a:rPr lang="en-US" b="1"/>
              <a:t>Source: </a:t>
            </a:r>
            <a:r>
              <a:rPr lang="en-US"/>
              <a:t>Texas Demographic Center, 2024 Population Projections, Mid-Migration</a:t>
            </a:r>
          </a:p>
        </p:txBody>
      </p:sp>
      <p:sp>
        <p:nvSpPr>
          <p:cNvPr id="4" name="Title 3">
            <a:extLst>
              <a:ext uri="{FF2B5EF4-FFF2-40B4-BE49-F238E27FC236}">
                <a16:creationId xmlns:a16="http://schemas.microsoft.com/office/drawing/2014/main" id="{C9DF75FB-FC03-34E1-DBAB-5451F5C03CB9}"/>
              </a:ext>
            </a:extLst>
          </p:cNvPr>
          <p:cNvSpPr>
            <a:spLocks noGrp="1"/>
          </p:cNvSpPr>
          <p:nvPr>
            <p:ph type="title"/>
          </p:nvPr>
        </p:nvSpPr>
        <p:spPr/>
        <p:txBody>
          <a:bodyPr>
            <a:normAutofit/>
          </a:bodyPr>
          <a:lstStyle/>
          <a:p>
            <a:r>
              <a:rPr lang="en-US"/>
              <a:t>Population Projections, DFW Metro Largest</a:t>
            </a:r>
            <a:br>
              <a:rPr lang="en-US"/>
            </a:br>
            <a:r>
              <a:rPr lang="en-US"/>
              <a:t>and Fast-Growing Counties, 2020-2060</a:t>
            </a:r>
          </a:p>
        </p:txBody>
      </p:sp>
      <p:graphicFrame>
        <p:nvGraphicFramePr>
          <p:cNvPr id="11" name="Chart 10" descr="Line graph showing projected population growth from 2020 to 2060 for six Dallas-Fort Worth metro counties, with Ellis and Kaufman having the highest projected increases.">
            <a:extLst>
              <a:ext uri="{FF2B5EF4-FFF2-40B4-BE49-F238E27FC236}">
                <a16:creationId xmlns:a16="http://schemas.microsoft.com/office/drawing/2014/main" id="{1AFE3ADC-7C25-515D-A778-C7F6254B99EE}"/>
              </a:ext>
            </a:extLst>
          </p:cNvPr>
          <p:cNvGraphicFramePr/>
          <p:nvPr>
            <p:extLst>
              <p:ext uri="{D42A27DB-BD31-4B8C-83A1-F6EECF244321}">
                <p14:modId xmlns:p14="http://schemas.microsoft.com/office/powerpoint/2010/main" val="1041504694"/>
              </p:ext>
            </p:extLst>
          </p:nvPr>
        </p:nvGraphicFramePr>
        <p:xfrm>
          <a:off x="1266825" y="1314610"/>
          <a:ext cx="9658350" cy="46333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9477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8BB5-E32D-7A75-2BA3-A753BE295633}"/>
              </a:ext>
            </a:extLst>
          </p:cNvPr>
          <p:cNvSpPr>
            <a:spLocks noGrp="1"/>
          </p:cNvSpPr>
          <p:nvPr>
            <p:ph type="title"/>
          </p:nvPr>
        </p:nvSpPr>
        <p:spPr/>
        <p:txBody>
          <a:bodyPr/>
          <a:lstStyle/>
          <a:p>
            <a:r>
              <a:rPr lang="en-US" b="1" i="0" dirty="0">
                <a:solidFill>
                  <a:srgbClr val="000000"/>
                </a:solidFill>
                <a:effectLst/>
                <a:latin typeface="Roboto" panose="02000000000000000000" pitchFamily="2" charset="0"/>
              </a:rPr>
              <a:t>Projected Population Growth in Texas with Various Migration Scenarios</a:t>
            </a:r>
            <a:br>
              <a:rPr lang="en-US" b="1" i="0" dirty="0">
                <a:solidFill>
                  <a:srgbClr val="000000"/>
                </a:solidFill>
                <a:effectLst/>
                <a:latin typeface="Roboto" panose="02000000000000000000" pitchFamily="2" charset="0"/>
              </a:rPr>
            </a:br>
            <a:r>
              <a:rPr lang="en-US" b="1" i="0" dirty="0">
                <a:solidFill>
                  <a:srgbClr val="000000"/>
                </a:solidFill>
                <a:effectLst/>
                <a:latin typeface="Roboto" panose="02000000000000000000" pitchFamily="2" charset="0"/>
              </a:rPr>
              <a:t>2020-2060</a:t>
            </a:r>
            <a:endParaRPr lang="en-US" dirty="0"/>
          </a:p>
        </p:txBody>
      </p:sp>
      <p:graphicFrame>
        <p:nvGraphicFramePr>
          <p:cNvPr id="7" name="Content Placeholder 6" descr="Line graph showing projected population growth in Texas from 2020 to 2060 across various migration scenarios. High migration reaches 46.2M, mid 44.4M, low 42.6M, and past scenario 40.3M by 2060.">
            <a:extLst>
              <a:ext uri="{FF2B5EF4-FFF2-40B4-BE49-F238E27FC236}">
                <a16:creationId xmlns:a16="http://schemas.microsoft.com/office/drawing/2014/main" id="{6A85FE54-5720-15F8-9499-0ABDE0C1456C}"/>
              </a:ext>
            </a:extLst>
          </p:cNvPr>
          <p:cNvGraphicFramePr>
            <a:graphicFrameLocks noGrp="1"/>
          </p:cNvGraphicFramePr>
          <p:nvPr>
            <p:ph idx="1"/>
          </p:nvPr>
        </p:nvGraphicFramePr>
        <p:xfrm>
          <a:off x="579383" y="1366838"/>
          <a:ext cx="11033234" cy="4700587"/>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5A057D27-7161-AA3B-1954-5BF05CBBF62F}"/>
              </a:ext>
            </a:extLst>
          </p:cNvPr>
          <p:cNvSpPr>
            <a:spLocks noGrp="1"/>
          </p:cNvSpPr>
          <p:nvPr>
            <p:ph sz="quarter" idx="13"/>
          </p:nvPr>
        </p:nvSpPr>
        <p:spPr/>
        <p:txBody>
          <a:bodyPr>
            <a:normAutofit/>
          </a:bodyPr>
          <a:lstStyle/>
          <a:p>
            <a:r>
              <a:rPr lang="en-US" sz="1100" b="1" i="0" dirty="0">
                <a:solidFill>
                  <a:srgbClr val="888888"/>
                </a:solidFill>
                <a:effectLst/>
                <a:latin typeface="Roboto" panose="02000000000000000000" pitchFamily="2" charset="0"/>
              </a:rPr>
              <a:t>Source: </a:t>
            </a:r>
            <a:r>
              <a:rPr lang="en-US" sz="1100" b="0" i="0" dirty="0">
                <a:solidFill>
                  <a:srgbClr val="888888"/>
                </a:solidFill>
                <a:effectLst/>
                <a:latin typeface="Roboto" panose="02000000000000000000" pitchFamily="2" charset="0"/>
              </a:rPr>
              <a:t>Texas Demographic Center, Vintage 2022 and 2024 Population Projections</a:t>
            </a:r>
            <a:endParaRPr lang="en-US" sz="1100" dirty="0"/>
          </a:p>
        </p:txBody>
      </p:sp>
      <p:sp>
        <p:nvSpPr>
          <p:cNvPr id="3" name="TextBox 2">
            <a:extLst>
              <a:ext uri="{FF2B5EF4-FFF2-40B4-BE49-F238E27FC236}">
                <a16:creationId xmlns:a16="http://schemas.microsoft.com/office/drawing/2014/main" id="{4EAE3405-F151-616C-EFEB-8160ED1105A7}"/>
              </a:ext>
            </a:extLst>
          </p:cNvPr>
          <p:cNvSpPr txBox="1"/>
          <p:nvPr/>
        </p:nvSpPr>
        <p:spPr>
          <a:xfrm>
            <a:off x="8787384" y="1080023"/>
            <a:ext cx="2825233" cy="646331"/>
          </a:xfrm>
          <a:prstGeom prst="rect">
            <a:avLst/>
          </a:prstGeom>
          <a:noFill/>
          <a:ln w="28575">
            <a:solidFill>
              <a:schemeClr val="tx1"/>
            </a:solidFill>
          </a:ln>
        </p:spPr>
        <p:txBody>
          <a:bodyPr wrap="square" rtlCol="0">
            <a:spAutoFit/>
          </a:bodyPr>
          <a:lstStyle/>
          <a:p>
            <a:pPr algn="ctr"/>
            <a:r>
              <a:rPr lang="en-US" sz="2000" b="1" dirty="0">
                <a:solidFill>
                  <a:srgbClr val="FF0000"/>
                </a:solidFill>
              </a:rPr>
              <a:t>42.6 million by 2060</a:t>
            </a:r>
          </a:p>
          <a:p>
            <a:pPr algn="ctr"/>
            <a:r>
              <a:rPr lang="en-US" sz="1600" dirty="0"/>
              <a:t>(Mid migration scenario)</a:t>
            </a:r>
          </a:p>
        </p:txBody>
      </p:sp>
    </p:spTree>
    <p:extLst>
      <p:ext uri="{BB962C8B-B14F-4D97-AF65-F5344CB8AC3E}">
        <p14:creationId xmlns:p14="http://schemas.microsoft.com/office/powerpoint/2010/main" val="1466943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DB8C4-CDC0-4847-7689-1F5F9008C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D7332-6C9A-E54F-1CB4-1051650349B9}"/>
              </a:ext>
            </a:extLst>
          </p:cNvPr>
          <p:cNvSpPr>
            <a:spLocks noGrp="1"/>
          </p:cNvSpPr>
          <p:nvPr>
            <p:ph type="title"/>
          </p:nvPr>
        </p:nvSpPr>
        <p:spPr>
          <a:xfrm>
            <a:off x="115368" y="53469"/>
            <a:ext cx="5922236" cy="1678857"/>
          </a:xfr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a:normAutofit/>
          </a:bodyPr>
          <a:lstStyle/>
          <a:p>
            <a:r>
              <a:rPr lang="en-US">
                <a:solidFill>
                  <a:schemeClr val="tx1"/>
                </a:solidFill>
              </a:rPr>
              <a:t>Projected Population by Age</a:t>
            </a:r>
            <a:br>
              <a:rPr lang="en-US">
                <a:solidFill>
                  <a:schemeClr val="tx1"/>
                </a:solidFill>
              </a:rPr>
            </a:br>
            <a:r>
              <a:rPr lang="en-US">
                <a:solidFill>
                  <a:schemeClr val="tx1"/>
                </a:solidFill>
              </a:rPr>
              <a:t> 2020, 2040, and 2060</a:t>
            </a:r>
            <a:br>
              <a:rPr lang="en-US">
                <a:solidFill>
                  <a:schemeClr val="tx1"/>
                </a:solidFill>
              </a:rPr>
            </a:br>
            <a:br>
              <a:rPr lang="en-US">
                <a:solidFill>
                  <a:schemeClr val="tx1"/>
                </a:solidFill>
              </a:rPr>
            </a:br>
            <a:r>
              <a:rPr kumimoji="0" lang="en-US" sz="16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Mid Migration Scenario</a:t>
            </a:r>
            <a:endParaRPr lang="en-US">
              <a:solidFill>
                <a:schemeClr val="tx1"/>
              </a:solidFill>
            </a:endParaRPr>
          </a:p>
        </p:txBody>
      </p:sp>
      <p:sp>
        <p:nvSpPr>
          <p:cNvPr id="8" name="TextBox 7">
            <a:extLst>
              <a:ext uri="{FF2B5EF4-FFF2-40B4-BE49-F238E27FC236}">
                <a16:creationId xmlns:a16="http://schemas.microsoft.com/office/drawing/2014/main" id="{26B66C54-95CB-F3E2-1744-80C7718CADA8}"/>
              </a:ext>
            </a:extLst>
          </p:cNvPr>
          <p:cNvSpPr txBox="1"/>
          <p:nvPr/>
        </p:nvSpPr>
        <p:spPr>
          <a:xfrm>
            <a:off x="179388" y="2029804"/>
            <a:ext cx="6095288" cy="2585323"/>
          </a:xfrm>
          <a:prstGeom prst="rect">
            <a:avLst/>
          </a:prstGeom>
          <a:noFill/>
        </p:spPr>
        <p:txBody>
          <a:bodyPr wrap="square">
            <a:spAutoFit/>
          </a:bodyPr>
          <a:lstStyle/>
          <a:p>
            <a:pPr marL="285750" indent="-285750">
              <a:buFont typeface="Arial" panose="020B0604020202020204" pitchFamily="34" charset="0"/>
              <a:buChar char="•"/>
            </a:pPr>
            <a:r>
              <a:rPr lang="en-US"/>
              <a:t>Texas will continue to age in the next few decades.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65+ group will grow fastest.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Growth among those under 18 will slow and begin to decline.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working-age population will grow and maintain a stable share of the total population.</a:t>
            </a:r>
          </a:p>
        </p:txBody>
      </p:sp>
      <p:graphicFrame>
        <p:nvGraphicFramePr>
          <p:cNvPr id="5" name="Chart 4" descr="Bar chart of Texas projected population by age for 2020, 2040, and 2060. Shows growth in 65+ age group, with total populations of 29.1M, 37.1M, and 42.6M.">
            <a:extLst>
              <a:ext uri="{FF2B5EF4-FFF2-40B4-BE49-F238E27FC236}">
                <a16:creationId xmlns:a16="http://schemas.microsoft.com/office/drawing/2014/main" id="{A94A38D7-2669-503B-8837-8C6590844C74}"/>
              </a:ext>
            </a:extLst>
          </p:cNvPr>
          <p:cNvGraphicFramePr/>
          <p:nvPr/>
        </p:nvGraphicFramePr>
        <p:xfrm>
          <a:off x="6526754" y="348018"/>
          <a:ext cx="5342620" cy="56411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3D87A55-21A2-3493-D709-B4F5A99F936B}"/>
              </a:ext>
            </a:extLst>
          </p:cNvPr>
          <p:cNvSpPr txBox="1"/>
          <p:nvPr/>
        </p:nvSpPr>
        <p:spPr>
          <a:xfrm>
            <a:off x="8266085" y="2389835"/>
            <a:ext cx="495649" cy="307777"/>
          </a:xfrm>
          <a:prstGeom prst="rect">
            <a:avLst/>
          </a:prstGeom>
          <a:noFill/>
        </p:spPr>
        <p:txBody>
          <a:bodyPr wrap="none" rtlCol="0">
            <a:spAutoFit/>
          </a:bodyPr>
          <a:lstStyle/>
          <a:p>
            <a:r>
              <a:rPr lang="en-US" sz="1400">
                <a:solidFill>
                  <a:schemeClr val="bg1"/>
                </a:solidFill>
                <a:latin typeface="Aral"/>
              </a:rPr>
              <a:t>13%</a:t>
            </a:r>
          </a:p>
        </p:txBody>
      </p:sp>
      <p:sp>
        <p:nvSpPr>
          <p:cNvPr id="7" name="TextBox 6">
            <a:extLst>
              <a:ext uri="{FF2B5EF4-FFF2-40B4-BE49-F238E27FC236}">
                <a16:creationId xmlns:a16="http://schemas.microsoft.com/office/drawing/2014/main" id="{A17BE94A-401D-B9C9-F704-03F018CFC655}"/>
              </a:ext>
            </a:extLst>
          </p:cNvPr>
          <p:cNvSpPr txBox="1"/>
          <p:nvPr/>
        </p:nvSpPr>
        <p:spPr>
          <a:xfrm>
            <a:off x="8266085" y="3429000"/>
            <a:ext cx="495649" cy="307777"/>
          </a:xfrm>
          <a:prstGeom prst="rect">
            <a:avLst/>
          </a:prstGeom>
          <a:noFill/>
        </p:spPr>
        <p:txBody>
          <a:bodyPr wrap="none" rtlCol="0">
            <a:spAutoFit/>
          </a:bodyPr>
          <a:lstStyle/>
          <a:p>
            <a:r>
              <a:rPr lang="en-US" sz="1400">
                <a:solidFill>
                  <a:schemeClr val="bg1"/>
                </a:solidFill>
                <a:latin typeface="Aral"/>
              </a:rPr>
              <a:t>62%</a:t>
            </a:r>
          </a:p>
        </p:txBody>
      </p:sp>
      <p:sp>
        <p:nvSpPr>
          <p:cNvPr id="12" name="TextBox 11">
            <a:extLst>
              <a:ext uri="{FF2B5EF4-FFF2-40B4-BE49-F238E27FC236}">
                <a16:creationId xmlns:a16="http://schemas.microsoft.com/office/drawing/2014/main" id="{0E4C54A7-F024-B183-5BBB-DE0B0A221CFF}"/>
              </a:ext>
            </a:extLst>
          </p:cNvPr>
          <p:cNvSpPr txBox="1"/>
          <p:nvPr/>
        </p:nvSpPr>
        <p:spPr>
          <a:xfrm>
            <a:off x="9558776" y="1812580"/>
            <a:ext cx="495649" cy="307777"/>
          </a:xfrm>
          <a:prstGeom prst="rect">
            <a:avLst/>
          </a:prstGeom>
          <a:noFill/>
        </p:spPr>
        <p:txBody>
          <a:bodyPr wrap="none" rtlCol="0">
            <a:spAutoFit/>
          </a:bodyPr>
          <a:lstStyle/>
          <a:p>
            <a:r>
              <a:rPr lang="en-US" sz="1400">
                <a:solidFill>
                  <a:schemeClr val="bg1"/>
                </a:solidFill>
                <a:latin typeface="Aral"/>
              </a:rPr>
              <a:t>18%</a:t>
            </a:r>
          </a:p>
        </p:txBody>
      </p:sp>
      <p:sp>
        <p:nvSpPr>
          <p:cNvPr id="9" name="TextBox 8">
            <a:extLst>
              <a:ext uri="{FF2B5EF4-FFF2-40B4-BE49-F238E27FC236}">
                <a16:creationId xmlns:a16="http://schemas.microsoft.com/office/drawing/2014/main" id="{8A81CA0F-C0C3-B23E-28E9-CBA1054F3D62}"/>
              </a:ext>
            </a:extLst>
          </p:cNvPr>
          <p:cNvSpPr txBox="1"/>
          <p:nvPr/>
        </p:nvSpPr>
        <p:spPr>
          <a:xfrm>
            <a:off x="9558775" y="3239090"/>
            <a:ext cx="495649" cy="307777"/>
          </a:xfrm>
          <a:prstGeom prst="rect">
            <a:avLst/>
          </a:prstGeom>
          <a:noFill/>
        </p:spPr>
        <p:txBody>
          <a:bodyPr wrap="none" rtlCol="0">
            <a:spAutoFit/>
          </a:bodyPr>
          <a:lstStyle/>
          <a:p>
            <a:r>
              <a:rPr lang="en-US" sz="1400">
                <a:solidFill>
                  <a:schemeClr val="bg1"/>
                </a:solidFill>
                <a:latin typeface="Aral"/>
              </a:rPr>
              <a:t>60%</a:t>
            </a:r>
          </a:p>
        </p:txBody>
      </p:sp>
      <p:sp>
        <p:nvSpPr>
          <p:cNvPr id="13" name="TextBox 12">
            <a:extLst>
              <a:ext uri="{FF2B5EF4-FFF2-40B4-BE49-F238E27FC236}">
                <a16:creationId xmlns:a16="http://schemas.microsoft.com/office/drawing/2014/main" id="{807C08CF-0213-DEB8-6AC4-8274A4EA308E}"/>
              </a:ext>
            </a:extLst>
          </p:cNvPr>
          <p:cNvSpPr txBox="1"/>
          <p:nvPr/>
        </p:nvSpPr>
        <p:spPr>
          <a:xfrm>
            <a:off x="10808529" y="1471829"/>
            <a:ext cx="495649" cy="307777"/>
          </a:xfrm>
          <a:prstGeom prst="rect">
            <a:avLst/>
          </a:prstGeom>
          <a:noFill/>
        </p:spPr>
        <p:txBody>
          <a:bodyPr wrap="none" rtlCol="0">
            <a:spAutoFit/>
          </a:bodyPr>
          <a:lstStyle/>
          <a:p>
            <a:r>
              <a:rPr lang="en-US" sz="1400">
                <a:solidFill>
                  <a:schemeClr val="bg1"/>
                </a:solidFill>
                <a:latin typeface="Aral"/>
              </a:rPr>
              <a:t>22%</a:t>
            </a:r>
          </a:p>
        </p:txBody>
      </p:sp>
      <p:sp>
        <p:nvSpPr>
          <p:cNvPr id="11" name="TextBox 10">
            <a:extLst>
              <a:ext uri="{FF2B5EF4-FFF2-40B4-BE49-F238E27FC236}">
                <a16:creationId xmlns:a16="http://schemas.microsoft.com/office/drawing/2014/main" id="{18930825-2EED-1371-17F9-A1978D8E758A}"/>
              </a:ext>
            </a:extLst>
          </p:cNvPr>
          <p:cNvSpPr txBox="1"/>
          <p:nvPr/>
        </p:nvSpPr>
        <p:spPr>
          <a:xfrm>
            <a:off x="10851465" y="3085201"/>
            <a:ext cx="495649" cy="307777"/>
          </a:xfrm>
          <a:prstGeom prst="rect">
            <a:avLst/>
          </a:prstGeom>
          <a:noFill/>
        </p:spPr>
        <p:txBody>
          <a:bodyPr wrap="none" rtlCol="0">
            <a:spAutoFit/>
          </a:bodyPr>
          <a:lstStyle/>
          <a:p>
            <a:r>
              <a:rPr lang="en-US" sz="1400">
                <a:solidFill>
                  <a:schemeClr val="bg1"/>
                </a:solidFill>
                <a:latin typeface="Aral"/>
              </a:rPr>
              <a:t>60%</a:t>
            </a:r>
          </a:p>
        </p:txBody>
      </p:sp>
      <p:sp>
        <p:nvSpPr>
          <p:cNvPr id="17" name="TextBox 16">
            <a:extLst>
              <a:ext uri="{FF2B5EF4-FFF2-40B4-BE49-F238E27FC236}">
                <a16:creationId xmlns:a16="http://schemas.microsoft.com/office/drawing/2014/main" id="{E447762C-FFB9-3072-D58C-A9A3639A21FF}"/>
              </a:ext>
            </a:extLst>
          </p:cNvPr>
          <p:cNvSpPr txBox="1"/>
          <p:nvPr/>
        </p:nvSpPr>
        <p:spPr>
          <a:xfrm>
            <a:off x="6517690" y="5243474"/>
            <a:ext cx="1315496" cy="276999"/>
          </a:xfrm>
          <a:prstGeom prst="rect">
            <a:avLst/>
          </a:prstGeom>
          <a:noFill/>
          <a:ln>
            <a:solidFill>
              <a:schemeClr val="accent1"/>
            </a:solidFill>
          </a:ln>
        </p:spPr>
        <p:txBody>
          <a:bodyPr wrap="square" rtlCol="0">
            <a:spAutoFit/>
          </a:bodyPr>
          <a:lstStyle/>
          <a:p>
            <a:pPr algn="ctr"/>
            <a:r>
              <a:rPr lang="en-US" sz="1200"/>
              <a:t>Total Population</a:t>
            </a:r>
          </a:p>
        </p:txBody>
      </p:sp>
      <p:sp>
        <p:nvSpPr>
          <p:cNvPr id="14" name="TextBox 13">
            <a:extLst>
              <a:ext uri="{FF2B5EF4-FFF2-40B4-BE49-F238E27FC236}">
                <a16:creationId xmlns:a16="http://schemas.microsoft.com/office/drawing/2014/main" id="{AD95AC6A-371A-9DE9-DDB9-C6CCB9DEDA95}"/>
              </a:ext>
            </a:extLst>
          </p:cNvPr>
          <p:cNvSpPr txBox="1"/>
          <p:nvPr/>
        </p:nvSpPr>
        <p:spPr>
          <a:xfrm>
            <a:off x="7883305" y="5229298"/>
            <a:ext cx="1210407" cy="276999"/>
          </a:xfrm>
          <a:prstGeom prst="rect">
            <a:avLst/>
          </a:prstGeom>
          <a:noFill/>
          <a:ln>
            <a:solidFill>
              <a:schemeClr val="accent1"/>
            </a:solidFill>
          </a:ln>
        </p:spPr>
        <p:txBody>
          <a:bodyPr wrap="square" rtlCol="0">
            <a:spAutoFit/>
          </a:bodyPr>
          <a:lstStyle/>
          <a:p>
            <a:pPr algn="ctr"/>
            <a:r>
              <a:rPr lang="en-US" sz="1200"/>
              <a:t>29.1M</a:t>
            </a:r>
          </a:p>
        </p:txBody>
      </p:sp>
      <p:sp>
        <p:nvSpPr>
          <p:cNvPr id="15" name="TextBox 14">
            <a:extLst>
              <a:ext uri="{FF2B5EF4-FFF2-40B4-BE49-F238E27FC236}">
                <a16:creationId xmlns:a16="http://schemas.microsoft.com/office/drawing/2014/main" id="{6BAD377A-35C1-50A3-A4BC-416C8086F1F5}"/>
              </a:ext>
            </a:extLst>
          </p:cNvPr>
          <p:cNvSpPr txBox="1"/>
          <p:nvPr/>
        </p:nvSpPr>
        <p:spPr>
          <a:xfrm>
            <a:off x="9189737" y="5229298"/>
            <a:ext cx="1210406" cy="276999"/>
          </a:xfrm>
          <a:prstGeom prst="rect">
            <a:avLst/>
          </a:prstGeom>
          <a:noFill/>
          <a:ln>
            <a:solidFill>
              <a:schemeClr val="accent1"/>
            </a:solidFill>
          </a:ln>
        </p:spPr>
        <p:txBody>
          <a:bodyPr wrap="square" rtlCol="0">
            <a:spAutoFit/>
          </a:bodyPr>
          <a:lstStyle/>
          <a:p>
            <a:pPr algn="ctr"/>
            <a:r>
              <a:rPr lang="en-US" sz="1200"/>
              <a:t>37.1M</a:t>
            </a:r>
          </a:p>
        </p:txBody>
      </p:sp>
      <p:sp>
        <p:nvSpPr>
          <p:cNvPr id="16" name="TextBox 15">
            <a:extLst>
              <a:ext uri="{FF2B5EF4-FFF2-40B4-BE49-F238E27FC236}">
                <a16:creationId xmlns:a16="http://schemas.microsoft.com/office/drawing/2014/main" id="{19AE79C4-D46B-D181-1812-404E9527E383}"/>
              </a:ext>
            </a:extLst>
          </p:cNvPr>
          <p:cNvSpPr txBox="1"/>
          <p:nvPr/>
        </p:nvSpPr>
        <p:spPr>
          <a:xfrm>
            <a:off x="10497744" y="5216748"/>
            <a:ext cx="1210407" cy="276999"/>
          </a:xfrm>
          <a:prstGeom prst="rect">
            <a:avLst/>
          </a:prstGeom>
          <a:noFill/>
          <a:ln>
            <a:solidFill>
              <a:schemeClr val="accent1"/>
            </a:solidFill>
          </a:ln>
        </p:spPr>
        <p:txBody>
          <a:bodyPr wrap="square" rtlCol="0">
            <a:spAutoFit/>
          </a:bodyPr>
          <a:lstStyle/>
          <a:p>
            <a:pPr algn="ctr"/>
            <a:r>
              <a:rPr lang="en-US" sz="1200"/>
              <a:t>42.6M</a:t>
            </a:r>
          </a:p>
        </p:txBody>
      </p:sp>
      <p:sp>
        <p:nvSpPr>
          <p:cNvPr id="10" name="Content Placeholder 3">
            <a:extLst>
              <a:ext uri="{FF2B5EF4-FFF2-40B4-BE49-F238E27FC236}">
                <a16:creationId xmlns:a16="http://schemas.microsoft.com/office/drawing/2014/main" id="{89362E67-062C-7FCD-B4AB-5D59DAA0FD85}"/>
              </a:ext>
            </a:extLst>
          </p:cNvPr>
          <p:cNvSpPr txBox="1">
            <a:spLocks/>
          </p:cNvSpPr>
          <p:nvPr/>
        </p:nvSpPr>
        <p:spPr>
          <a:xfrm>
            <a:off x="179388" y="6236109"/>
            <a:ext cx="9459912" cy="36512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Source: Texas Demographic Center, Vintage 2024 Population Projections, Mid Migration Scenario</a:t>
            </a:r>
          </a:p>
        </p:txBody>
      </p:sp>
    </p:spTree>
    <p:extLst>
      <p:ext uri="{BB962C8B-B14F-4D97-AF65-F5344CB8AC3E}">
        <p14:creationId xmlns:p14="http://schemas.microsoft.com/office/powerpoint/2010/main" val="484174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9DFC9-A3AB-FBC9-FF80-D1E359BAA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20BF3-6371-1A49-62FE-AE565CC01DA1}"/>
              </a:ext>
            </a:extLst>
          </p:cNvPr>
          <p:cNvSpPr>
            <a:spLocks noGrp="1"/>
          </p:cNvSpPr>
          <p:nvPr>
            <p:ph type="title"/>
          </p:nvPr>
        </p:nvSpPr>
        <p:spPr>
          <a:xfrm>
            <a:off x="59821" y="38572"/>
            <a:ext cx="4036410" cy="1967890"/>
          </a:xfrm>
          <a:solidFill>
            <a:schemeClr val="accent5">
              <a:lumMod val="40000"/>
              <a:lumOff val="60000"/>
              <a:alpha val="5000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a:normAutofit fontScale="90000"/>
          </a:bodyPr>
          <a:lstStyle/>
          <a:p>
            <a:r>
              <a:rPr lang="en-US" sz="2400">
                <a:solidFill>
                  <a:schemeClr val="tx1"/>
                </a:solidFill>
              </a:rPr>
              <a:t>Texas Counties</a:t>
            </a:r>
            <a:br>
              <a:rPr lang="en-US" sz="2400">
                <a:solidFill>
                  <a:schemeClr val="tx1"/>
                </a:solidFill>
              </a:rPr>
            </a:br>
            <a:br>
              <a:rPr lang="en-US" sz="2400">
                <a:solidFill>
                  <a:schemeClr val="tx1"/>
                </a:solidFill>
              </a:rPr>
            </a:br>
            <a:r>
              <a:rPr lang="en-US" sz="2400">
                <a:solidFill>
                  <a:schemeClr val="tx1"/>
                </a:solidFill>
              </a:rPr>
              <a:t>Projected Population </a:t>
            </a:r>
            <a:r>
              <a:rPr lang="en-US" sz="2400">
                <a:solidFill>
                  <a:schemeClr val="accent4">
                    <a:lumMod val="50000"/>
                  </a:schemeClr>
                </a:solidFill>
              </a:rPr>
              <a:t>Percent Change </a:t>
            </a:r>
            <a:r>
              <a:rPr lang="en-US" sz="2400">
                <a:solidFill>
                  <a:schemeClr val="tx1"/>
                </a:solidFill>
              </a:rPr>
              <a:t>2020-2060</a:t>
            </a:r>
            <a:br>
              <a:rPr lang="en-US" sz="2400">
                <a:solidFill>
                  <a:schemeClr val="tx1"/>
                </a:solidFill>
              </a:rPr>
            </a:br>
            <a:br>
              <a:rPr lang="en-US" sz="2400">
                <a:solidFill>
                  <a:schemeClr val="tx1"/>
                </a:solidFill>
              </a:rPr>
            </a:br>
            <a:r>
              <a:rPr lang="en-US" sz="1600" i="1">
                <a:solidFill>
                  <a:schemeClr val="tx1"/>
                </a:solidFill>
              </a:rPr>
              <a:t>Mid Migration Scenario</a:t>
            </a:r>
          </a:p>
        </p:txBody>
      </p:sp>
      <p:sp>
        <p:nvSpPr>
          <p:cNvPr id="3" name="TextBox 2">
            <a:extLst>
              <a:ext uri="{FF2B5EF4-FFF2-40B4-BE49-F238E27FC236}">
                <a16:creationId xmlns:a16="http://schemas.microsoft.com/office/drawing/2014/main" id="{DB5FD4DF-F853-C8CD-A34C-FB91EC791369}"/>
              </a:ext>
            </a:extLst>
          </p:cNvPr>
          <p:cNvSpPr txBox="1"/>
          <p:nvPr/>
        </p:nvSpPr>
        <p:spPr>
          <a:xfrm>
            <a:off x="179388" y="2626599"/>
            <a:ext cx="3613224" cy="923330"/>
          </a:xfrm>
          <a:prstGeom prst="rect">
            <a:avLst/>
          </a:prstGeom>
          <a:noFill/>
        </p:spPr>
        <p:txBody>
          <a:bodyPr wrap="square" rtlCol="0">
            <a:spAutoFit/>
          </a:bodyPr>
          <a:lstStyle/>
          <a:p>
            <a:pPr marL="285750" indent="-285750">
              <a:buFont typeface="Arial" panose="020B0604020202020204" pitchFamily="34" charset="0"/>
              <a:buChar char="•"/>
            </a:pPr>
            <a:r>
              <a:rPr lang="en-US"/>
              <a:t>Suburban ring counties in the triangle area will see the fastest growth rates.</a:t>
            </a:r>
          </a:p>
        </p:txBody>
      </p:sp>
      <p:pic>
        <p:nvPicPr>
          <p:cNvPr id="8" name="Content Placeholder 7" descr="Map of Texas showing projected population changes from 2020 to 2060 by county. Red indicates population decrease, while green shows increase.">
            <a:extLst>
              <a:ext uri="{FF2B5EF4-FFF2-40B4-BE49-F238E27FC236}">
                <a16:creationId xmlns:a16="http://schemas.microsoft.com/office/drawing/2014/main" id="{BDEF6A44-B7A2-5BFC-05AE-9D0855EA1A5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128463" y="0"/>
            <a:ext cx="7911253" cy="6113242"/>
          </a:xfrm>
        </p:spPr>
      </p:pic>
      <p:sp>
        <p:nvSpPr>
          <p:cNvPr id="4" name="Content Placeholder 3">
            <a:extLst>
              <a:ext uri="{FF2B5EF4-FFF2-40B4-BE49-F238E27FC236}">
                <a16:creationId xmlns:a16="http://schemas.microsoft.com/office/drawing/2014/main" id="{C719556A-1AF1-0B93-E682-EFA9D39FDE81}"/>
              </a:ext>
            </a:extLst>
          </p:cNvPr>
          <p:cNvSpPr>
            <a:spLocks noGrp="1"/>
          </p:cNvSpPr>
          <p:nvPr>
            <p:ph sz="quarter" idx="13"/>
          </p:nvPr>
        </p:nvSpPr>
        <p:spPr/>
        <p:txBody>
          <a:bodyPr/>
          <a:lstStyle/>
          <a:p>
            <a:r>
              <a:rPr lang="en-US"/>
              <a:t>Source: Texas Demographic Center, Vintage 2024 Population Projections, Mid Migration Scenario</a:t>
            </a:r>
          </a:p>
        </p:txBody>
      </p:sp>
    </p:spTree>
    <p:extLst>
      <p:ext uri="{BB962C8B-B14F-4D97-AF65-F5344CB8AC3E}">
        <p14:creationId xmlns:p14="http://schemas.microsoft.com/office/powerpoint/2010/main" val="1847130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044A6-E91F-0C29-4D85-FEFC504D4C85}"/>
              </a:ext>
            </a:extLst>
          </p:cNvPr>
          <p:cNvSpPr>
            <a:spLocks noGrp="1"/>
          </p:cNvSpPr>
          <p:nvPr>
            <p:ph type="title" idx="4294967295"/>
          </p:nvPr>
        </p:nvSpPr>
        <p:spPr>
          <a:xfrm>
            <a:off x="321155" y="66643"/>
            <a:ext cx="10515600" cy="1325563"/>
          </a:xfrm>
        </p:spPr>
        <p:txBody>
          <a:bodyPr>
            <a:normAutofit/>
          </a:bodyPr>
          <a:lstStyle/>
          <a:p>
            <a:pPr lvl="0">
              <a:lnSpc>
                <a:spcPct val="100000"/>
              </a:lnSpc>
              <a:spcBef>
                <a:spcPts val="0"/>
              </a:spcBef>
              <a:defRPr/>
            </a:pPr>
            <a:r>
              <a:rPr lang="en-US" sz="3600" b="1" dirty="0">
                <a:solidFill>
                  <a:srgbClr val="000000"/>
                </a:solidFill>
                <a:latin typeface="Arial" panose="020B0604020202020204" pitchFamily="34" charset="0"/>
                <a:cs typeface="Arial" panose="020B0604020202020204" pitchFamily="34" charset="0"/>
              </a:rPr>
              <a:t>Preparing for the 2030 Census (cont.)</a:t>
            </a:r>
          </a:p>
        </p:txBody>
      </p:sp>
      <p:sp>
        <p:nvSpPr>
          <p:cNvPr id="3" name="TextBox 2">
            <a:extLst>
              <a:ext uri="{FF2B5EF4-FFF2-40B4-BE49-F238E27FC236}">
                <a16:creationId xmlns:a16="http://schemas.microsoft.com/office/drawing/2014/main" id="{6679FB5E-2B1B-EB7B-4BF2-54EB26B97D62}"/>
              </a:ext>
            </a:extLst>
          </p:cNvPr>
          <p:cNvSpPr txBox="1"/>
          <p:nvPr/>
        </p:nvSpPr>
        <p:spPr>
          <a:xfrm>
            <a:off x="321155" y="1392206"/>
            <a:ext cx="9595729" cy="526297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Between 2010- 2020 Texas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ranked #1 in numeric growth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adding 3.9 million new Texans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YET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2020 Census:  Texas was one of 6 states with an </a:t>
            </a: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undercount</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(approximately 500K people)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Undercounting the population costs us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billions</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in lost funding for infrastructure, health care, social services</a:t>
            </a: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Participate in the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2027</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Local Update Census Addresses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(LUCA)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to ensure the Census Bureau has every address in your city or county.</a:t>
            </a: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491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D209-EF8B-2AE7-07BC-F8E280C40402}"/>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1D959998-FEE5-06A4-E2B5-F4982D32DBE4}"/>
              </a:ext>
            </a:extLst>
          </p:cNvPr>
          <p:cNvSpPr>
            <a:spLocks noGrp="1"/>
          </p:cNvSpPr>
          <p:nvPr>
            <p:ph type="title"/>
          </p:nvPr>
        </p:nvSpPr>
        <p:spPr>
          <a:xfrm>
            <a:off x="0" y="129852"/>
            <a:ext cx="12192000" cy="804974"/>
          </a:xfrm>
        </p:spPr>
        <p:txBody>
          <a:bodyPr>
            <a:normAutofit/>
          </a:bodyPr>
          <a:lstStyle/>
          <a:p>
            <a:r>
              <a:rPr lang="en-US" sz="3600" dirty="0"/>
              <a:t>Why Good Population Data Matters</a:t>
            </a:r>
          </a:p>
        </p:txBody>
      </p:sp>
      <p:pic>
        <p:nvPicPr>
          <p:cNvPr id="4" name="Picture 3" descr="Alt text: &quot;Infographic titled 'Census Matters: Census-Guided Funding in Texas.' Highlights Texas receiving $152.8 billion in federal funding in 2023. Explains reliance on census data to allocate $2.24 trillion nationwide and notes the impact of census accuracy on federal funds distribution. Contains an outline map of Texas.&quot;">
            <a:extLst>
              <a:ext uri="{FF2B5EF4-FFF2-40B4-BE49-F238E27FC236}">
                <a16:creationId xmlns:a16="http://schemas.microsoft.com/office/drawing/2014/main" id="{F2C84511-D694-0DF2-0C2C-64829F5ECAAD}"/>
              </a:ext>
            </a:extLst>
          </p:cNvPr>
          <p:cNvPicPr>
            <a:picLocks noChangeAspect="1"/>
          </p:cNvPicPr>
          <p:nvPr/>
        </p:nvPicPr>
        <p:blipFill>
          <a:blip r:embed="rId2"/>
          <a:stretch>
            <a:fillRect/>
          </a:stretch>
        </p:blipFill>
        <p:spPr>
          <a:xfrm>
            <a:off x="179388" y="1730868"/>
            <a:ext cx="8059737" cy="3565032"/>
          </a:xfrm>
          <a:prstGeom prst="rect">
            <a:avLst/>
          </a:prstGeom>
          <a:noFill/>
        </p:spPr>
      </p:pic>
      <p:sp>
        <p:nvSpPr>
          <p:cNvPr id="11" name="Content Placeholder 3">
            <a:extLst>
              <a:ext uri="{FF2B5EF4-FFF2-40B4-BE49-F238E27FC236}">
                <a16:creationId xmlns:a16="http://schemas.microsoft.com/office/drawing/2014/main" id="{DBC560E6-7898-8B13-09FA-0B1C98A3E033}"/>
              </a:ext>
            </a:extLst>
          </p:cNvPr>
          <p:cNvSpPr>
            <a:spLocks noGrp="1"/>
          </p:cNvSpPr>
          <p:nvPr>
            <p:ph sz="quarter" idx="13"/>
          </p:nvPr>
        </p:nvSpPr>
        <p:spPr>
          <a:xfrm>
            <a:off x="179388" y="6356350"/>
            <a:ext cx="9459912" cy="365125"/>
          </a:xfrm>
        </p:spPr>
        <p:txBody>
          <a:bodyPr/>
          <a:lstStyle/>
          <a:p>
            <a:r>
              <a:rPr lang="en-US" dirty="0"/>
              <a:t>Source:  </a:t>
            </a:r>
            <a:r>
              <a:rPr lang="en-US" dirty="0">
                <a:hlinkClick r:id="rId3"/>
              </a:rPr>
              <a:t>Census Matters: Why an Accurate Count is Essential to Funding Our Communities | Project On Government Oversight</a:t>
            </a:r>
            <a:endParaRPr lang="en-US" dirty="0"/>
          </a:p>
        </p:txBody>
      </p:sp>
      <p:sp>
        <p:nvSpPr>
          <p:cNvPr id="5" name="TextBox 4">
            <a:extLst>
              <a:ext uri="{FF2B5EF4-FFF2-40B4-BE49-F238E27FC236}">
                <a16:creationId xmlns:a16="http://schemas.microsoft.com/office/drawing/2014/main" id="{15B77552-8033-38CB-FF9C-93D0EEAB74C2}"/>
              </a:ext>
            </a:extLst>
          </p:cNvPr>
          <p:cNvSpPr txBox="1"/>
          <p:nvPr/>
        </p:nvSpPr>
        <p:spPr>
          <a:xfrm>
            <a:off x="9010650" y="1247775"/>
            <a:ext cx="2790825" cy="4216539"/>
          </a:xfrm>
          <a:prstGeom prst="rect">
            <a:avLst/>
          </a:prstGeom>
          <a:noFill/>
        </p:spPr>
        <p:txBody>
          <a:bodyPr wrap="square" rtlCol="0">
            <a:spAutoFit/>
          </a:bodyPr>
          <a:lstStyle/>
          <a:p>
            <a:r>
              <a:rPr lang="en-US" sz="2800" dirty="0"/>
              <a:t>Texas received over </a:t>
            </a:r>
          </a:p>
          <a:p>
            <a:r>
              <a:rPr lang="en-US" sz="3600" b="1" dirty="0">
                <a:solidFill>
                  <a:srgbClr val="C00000"/>
                </a:solidFill>
              </a:rPr>
              <a:t>$152 Billion </a:t>
            </a:r>
          </a:p>
          <a:p>
            <a:r>
              <a:rPr lang="en-US" sz="2800" dirty="0"/>
              <a:t>in Census-guided federal assistance in 2023</a:t>
            </a:r>
          </a:p>
          <a:p>
            <a:endParaRPr lang="en-US" sz="2800" dirty="0"/>
          </a:p>
          <a:p>
            <a:r>
              <a:rPr lang="en-US" dirty="0"/>
              <a:t>Project on Government Oversight report</a:t>
            </a:r>
          </a:p>
        </p:txBody>
      </p:sp>
    </p:spTree>
    <p:extLst>
      <p:ext uri="{BB962C8B-B14F-4D97-AF65-F5344CB8AC3E}">
        <p14:creationId xmlns:p14="http://schemas.microsoft.com/office/powerpoint/2010/main" val="486722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social media website">
            <a:extLst>
              <a:ext uri="{FF2B5EF4-FFF2-40B4-BE49-F238E27FC236}">
                <a16:creationId xmlns:a16="http://schemas.microsoft.com/office/drawing/2014/main" id="{E39BDBF7-E81B-37F3-DFA5-6C945673CD7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39161095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37DD86-ED08-A7F0-ED02-53807C6F53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0" y="0"/>
            <a:ext cx="12191010" cy="6858000"/>
          </a:xfrm>
          <a:prstGeom prst="rect">
            <a:avLst/>
          </a:prstGeom>
        </p:spPr>
      </p:pic>
      <p:sp>
        <p:nvSpPr>
          <p:cNvPr id="6" name="Rectangle 5">
            <a:extLst>
              <a:ext uri="{FF2B5EF4-FFF2-40B4-BE49-F238E27FC236}">
                <a16:creationId xmlns:a16="http://schemas.microsoft.com/office/drawing/2014/main" id="{66968B00-9A4B-9BBF-1A79-9F89A12E1B0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278880" y="0"/>
            <a:ext cx="5912130" cy="274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652666-8E21-6E25-20DC-509D42ACADD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662984" y="1447800"/>
            <a:ext cx="2527036" cy="2590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14CF203-8051-5451-FCE5-0D54C553810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13406" y="0"/>
            <a:ext cx="6878594" cy="3117188"/>
          </a:xfrm>
          <a:prstGeom prst="rect">
            <a:avLst/>
          </a:prstGeom>
        </p:spPr>
      </p:pic>
      <p:sp>
        <p:nvSpPr>
          <p:cNvPr id="2" name="Title 1">
            <a:extLst>
              <a:ext uri="{FF2B5EF4-FFF2-40B4-BE49-F238E27FC236}">
                <a16:creationId xmlns:a16="http://schemas.microsoft.com/office/drawing/2014/main" id="{E9E3C66C-7BD7-CF23-A8AB-3D854AF99C6F}"/>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Texas Demographic Center 2026</a:t>
            </a:r>
          </a:p>
        </p:txBody>
      </p:sp>
    </p:spTree>
    <p:extLst>
      <p:ext uri="{BB962C8B-B14F-4D97-AF65-F5344CB8AC3E}">
        <p14:creationId xmlns:p14="http://schemas.microsoft.com/office/powerpoint/2010/main" val="340523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7460CDC-521F-C8A3-693B-9D7FDE652E52}"/>
              </a:ext>
            </a:extLst>
          </p:cNvPr>
          <p:cNvSpPr>
            <a:spLocks noGrp="1"/>
          </p:cNvSpPr>
          <p:nvPr>
            <p:ph type="title" idx="4294967295"/>
          </p:nvPr>
        </p:nvSpPr>
        <p:spPr>
          <a:xfrm>
            <a:off x="1481138" y="1355725"/>
            <a:ext cx="7385050" cy="596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Monica Cruz, Ph.D.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BD5E1BBC-EE79-A620-1BD7-A01B2776D718}"/>
              </a:ext>
            </a:extLst>
          </p:cNvPr>
          <p:cNvSpPr>
            <a:spLocks noGrp="1"/>
          </p:cNvSpPr>
          <p:nvPr>
            <p:ph sz="half" idx="2"/>
          </p:nvPr>
        </p:nvSpPr>
        <p:spPr/>
        <p:txBody>
          <a:bodyPr>
            <a:normAutofit fontScale="92500" lnSpcReduction="10000"/>
          </a:bodyPr>
          <a:lstStyle/>
          <a:p>
            <a:r>
              <a:rPr lang="en-US" sz="2400"/>
              <a:t>(210) 458-6543</a:t>
            </a:r>
          </a:p>
        </p:txBody>
      </p:sp>
      <p:sp>
        <p:nvSpPr>
          <p:cNvPr id="3" name="Content Placeholder 2">
            <a:extLst>
              <a:ext uri="{FF2B5EF4-FFF2-40B4-BE49-F238E27FC236}">
                <a16:creationId xmlns:a16="http://schemas.microsoft.com/office/drawing/2014/main" id="{6E947740-A585-58A4-94BC-22F1125EA888}"/>
              </a:ext>
            </a:extLst>
          </p:cNvPr>
          <p:cNvSpPr>
            <a:spLocks noGrp="1"/>
          </p:cNvSpPr>
          <p:nvPr>
            <p:ph sz="half" idx="10"/>
          </p:nvPr>
        </p:nvSpPr>
        <p:spPr>
          <a:xfrm>
            <a:off x="1963234" y="2721437"/>
            <a:ext cx="4333292" cy="374650"/>
          </a:xfrm>
        </p:spPr>
        <p:txBody>
          <a:bodyPr>
            <a:normAutofit fontScale="92500" lnSpcReduction="10000"/>
          </a:bodyPr>
          <a:lstStyle/>
          <a:p>
            <a:r>
              <a:rPr lang="en-US" sz="2400"/>
              <a:t>tdc@utsa.edu</a:t>
            </a:r>
          </a:p>
        </p:txBody>
      </p:sp>
      <p:sp>
        <p:nvSpPr>
          <p:cNvPr id="4" name="Content Placeholder 3">
            <a:extLst>
              <a:ext uri="{FF2B5EF4-FFF2-40B4-BE49-F238E27FC236}">
                <a16:creationId xmlns:a16="http://schemas.microsoft.com/office/drawing/2014/main" id="{25AA4A3F-8771-5314-594B-F8F56E7419A7}"/>
              </a:ext>
            </a:extLst>
          </p:cNvPr>
          <p:cNvSpPr>
            <a:spLocks noGrp="1"/>
          </p:cNvSpPr>
          <p:nvPr>
            <p:ph sz="half" idx="11"/>
          </p:nvPr>
        </p:nvSpPr>
        <p:spPr>
          <a:xfrm>
            <a:off x="1963234" y="3241675"/>
            <a:ext cx="4333292" cy="374650"/>
          </a:xfrm>
        </p:spPr>
        <p:txBody>
          <a:bodyPr>
            <a:normAutofit/>
          </a:bodyPr>
          <a:lstStyle/>
          <a:p>
            <a:r>
              <a:rPr lang="en-US" sz="1800">
                <a:latin typeface="Arial" panose="020B0604020202020204" pitchFamily="34" charset="0"/>
                <a:cs typeface="Arial" panose="020B0604020202020204" pitchFamily="34" charset="0"/>
              </a:rPr>
              <a:t>demographics.texas.gov/</a:t>
            </a:r>
          </a:p>
        </p:txBody>
      </p:sp>
    </p:spTree>
    <p:extLst>
      <p:ext uri="{BB962C8B-B14F-4D97-AF65-F5344CB8AC3E}">
        <p14:creationId xmlns:p14="http://schemas.microsoft.com/office/powerpoint/2010/main" val="2836767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9BC9263-E68B-BC8D-3C6F-5014284DED08}"/>
              </a:ext>
            </a:extLst>
          </p:cNvPr>
          <p:cNvSpPr>
            <a:spLocks noGrp="1"/>
          </p:cNvSpPr>
          <p:nvPr>
            <p:ph type="title" idx="4294967295"/>
          </p:nvPr>
        </p:nvSpPr>
        <p:spPr>
          <a:xfrm>
            <a:off x="838198" y="-1820542"/>
            <a:ext cx="10515600" cy="1325563"/>
          </a:xfrm>
        </p:spPr>
        <p:txBody>
          <a:bodyPr vert="horz" lIns="91440" tIns="45720" rIns="91440" bIns="45720" rtlCol="0" anchor="b">
            <a:normAutofit/>
          </a:bodyPr>
          <a:lstStyle/>
          <a:p>
            <a:r>
              <a:rPr lang="en-US"/>
              <a:t>New 2025 Estimates Show Texas Growth but at Slower Rate</a:t>
            </a:r>
          </a:p>
        </p:txBody>
      </p:sp>
      <p:pic>
        <p:nvPicPr>
          <p:cNvPr id="30" name="Picture 29" descr="A group of people walk along a sunlit pathway surrounded by green and yellow trees. ">
            <a:extLst>
              <a:ext uri="{FF2B5EF4-FFF2-40B4-BE49-F238E27FC236}">
                <a16:creationId xmlns:a16="http://schemas.microsoft.com/office/drawing/2014/main" id="{A29A9137-7EEB-88B2-8FC8-784C5A7D5C5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4187320" cy="6859697"/>
          </a:xfrm>
          <a:prstGeom prst="rect">
            <a:avLst/>
          </a:prstGeom>
        </p:spPr>
      </p:pic>
      <p:sp>
        <p:nvSpPr>
          <p:cNvPr id="18" name="Rectangle: Rounded Corners 17">
            <a:extLst>
              <a:ext uri="{FF2B5EF4-FFF2-40B4-BE49-F238E27FC236}">
                <a16:creationId xmlns:a16="http://schemas.microsoft.com/office/drawing/2014/main" id="{3ADD914E-06FD-9C14-2E00-A2C866E1A2A1}"/>
              </a:ext>
              <a:ext uri="{C183D7F6-B498-43B3-948B-1728B52AA6E4}">
                <adec:decorative xmlns:adec="http://schemas.microsoft.com/office/drawing/2017/decorative" val="1"/>
              </a:ext>
            </a:extLst>
          </p:cNvPr>
          <p:cNvSpPr/>
          <p:nvPr/>
        </p:nvSpPr>
        <p:spPr>
          <a:xfrm>
            <a:off x="5462760" y="1529484"/>
            <a:ext cx="5891038" cy="211137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70B7C9-A630-F7CC-58F9-32D46EE26C6E}"/>
              </a:ext>
            </a:extLst>
          </p:cNvPr>
          <p:cNvSpPr txBox="1"/>
          <p:nvPr/>
        </p:nvSpPr>
        <p:spPr>
          <a:xfrm>
            <a:off x="7468561" y="1742224"/>
            <a:ext cx="1832553" cy="307777"/>
          </a:xfrm>
          <a:prstGeom prst="rect">
            <a:avLst/>
          </a:prstGeom>
          <a:solidFill>
            <a:srgbClr val="011689"/>
          </a:solidFill>
        </p:spPr>
        <p:txBody>
          <a:bodyPr wrap="none" rtlCol="0" anchor="ctr">
            <a:spAutoFit/>
          </a:bodyPr>
          <a:lstStyle/>
          <a:p>
            <a:pPr algn="ctr"/>
            <a:r>
              <a:rPr lang="en-US" sz="1400">
                <a:solidFill>
                  <a:schemeClr val="bg1"/>
                </a:solidFill>
              </a:rPr>
              <a:t>Newly Released Data</a:t>
            </a:r>
          </a:p>
        </p:txBody>
      </p:sp>
      <p:sp>
        <p:nvSpPr>
          <p:cNvPr id="3" name="TextBox 2">
            <a:extLst>
              <a:ext uri="{FF2B5EF4-FFF2-40B4-BE49-F238E27FC236}">
                <a16:creationId xmlns:a16="http://schemas.microsoft.com/office/drawing/2014/main" id="{61E951B3-096D-67D6-D2F3-82AF129AF0E3}"/>
              </a:ext>
            </a:extLst>
          </p:cNvPr>
          <p:cNvSpPr txBox="1"/>
          <p:nvPr/>
        </p:nvSpPr>
        <p:spPr>
          <a:xfrm>
            <a:off x="6355815" y="2209357"/>
            <a:ext cx="4073590" cy="512167"/>
          </a:xfrm>
          <a:prstGeom prst="rect">
            <a:avLst/>
          </a:prstGeom>
          <a:noFill/>
        </p:spPr>
        <p:txBody>
          <a:bodyPr wrap="square" rtlCol="0">
            <a:spAutoFit/>
          </a:bodyPr>
          <a:lstStyle/>
          <a:p>
            <a:pPr algn="ctr"/>
            <a:r>
              <a:rPr lang="en-US" sz="2000" b="1" dirty="0">
                <a:latin typeface="+mj-lt"/>
              </a:rPr>
              <a:t>Texas Total Population 2025</a:t>
            </a:r>
          </a:p>
        </p:txBody>
      </p:sp>
      <p:sp>
        <p:nvSpPr>
          <p:cNvPr id="4" name="TextBox 3">
            <a:extLst>
              <a:ext uri="{FF2B5EF4-FFF2-40B4-BE49-F238E27FC236}">
                <a16:creationId xmlns:a16="http://schemas.microsoft.com/office/drawing/2014/main" id="{50D3D9A9-4A6E-8E7B-CD76-300FE73429E0}"/>
              </a:ext>
            </a:extLst>
          </p:cNvPr>
          <p:cNvSpPr txBox="1"/>
          <p:nvPr/>
        </p:nvSpPr>
        <p:spPr>
          <a:xfrm>
            <a:off x="6371486" y="2528354"/>
            <a:ext cx="4073590" cy="1300116"/>
          </a:xfrm>
          <a:prstGeom prst="rect">
            <a:avLst/>
          </a:prstGeom>
          <a:noFill/>
        </p:spPr>
        <p:txBody>
          <a:bodyPr wrap="square" rtlCol="0">
            <a:spAutoFit/>
          </a:bodyPr>
          <a:lstStyle/>
          <a:p>
            <a:pPr algn="ctr"/>
            <a:r>
              <a:rPr lang="en-US" sz="6000" b="1" dirty="0" err="1">
                <a:latin typeface="+mj-lt"/>
              </a:rPr>
              <a:t>31.7M</a:t>
            </a:r>
            <a:endParaRPr lang="en-US" sz="6000" b="1" dirty="0">
              <a:latin typeface="+mj-lt"/>
            </a:endParaRPr>
          </a:p>
        </p:txBody>
      </p:sp>
      <p:sp>
        <p:nvSpPr>
          <p:cNvPr id="5" name="TextBox 4">
            <a:extLst>
              <a:ext uri="{FF2B5EF4-FFF2-40B4-BE49-F238E27FC236}">
                <a16:creationId xmlns:a16="http://schemas.microsoft.com/office/drawing/2014/main" id="{63669DD2-C305-2771-3143-9C63B25FF777}"/>
              </a:ext>
            </a:extLst>
          </p:cNvPr>
          <p:cNvSpPr txBox="1"/>
          <p:nvPr/>
        </p:nvSpPr>
        <p:spPr>
          <a:xfrm>
            <a:off x="5381417" y="3773983"/>
            <a:ext cx="2607683" cy="1063731"/>
          </a:xfrm>
          <a:prstGeom prst="rect">
            <a:avLst/>
          </a:prstGeom>
          <a:noFill/>
        </p:spPr>
        <p:txBody>
          <a:bodyPr wrap="square" rtlCol="0">
            <a:spAutoFit/>
          </a:bodyPr>
          <a:lstStyle/>
          <a:p>
            <a:pPr algn="ctr"/>
            <a:r>
              <a:rPr lang="en-US" sz="4800" b="1" dirty="0" err="1">
                <a:latin typeface="+mj-lt"/>
              </a:rPr>
              <a:t>391K</a:t>
            </a:r>
            <a:endParaRPr lang="en-US" sz="4800" b="1" dirty="0">
              <a:latin typeface="+mj-lt"/>
            </a:endParaRPr>
          </a:p>
        </p:txBody>
      </p:sp>
      <p:sp>
        <p:nvSpPr>
          <p:cNvPr id="15" name="TextBox 14">
            <a:extLst>
              <a:ext uri="{FF2B5EF4-FFF2-40B4-BE49-F238E27FC236}">
                <a16:creationId xmlns:a16="http://schemas.microsoft.com/office/drawing/2014/main" id="{8DE82E8E-6388-8436-DD3C-ACAC9D57E231}"/>
              </a:ext>
            </a:extLst>
          </p:cNvPr>
          <p:cNvSpPr txBox="1"/>
          <p:nvPr/>
        </p:nvSpPr>
        <p:spPr>
          <a:xfrm>
            <a:off x="6129035" y="4446305"/>
            <a:ext cx="1465784" cy="334878"/>
          </a:xfrm>
          <a:prstGeom prst="rect">
            <a:avLst/>
          </a:prstGeom>
          <a:noFill/>
        </p:spPr>
        <p:txBody>
          <a:bodyPr wrap="none" rtlCol="0">
            <a:spAutoFit/>
          </a:bodyPr>
          <a:lstStyle/>
          <a:p>
            <a:r>
              <a:rPr lang="en-US" sz="1100" dirty="0">
                <a:latin typeface="+mj-lt"/>
              </a:rPr>
              <a:t>Numeric increase</a:t>
            </a:r>
          </a:p>
        </p:txBody>
      </p:sp>
      <p:grpSp>
        <p:nvGrpSpPr>
          <p:cNvPr id="10" name="Group 9" descr="Green arrrow pointing up">
            <a:extLst>
              <a:ext uri="{FF2B5EF4-FFF2-40B4-BE49-F238E27FC236}">
                <a16:creationId xmlns:a16="http://schemas.microsoft.com/office/drawing/2014/main" id="{0BE4ADD1-6A4E-997A-CF2C-F3165F6EC8AD}"/>
              </a:ext>
            </a:extLst>
          </p:cNvPr>
          <p:cNvGrpSpPr/>
          <p:nvPr/>
        </p:nvGrpSpPr>
        <p:grpSpPr>
          <a:xfrm>
            <a:off x="7515295" y="3951754"/>
            <a:ext cx="543110" cy="481018"/>
            <a:chOff x="5200708" y="3111500"/>
            <a:chExt cx="440238" cy="375776"/>
          </a:xfrm>
        </p:grpSpPr>
        <p:sp>
          <p:nvSpPr>
            <p:cNvPr id="7" name="Rectangle 6">
              <a:extLst>
                <a:ext uri="{FF2B5EF4-FFF2-40B4-BE49-F238E27FC236}">
                  <a16:creationId xmlns:a16="http://schemas.microsoft.com/office/drawing/2014/main" id="{C12325EC-10D7-1CCE-BC54-7C6FFCE372DC}"/>
                </a:ext>
              </a:extLst>
            </p:cNvPr>
            <p:cNvSpPr/>
            <p:nvPr/>
          </p:nvSpPr>
          <p:spPr>
            <a:xfrm>
              <a:off x="5265170" y="3111500"/>
              <a:ext cx="375776"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47E33E-DFE2-A886-9DDA-43D57E146509}"/>
                </a:ext>
              </a:extLst>
            </p:cNvPr>
            <p:cNvSpPr/>
            <p:nvPr/>
          </p:nvSpPr>
          <p:spPr>
            <a:xfrm rot="5400000">
              <a:off x="5408608" y="3254938"/>
              <a:ext cx="375776"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7D9BA0-C987-C06A-662E-01ADBB5F4405}"/>
                </a:ext>
              </a:extLst>
            </p:cNvPr>
            <p:cNvSpPr/>
            <p:nvPr/>
          </p:nvSpPr>
          <p:spPr>
            <a:xfrm rot="8130178">
              <a:off x="5200708" y="3290974"/>
              <a:ext cx="421668"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BF11005-1431-D042-2AFF-BEA5561BDFDE}"/>
              </a:ext>
            </a:extLst>
          </p:cNvPr>
          <p:cNvSpPr txBox="1"/>
          <p:nvPr/>
        </p:nvSpPr>
        <p:spPr>
          <a:xfrm>
            <a:off x="8167747" y="3767736"/>
            <a:ext cx="2607683" cy="1063731"/>
          </a:xfrm>
          <a:prstGeom prst="rect">
            <a:avLst/>
          </a:prstGeom>
          <a:noFill/>
        </p:spPr>
        <p:txBody>
          <a:bodyPr wrap="square" rtlCol="0">
            <a:spAutoFit/>
          </a:bodyPr>
          <a:lstStyle/>
          <a:p>
            <a:pPr algn="ctr"/>
            <a:r>
              <a:rPr lang="en-US" sz="4800" b="1" dirty="0">
                <a:latin typeface="+mj-lt"/>
              </a:rPr>
              <a:t>1.2%</a:t>
            </a:r>
          </a:p>
        </p:txBody>
      </p:sp>
      <p:sp>
        <p:nvSpPr>
          <p:cNvPr id="16" name="TextBox 15">
            <a:extLst>
              <a:ext uri="{FF2B5EF4-FFF2-40B4-BE49-F238E27FC236}">
                <a16:creationId xmlns:a16="http://schemas.microsoft.com/office/drawing/2014/main" id="{842CFF86-0826-B196-C93B-66D7E637DC77}"/>
              </a:ext>
            </a:extLst>
          </p:cNvPr>
          <p:cNvSpPr txBox="1"/>
          <p:nvPr/>
        </p:nvSpPr>
        <p:spPr>
          <a:xfrm>
            <a:off x="9014889" y="4446305"/>
            <a:ext cx="1410412" cy="334878"/>
          </a:xfrm>
          <a:prstGeom prst="rect">
            <a:avLst/>
          </a:prstGeom>
          <a:noFill/>
        </p:spPr>
        <p:txBody>
          <a:bodyPr wrap="none" rtlCol="0">
            <a:spAutoFit/>
          </a:bodyPr>
          <a:lstStyle/>
          <a:p>
            <a:r>
              <a:rPr lang="en-US" sz="1100" dirty="0">
                <a:latin typeface="+mj-lt"/>
              </a:rPr>
              <a:t>Percent increase</a:t>
            </a:r>
          </a:p>
        </p:txBody>
      </p:sp>
      <p:grpSp>
        <p:nvGrpSpPr>
          <p:cNvPr id="11" name="Group 10" descr="Green arrrow pointing up">
            <a:extLst>
              <a:ext uri="{FF2B5EF4-FFF2-40B4-BE49-F238E27FC236}">
                <a16:creationId xmlns:a16="http://schemas.microsoft.com/office/drawing/2014/main" id="{AFA64901-C367-70E2-4DC4-74E674286956}"/>
              </a:ext>
            </a:extLst>
          </p:cNvPr>
          <p:cNvGrpSpPr/>
          <p:nvPr/>
        </p:nvGrpSpPr>
        <p:grpSpPr>
          <a:xfrm>
            <a:off x="10289925" y="3951754"/>
            <a:ext cx="543110" cy="481018"/>
            <a:chOff x="5200708" y="3111500"/>
            <a:chExt cx="440238" cy="375776"/>
          </a:xfrm>
        </p:grpSpPr>
        <p:sp>
          <p:nvSpPr>
            <p:cNvPr id="12" name="Rectangle 11">
              <a:extLst>
                <a:ext uri="{FF2B5EF4-FFF2-40B4-BE49-F238E27FC236}">
                  <a16:creationId xmlns:a16="http://schemas.microsoft.com/office/drawing/2014/main" id="{7C343B20-F958-A9F9-5EC6-2A63AAA8D82A}"/>
                </a:ext>
              </a:extLst>
            </p:cNvPr>
            <p:cNvSpPr/>
            <p:nvPr/>
          </p:nvSpPr>
          <p:spPr>
            <a:xfrm>
              <a:off x="5265170" y="3111500"/>
              <a:ext cx="375776"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BD59F0-63B5-C0FA-789E-E35EADCF5CB2}"/>
                </a:ext>
              </a:extLst>
            </p:cNvPr>
            <p:cNvSpPr/>
            <p:nvPr/>
          </p:nvSpPr>
          <p:spPr>
            <a:xfrm rot="5400000">
              <a:off x="5408608" y="3254938"/>
              <a:ext cx="375776"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25D461-9E93-3A58-BBFA-9E158C5A317B}"/>
                </a:ext>
              </a:extLst>
            </p:cNvPr>
            <p:cNvSpPr/>
            <p:nvPr/>
          </p:nvSpPr>
          <p:spPr>
            <a:xfrm rot="8130178">
              <a:off x="5200708" y="3290974"/>
              <a:ext cx="421668" cy="889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42A5E5E2-8156-29E5-0739-7B1307F0A270}"/>
              </a:ext>
            </a:extLst>
          </p:cNvPr>
          <p:cNvSpPr txBox="1"/>
          <p:nvPr/>
        </p:nvSpPr>
        <p:spPr>
          <a:xfrm>
            <a:off x="6999531" y="4783384"/>
            <a:ext cx="2674087" cy="512167"/>
          </a:xfrm>
          <a:prstGeom prst="rect">
            <a:avLst/>
          </a:prstGeom>
          <a:noFill/>
        </p:spPr>
        <p:txBody>
          <a:bodyPr wrap="none" rtlCol="0">
            <a:spAutoFit/>
          </a:bodyPr>
          <a:lstStyle/>
          <a:p>
            <a:pPr algn="ctr"/>
            <a:r>
              <a:rPr lang="en-US" sz="2000" b="1">
                <a:latin typeface="+mj-lt"/>
              </a:rPr>
              <a:t>Growth from 2024</a:t>
            </a:r>
          </a:p>
        </p:txBody>
      </p:sp>
      <p:sp>
        <p:nvSpPr>
          <p:cNvPr id="19" name="Rectangle 18">
            <a:extLst>
              <a:ext uri="{FF2B5EF4-FFF2-40B4-BE49-F238E27FC236}">
                <a16:creationId xmlns:a16="http://schemas.microsoft.com/office/drawing/2014/main" id="{3698F311-7E58-1538-1DD8-0B73A157A857}"/>
              </a:ext>
              <a:ext uri="{C183D7F6-B498-43B3-948B-1728B52AA6E4}">
                <adec:decorative xmlns:adec="http://schemas.microsoft.com/office/drawing/2017/decorative" val="1"/>
              </a:ext>
            </a:extLst>
          </p:cNvPr>
          <p:cNvSpPr/>
          <p:nvPr/>
        </p:nvSpPr>
        <p:spPr>
          <a:xfrm>
            <a:off x="5462760" y="3772930"/>
            <a:ext cx="2929851" cy="9327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244D8AA-7916-778B-4D0A-AB56EE3F9320}"/>
              </a:ext>
              <a:ext uri="{C183D7F6-B498-43B3-948B-1728B52AA6E4}">
                <adec:decorative xmlns:adec="http://schemas.microsoft.com/office/drawing/2017/decorative" val="1"/>
              </a:ext>
            </a:extLst>
          </p:cNvPr>
          <p:cNvSpPr/>
          <p:nvPr/>
        </p:nvSpPr>
        <p:spPr>
          <a:xfrm>
            <a:off x="8384838" y="3772930"/>
            <a:ext cx="2929851" cy="932710"/>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902A151-6C55-ACF6-C9ED-B7476EC3BBA6}"/>
              </a:ext>
              <a:ext uri="{C183D7F6-B498-43B3-948B-1728B52AA6E4}">
                <adec:decorative xmlns:adec="http://schemas.microsoft.com/office/drawing/2017/decorative" val="1"/>
              </a:ext>
            </a:extLst>
          </p:cNvPr>
          <p:cNvSpPr/>
          <p:nvPr/>
        </p:nvSpPr>
        <p:spPr>
          <a:xfrm>
            <a:off x="5462760" y="4704589"/>
            <a:ext cx="5851929" cy="512167"/>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60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D229CE-1392-746C-A983-C084E13FD9B9}"/>
              </a:ext>
            </a:extLst>
          </p:cNvPr>
          <p:cNvSpPr txBox="1">
            <a:spLocks noGrp="1"/>
          </p:cNvSpPr>
          <p:nvPr>
            <p:ph type="title" idx="4294967295"/>
          </p:nvPr>
        </p:nvSpPr>
        <p:spPr>
          <a:xfrm>
            <a:off x="793978" y="1882999"/>
            <a:ext cx="562667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Population increased by</a:t>
            </a:r>
          </a:p>
        </p:txBody>
      </p:sp>
      <p:sp>
        <p:nvSpPr>
          <p:cNvPr id="13" name="TextBox 12">
            <a:extLst>
              <a:ext uri="{FF2B5EF4-FFF2-40B4-BE49-F238E27FC236}">
                <a16:creationId xmlns:a16="http://schemas.microsoft.com/office/drawing/2014/main" id="{69096A5B-C8FF-2668-F323-1F922CF3CA1C}"/>
              </a:ext>
            </a:extLst>
          </p:cNvPr>
          <p:cNvSpPr txBox="1"/>
          <p:nvPr/>
        </p:nvSpPr>
        <p:spPr>
          <a:xfrm>
            <a:off x="359289" y="2556026"/>
            <a:ext cx="649605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28E2B"/>
                </a:solidFill>
                <a:effectLst/>
                <a:uLnTx/>
                <a:uFillTx/>
                <a:latin typeface="Unbounded" pitchFamily="2" charset="0"/>
                <a:ea typeface="+mn-ea"/>
                <a:cs typeface="+mn-cs"/>
              </a:rPr>
              <a:t>1,072 new Texans daily</a:t>
            </a:r>
          </a:p>
        </p:txBody>
      </p:sp>
      <p:sp>
        <p:nvSpPr>
          <p:cNvPr id="5" name="TextBox 4">
            <a:extLst>
              <a:ext uri="{FF2B5EF4-FFF2-40B4-BE49-F238E27FC236}">
                <a16:creationId xmlns:a16="http://schemas.microsoft.com/office/drawing/2014/main" id="{27825925-01BD-6453-7A71-668880E6753E}"/>
              </a:ext>
            </a:extLst>
          </p:cNvPr>
          <p:cNvSpPr txBox="1"/>
          <p:nvPr/>
        </p:nvSpPr>
        <p:spPr>
          <a:xfrm>
            <a:off x="793978" y="4310352"/>
            <a:ext cx="56266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between 2024 and 2025.</a:t>
            </a:r>
          </a:p>
        </p:txBody>
      </p:sp>
      <p:sp>
        <p:nvSpPr>
          <p:cNvPr id="2" name="TextBox 1">
            <a:extLst>
              <a:ext uri="{FF2B5EF4-FFF2-40B4-BE49-F238E27FC236}">
                <a16:creationId xmlns:a16="http://schemas.microsoft.com/office/drawing/2014/main" id="{A956EF79-2691-B422-2927-56BAACF380EA}"/>
              </a:ext>
            </a:extLst>
          </p:cNvPr>
          <p:cNvSpPr txBox="1"/>
          <p:nvPr/>
        </p:nvSpPr>
        <p:spPr>
          <a:xfrm>
            <a:off x="179388" y="6409312"/>
            <a:ext cx="45957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Source: </a:t>
            </a:r>
            <a:r>
              <a:rPr kumimoji="0" lang="en-US" sz="11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U.S. Census Bureau, Population Estimates, 2022 and 2023</a:t>
            </a:r>
          </a:p>
        </p:txBody>
      </p:sp>
      <p:pic>
        <p:nvPicPr>
          <p:cNvPr id="8" name="Picture 7">
            <a:extLst>
              <a:ext uri="{FF2B5EF4-FFF2-40B4-BE49-F238E27FC236}">
                <a16:creationId xmlns:a16="http://schemas.microsoft.com/office/drawing/2014/main" id="{F68D6C68-7AFA-82D9-0396-05E76C1C4BA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1721" y="738669"/>
            <a:ext cx="1091184" cy="1054608"/>
          </a:xfrm>
          <a:prstGeom prst="rect">
            <a:avLst/>
          </a:prstGeom>
        </p:spPr>
      </p:pic>
      <p:pic>
        <p:nvPicPr>
          <p:cNvPr id="6" name="Picture 5">
            <a:extLst>
              <a:ext uri="{FF2B5EF4-FFF2-40B4-BE49-F238E27FC236}">
                <a16:creationId xmlns:a16="http://schemas.microsoft.com/office/drawing/2014/main" id="{94F089F2-A8CC-0CE8-387D-57AEAE88485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33001" y="0"/>
            <a:ext cx="5643983" cy="6202496"/>
          </a:xfrm>
          <a:prstGeom prst="rect">
            <a:avLst/>
          </a:prstGeom>
        </p:spPr>
      </p:pic>
    </p:spTree>
    <p:extLst>
      <p:ext uri="{BB962C8B-B14F-4D97-AF65-F5344CB8AC3E}">
        <p14:creationId xmlns:p14="http://schemas.microsoft.com/office/powerpoint/2010/main" val="2617699379"/>
      </p:ext>
    </p:extLst>
  </p:cSld>
  <p:clrMapOvr>
    <a:masterClrMapping/>
  </p:clrMapOvr>
  <mc:AlternateContent xmlns:mc="http://schemas.openxmlformats.org/markup-compatibility/2006" xmlns:p14="http://schemas.microsoft.com/office/powerpoint/2010/main">
    <mc:Choice Requires="p14">
      <p:transition spd="slow" p14:dur="2000" advClick="0" advTm="6975"/>
    </mc:Choice>
    <mc:Fallback xmlns="">
      <p:transition spd="slow" advClick="0" advTm="697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ADD98-043A-5F87-B639-7B86A959553E}"/>
              </a:ext>
            </a:extLst>
          </p:cNvPr>
          <p:cNvSpPr>
            <a:spLocks noGrp="1"/>
          </p:cNvSpPr>
          <p:nvPr>
            <p:ph type="title"/>
          </p:nvPr>
        </p:nvSpPr>
        <p:spPr/>
        <p:txBody>
          <a:bodyPr/>
          <a:lstStyle/>
          <a:p>
            <a:r>
              <a:rPr lang="en-US" dirty="0"/>
              <a:t>Texas Components of Population Change 2024-2025</a:t>
            </a:r>
          </a:p>
        </p:txBody>
      </p:sp>
      <p:sp>
        <p:nvSpPr>
          <p:cNvPr id="10" name="TextBox 9">
            <a:extLst>
              <a:ext uri="{FF2B5EF4-FFF2-40B4-BE49-F238E27FC236}">
                <a16:creationId xmlns:a16="http://schemas.microsoft.com/office/drawing/2014/main" id="{7FDA7AB5-EB65-9B37-D5BE-2D6B4FA91D03}"/>
              </a:ext>
            </a:extLst>
          </p:cNvPr>
          <p:cNvSpPr txBox="1"/>
          <p:nvPr/>
        </p:nvSpPr>
        <p:spPr>
          <a:xfrm>
            <a:off x="3680786" y="951779"/>
            <a:ext cx="48304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ptos Display" panose="02110004020202020204"/>
                <a:ea typeface="+mn-ea"/>
                <a:cs typeface="+mn-cs"/>
              </a:rPr>
              <a:t>1,072 New Texans Daily</a:t>
            </a:r>
          </a:p>
        </p:txBody>
      </p:sp>
      <p:graphicFrame>
        <p:nvGraphicFramePr>
          <p:cNvPr id="7" name="Content Placeholder 6" descr="Pie chart titled &quot;Texas Components of Population Change 2024-2025&quot; shows 1,072 new Texans daily: 432 from natural increase, 459 from international migration, 184 from domestic migration.">
            <a:extLst>
              <a:ext uri="{FF2B5EF4-FFF2-40B4-BE49-F238E27FC236}">
                <a16:creationId xmlns:a16="http://schemas.microsoft.com/office/drawing/2014/main" id="{C9455980-D7D9-0CAA-4631-D913F3A9FE60}"/>
              </a:ext>
            </a:extLst>
          </p:cNvPr>
          <p:cNvGraphicFramePr>
            <a:graphicFrameLocks noGrp="1"/>
          </p:cNvGraphicFramePr>
          <p:nvPr>
            <p:ph idx="1"/>
          </p:nvPr>
        </p:nvGraphicFramePr>
        <p:xfrm>
          <a:off x="838199" y="1598110"/>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E8118D3F-160D-2C92-ACEC-0C4C876D1C2A}"/>
              </a:ext>
            </a:extLst>
          </p:cNvPr>
          <p:cNvSpPr>
            <a:spLocks noGrp="1"/>
          </p:cNvSpPr>
          <p:nvPr>
            <p:ph sz="quarter" idx="13"/>
          </p:nvPr>
        </p:nvSpPr>
        <p:spPr/>
        <p:txBody>
          <a:bodyPr/>
          <a:lstStyle/>
          <a:p>
            <a:r>
              <a:rPr lang="en-US" b="1" dirty="0"/>
              <a:t>Source: </a:t>
            </a:r>
            <a:r>
              <a:rPr lang="en-US" dirty="0"/>
              <a:t>U.S. Census Bureau, Vintage 2025 Population Estimates</a:t>
            </a:r>
          </a:p>
        </p:txBody>
      </p:sp>
    </p:spTree>
    <p:extLst>
      <p:ext uri="{BB962C8B-B14F-4D97-AF65-F5344CB8AC3E}">
        <p14:creationId xmlns:p14="http://schemas.microsoft.com/office/powerpoint/2010/main" val="45085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81EE-6AAB-8B32-1861-DF0A8221D46C}"/>
              </a:ext>
            </a:extLst>
          </p:cNvPr>
          <p:cNvSpPr>
            <a:spLocks noGrp="1"/>
          </p:cNvSpPr>
          <p:nvPr>
            <p:ph type="title"/>
          </p:nvPr>
        </p:nvSpPr>
        <p:spPr>
          <a:xfrm>
            <a:off x="0" y="1145943"/>
            <a:ext cx="12192000" cy="486358"/>
          </a:xfrm>
        </p:spPr>
        <p:txBody>
          <a:bodyPr>
            <a:normAutofit/>
          </a:bodyPr>
          <a:lstStyle/>
          <a:p>
            <a:r>
              <a:rPr lang="en-US" sz="2400" dirty="0">
                <a:latin typeface="Arial"/>
                <a:cs typeface="Arial"/>
              </a:rPr>
              <a:t>Texas Daily Population Growth and Components of Change 2020-2025</a:t>
            </a:r>
            <a:endParaRPr lang="en-US" sz="2400" dirty="0"/>
          </a:p>
        </p:txBody>
      </p:sp>
      <p:sp>
        <p:nvSpPr>
          <p:cNvPr id="5" name="TextBox 4">
            <a:extLst>
              <a:ext uri="{FF2B5EF4-FFF2-40B4-BE49-F238E27FC236}">
                <a16:creationId xmlns:a16="http://schemas.microsoft.com/office/drawing/2014/main" id="{651F20E3-32EE-59CB-2C87-B9EBB57B2137}"/>
              </a:ext>
            </a:extLst>
          </p:cNvPr>
          <p:cNvSpPr txBox="1"/>
          <p:nvPr/>
        </p:nvSpPr>
        <p:spPr>
          <a:xfrm>
            <a:off x="71350" y="248021"/>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ptos" panose="02110004020202020204"/>
                <a:ea typeface="+mn-ea"/>
                <a:cs typeface="+mn-cs"/>
              </a:rPr>
              <a:t>Drop in Net Migration Slows Texas Population Growth</a:t>
            </a:r>
          </a:p>
        </p:txBody>
      </p:sp>
      <p:sp>
        <p:nvSpPr>
          <p:cNvPr id="10" name="TextBox 9">
            <a:extLst>
              <a:ext uri="{FF2B5EF4-FFF2-40B4-BE49-F238E27FC236}">
                <a16:creationId xmlns:a16="http://schemas.microsoft.com/office/drawing/2014/main" id="{4E2DAD2D-7546-EB4B-CE2E-F85EFADC29E7}"/>
              </a:ext>
            </a:extLst>
          </p:cNvPr>
          <p:cNvSpPr txBox="1"/>
          <p:nvPr/>
        </p:nvSpPr>
        <p:spPr>
          <a:xfrm>
            <a:off x="1084851" y="1630203"/>
            <a:ext cx="1499348" cy="369332"/>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917</a:t>
            </a:r>
          </a:p>
        </p:txBody>
      </p:sp>
      <p:sp>
        <p:nvSpPr>
          <p:cNvPr id="9" name="TextBox 8">
            <a:extLst>
              <a:ext uri="{FF2B5EF4-FFF2-40B4-BE49-F238E27FC236}">
                <a16:creationId xmlns:a16="http://schemas.microsoft.com/office/drawing/2014/main" id="{2302DFCA-7A2C-D9B9-6DDD-96F1CCEC2D2E}"/>
              </a:ext>
            </a:extLst>
          </p:cNvPr>
          <p:cNvSpPr txBox="1"/>
          <p:nvPr/>
        </p:nvSpPr>
        <p:spPr>
          <a:xfrm>
            <a:off x="2584199" y="1636051"/>
            <a:ext cx="1499348" cy="369332"/>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1,494</a:t>
            </a:r>
          </a:p>
        </p:txBody>
      </p:sp>
      <p:sp>
        <p:nvSpPr>
          <p:cNvPr id="3" name="TextBox 2">
            <a:extLst>
              <a:ext uri="{FF2B5EF4-FFF2-40B4-BE49-F238E27FC236}">
                <a16:creationId xmlns:a16="http://schemas.microsoft.com/office/drawing/2014/main" id="{A53F93B2-7176-22DD-7EE8-937875631804}"/>
              </a:ext>
            </a:extLst>
          </p:cNvPr>
          <p:cNvSpPr txBox="1"/>
          <p:nvPr/>
        </p:nvSpPr>
        <p:spPr>
          <a:xfrm>
            <a:off x="4083547" y="1636051"/>
            <a:ext cx="1499348" cy="369332"/>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1,647</a:t>
            </a:r>
          </a:p>
        </p:txBody>
      </p:sp>
      <p:sp>
        <p:nvSpPr>
          <p:cNvPr id="8" name="TextBox 7">
            <a:extLst>
              <a:ext uri="{FF2B5EF4-FFF2-40B4-BE49-F238E27FC236}">
                <a16:creationId xmlns:a16="http://schemas.microsoft.com/office/drawing/2014/main" id="{5B238006-B0D0-AA61-54A3-53F0586E1B46}"/>
              </a:ext>
            </a:extLst>
          </p:cNvPr>
          <p:cNvSpPr txBox="1"/>
          <p:nvPr/>
        </p:nvSpPr>
        <p:spPr>
          <a:xfrm>
            <a:off x="5582895" y="1636051"/>
            <a:ext cx="1499348" cy="369332"/>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1,642</a:t>
            </a:r>
          </a:p>
        </p:txBody>
      </p:sp>
      <p:sp>
        <p:nvSpPr>
          <p:cNvPr id="12" name="TextBox 11">
            <a:extLst>
              <a:ext uri="{FF2B5EF4-FFF2-40B4-BE49-F238E27FC236}">
                <a16:creationId xmlns:a16="http://schemas.microsoft.com/office/drawing/2014/main" id="{49560BB4-5956-63A9-7DC3-3551602EA53D}"/>
              </a:ext>
            </a:extLst>
          </p:cNvPr>
          <p:cNvSpPr txBox="1"/>
          <p:nvPr/>
        </p:nvSpPr>
        <p:spPr>
          <a:xfrm>
            <a:off x="7082243" y="1636051"/>
            <a:ext cx="1499348" cy="369332"/>
          </a:xfrm>
          <a:prstGeom prst="rect">
            <a:avLst/>
          </a:prstGeom>
          <a:no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1,072</a:t>
            </a:r>
          </a:p>
        </p:txBody>
      </p:sp>
      <p:sp>
        <p:nvSpPr>
          <p:cNvPr id="14" name="TextBox 13">
            <a:extLst>
              <a:ext uri="{FF2B5EF4-FFF2-40B4-BE49-F238E27FC236}">
                <a16:creationId xmlns:a16="http://schemas.microsoft.com/office/drawing/2014/main" id="{DDAE729A-5BAE-4178-DF9C-750B0352DF01}"/>
              </a:ext>
            </a:extLst>
          </p:cNvPr>
          <p:cNvSpPr txBox="1"/>
          <p:nvPr/>
        </p:nvSpPr>
        <p:spPr>
          <a:xfrm>
            <a:off x="8581591" y="1643551"/>
            <a:ext cx="34903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Daily Average Population Change</a:t>
            </a:r>
          </a:p>
        </p:txBody>
      </p:sp>
      <p:graphicFrame>
        <p:nvGraphicFramePr>
          <p:cNvPr id="7" name="Content Placeholder 6" descr="Graph showing Texas Daily Population Growth and Components of Change from 2020 to 2024">
            <a:extLst>
              <a:ext uri="{FF2B5EF4-FFF2-40B4-BE49-F238E27FC236}">
                <a16:creationId xmlns:a16="http://schemas.microsoft.com/office/drawing/2014/main" id="{6CBC18DE-28E5-F062-EB63-8F2F895865EB}"/>
              </a:ext>
            </a:extLst>
          </p:cNvPr>
          <p:cNvGraphicFramePr>
            <a:graphicFrameLocks noGrp="1"/>
          </p:cNvGraphicFramePr>
          <p:nvPr>
            <p:ph idx="1"/>
          </p:nvPr>
        </p:nvGraphicFramePr>
        <p:xfrm>
          <a:off x="1014152" y="1883892"/>
          <a:ext cx="10306396" cy="4048929"/>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304AE90A-B415-FC08-7157-EDEF8332BB2E}"/>
              </a:ext>
              <a:ext uri="{C183D7F6-B498-43B3-948B-1728B52AA6E4}">
                <adec:decorative xmlns:adec="http://schemas.microsoft.com/office/drawing/2017/decorative" val="1"/>
              </a:ext>
            </a:extLst>
          </p:cNvPr>
          <p:cNvSpPr/>
          <p:nvPr/>
        </p:nvSpPr>
        <p:spPr>
          <a:xfrm>
            <a:off x="8581591" y="1636051"/>
            <a:ext cx="3043391" cy="376832"/>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ontent Placeholder 3">
            <a:extLst>
              <a:ext uri="{FF2B5EF4-FFF2-40B4-BE49-F238E27FC236}">
                <a16:creationId xmlns:a16="http://schemas.microsoft.com/office/drawing/2014/main" id="{E7BD4764-2554-FCCF-2DF8-F35EDBEC42DC}"/>
              </a:ext>
            </a:extLst>
          </p:cNvPr>
          <p:cNvSpPr>
            <a:spLocks noGrp="1"/>
          </p:cNvSpPr>
          <p:nvPr>
            <p:ph sz="quarter" idx="13"/>
          </p:nvPr>
        </p:nvSpPr>
        <p:spPr/>
        <p:txBody>
          <a:bodyPr>
            <a:normAutofit/>
          </a:bodyPr>
          <a:lstStyle/>
          <a:p>
            <a:r>
              <a:rPr lang="en-US" sz="1100" b="1">
                <a:latin typeface="Arial"/>
                <a:cs typeface="Arial"/>
              </a:rPr>
              <a:t>Source: </a:t>
            </a:r>
            <a:r>
              <a:rPr lang="en-US" sz="1100">
                <a:latin typeface="Arial"/>
                <a:cs typeface="Arial"/>
              </a:rPr>
              <a:t>U.S. Census Bureau, Vintage </a:t>
            </a:r>
            <a:r>
              <a:rPr lang="en-US">
                <a:latin typeface="Arial"/>
                <a:cs typeface="Arial"/>
              </a:rPr>
              <a:t>2025</a:t>
            </a:r>
            <a:r>
              <a:rPr lang="en-US" sz="1100">
                <a:latin typeface="Arial"/>
                <a:cs typeface="Arial"/>
              </a:rPr>
              <a:t> Population Estimates</a:t>
            </a:r>
            <a:endParaRPr lang="en-US" sz="1100" b="1">
              <a:latin typeface="Arial"/>
              <a:cs typeface="Arial"/>
            </a:endParaRPr>
          </a:p>
        </p:txBody>
      </p:sp>
    </p:spTree>
    <p:extLst>
      <p:ext uri="{BB962C8B-B14F-4D97-AF65-F5344CB8AC3E}">
        <p14:creationId xmlns:p14="http://schemas.microsoft.com/office/powerpoint/2010/main" val="37081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816BF-C49E-6DC3-38F2-006CC018805A}"/>
              </a:ext>
            </a:extLst>
          </p:cNvPr>
          <p:cNvSpPr>
            <a:spLocks noGrp="1"/>
          </p:cNvSpPr>
          <p:nvPr>
            <p:ph type="title"/>
          </p:nvPr>
        </p:nvSpPr>
        <p:spPr>
          <a:xfrm>
            <a:off x="372649" y="376919"/>
            <a:ext cx="3722099" cy="1928690"/>
          </a:xfrm>
        </p:spPr>
        <p:txBody>
          <a:bodyPr>
            <a:normAutofit/>
          </a:bodyPr>
          <a:lstStyle/>
          <a:p>
            <a:r>
              <a:rPr lang="en-US" dirty="0"/>
              <a:t>Estimated Numeric Change, Texas Counties, 2023-2024 </a:t>
            </a:r>
          </a:p>
        </p:txBody>
      </p:sp>
      <p:sp>
        <p:nvSpPr>
          <p:cNvPr id="6" name="Rectangle 5">
            <a:extLst>
              <a:ext uri="{FF2B5EF4-FFF2-40B4-BE49-F238E27FC236}">
                <a16:creationId xmlns:a16="http://schemas.microsoft.com/office/drawing/2014/main" id="{5AD4C6D1-C3EB-BAC2-B227-C34ABB37155A}"/>
              </a:ext>
              <a:ext uri="{C183D7F6-B498-43B3-948B-1728B52AA6E4}">
                <adec:decorative xmlns:adec="http://schemas.microsoft.com/office/drawing/2017/decorative" val="1"/>
              </a:ext>
            </a:extLst>
          </p:cNvPr>
          <p:cNvSpPr/>
          <p:nvPr/>
        </p:nvSpPr>
        <p:spPr>
          <a:xfrm>
            <a:off x="9919102" y="4654480"/>
            <a:ext cx="1719438" cy="1706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7C47967-3694-DEDE-B6E3-15EFBB268258}"/>
              </a:ext>
            </a:extLst>
          </p:cNvPr>
          <p:cNvSpPr txBox="1"/>
          <p:nvPr/>
        </p:nvSpPr>
        <p:spPr>
          <a:xfrm>
            <a:off x="509848" y="2388271"/>
            <a:ext cx="3447702" cy="892552"/>
          </a:xfrm>
          <a:prstGeom prst="rect">
            <a:avLst/>
          </a:prstGeom>
          <a:noFill/>
        </p:spPr>
        <p:txBody>
          <a:bodyPr wrap="square" rtlCol="0">
            <a:spAutoFit/>
          </a:bodyPr>
          <a:lstStyle/>
          <a:p>
            <a:r>
              <a:rPr lang="en-US" sz="2800" b="1" dirty="0"/>
              <a:t>65</a:t>
            </a:r>
            <a:r>
              <a:rPr lang="en-US" sz="2400" dirty="0"/>
              <a:t> (26.5%) of Texas counties lost population</a:t>
            </a:r>
          </a:p>
        </p:txBody>
      </p:sp>
      <p:pic>
        <p:nvPicPr>
          <p:cNvPr id="10" name="Picture 9" descr="Map of Texas shows estimated population change by county from 2023 to 2024. Most counties are light to dark orange, indicating population growth, with some in dark red representing the highest increases. Sixty-five counties show a population decrease.">
            <a:extLst>
              <a:ext uri="{FF2B5EF4-FFF2-40B4-BE49-F238E27FC236}">
                <a16:creationId xmlns:a16="http://schemas.microsoft.com/office/drawing/2014/main" id="{208B9A57-C297-E1A6-C7D5-9CF6BEEDCD9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34576" y="106282"/>
            <a:ext cx="7399751" cy="6254612"/>
          </a:xfrm>
          <a:prstGeom prst="rect">
            <a:avLst/>
          </a:prstGeom>
        </p:spPr>
      </p:pic>
      <p:grpSp>
        <p:nvGrpSpPr>
          <p:cNvPr id="5" name="Group 4" descr="Map legend">
            <a:extLst>
              <a:ext uri="{FF2B5EF4-FFF2-40B4-BE49-F238E27FC236}">
                <a16:creationId xmlns:a16="http://schemas.microsoft.com/office/drawing/2014/main" id="{1D6CE021-D5C6-6D38-BA41-5F07B6D962EC}"/>
              </a:ext>
            </a:extLst>
          </p:cNvPr>
          <p:cNvGrpSpPr/>
          <p:nvPr/>
        </p:nvGrpSpPr>
        <p:grpSpPr>
          <a:xfrm>
            <a:off x="3407614" y="3618388"/>
            <a:ext cx="2394416" cy="2591911"/>
            <a:chOff x="3407614" y="3618388"/>
            <a:chExt cx="2394416" cy="2591911"/>
          </a:xfrm>
        </p:grpSpPr>
        <p:sp>
          <p:nvSpPr>
            <p:cNvPr id="9" name="Rectangle 8">
              <a:extLst>
                <a:ext uri="{FF2B5EF4-FFF2-40B4-BE49-F238E27FC236}">
                  <a16:creationId xmlns:a16="http://schemas.microsoft.com/office/drawing/2014/main" id="{5BD25DF7-2495-868A-FE77-9BF2963409A3}"/>
                </a:ext>
                <a:ext uri="{C183D7F6-B498-43B3-948B-1728B52AA6E4}">
                  <adec:decorative xmlns:adec="http://schemas.microsoft.com/office/drawing/2017/decorative" val="1"/>
                </a:ext>
              </a:extLst>
            </p:cNvPr>
            <p:cNvSpPr/>
            <p:nvPr/>
          </p:nvSpPr>
          <p:spPr>
            <a:xfrm>
              <a:off x="3407614" y="3618388"/>
              <a:ext cx="2008936" cy="259191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0C91F08-7926-E361-7168-65CD3F00FB1F}"/>
                </a:ext>
              </a:extLst>
            </p:cNvPr>
            <p:cNvSpPr txBox="1"/>
            <p:nvPr/>
          </p:nvSpPr>
          <p:spPr>
            <a:xfrm>
              <a:off x="3473898" y="3680065"/>
              <a:ext cx="1876368"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Population Change</a:t>
              </a:r>
            </a:p>
            <a:p>
              <a:r>
                <a:rPr lang="en-US" sz="1400" b="1" dirty="0">
                  <a:latin typeface="Arial" panose="020B0604020202020204" pitchFamily="34" charset="0"/>
                  <a:cs typeface="Arial" panose="020B0604020202020204" pitchFamily="34" charset="0"/>
                </a:rPr>
                <a:t>2023-2024</a:t>
              </a:r>
            </a:p>
          </p:txBody>
        </p:sp>
        <p:grpSp>
          <p:nvGrpSpPr>
            <p:cNvPr id="12" name="Group 11" descr="Legend">
              <a:extLst>
                <a:ext uri="{FF2B5EF4-FFF2-40B4-BE49-F238E27FC236}">
                  <a16:creationId xmlns:a16="http://schemas.microsoft.com/office/drawing/2014/main" id="{BE742B76-180F-8873-B5A1-662F31F40678}"/>
                </a:ext>
              </a:extLst>
            </p:cNvPr>
            <p:cNvGrpSpPr/>
            <p:nvPr/>
          </p:nvGrpSpPr>
          <p:grpSpPr>
            <a:xfrm>
              <a:off x="3592119" y="4219093"/>
              <a:ext cx="2209911" cy="1833904"/>
              <a:chOff x="2557634" y="4218231"/>
              <a:chExt cx="2209911" cy="1833904"/>
            </a:xfrm>
          </p:grpSpPr>
          <p:sp>
            <p:nvSpPr>
              <p:cNvPr id="13" name="Oval 12">
                <a:extLst>
                  <a:ext uri="{FF2B5EF4-FFF2-40B4-BE49-F238E27FC236}">
                    <a16:creationId xmlns:a16="http://schemas.microsoft.com/office/drawing/2014/main" id="{540CC50C-C8C6-1975-6DBF-50CFE21F0E67}"/>
                  </a:ext>
                </a:extLst>
              </p:cNvPr>
              <p:cNvSpPr/>
              <p:nvPr/>
            </p:nvSpPr>
            <p:spPr>
              <a:xfrm>
                <a:off x="2557634" y="4292858"/>
                <a:ext cx="155545" cy="155545"/>
              </a:xfrm>
              <a:prstGeom prst="ellipse">
                <a:avLst/>
              </a:prstGeom>
              <a:solidFill>
                <a:srgbClr val="FFFFE5"/>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0A773BF-EAD9-4B1D-ECE7-015BC7DA3732}"/>
                  </a:ext>
                </a:extLst>
              </p:cNvPr>
              <p:cNvSpPr/>
              <p:nvPr/>
            </p:nvSpPr>
            <p:spPr>
              <a:xfrm>
                <a:off x="2561203" y="4606055"/>
                <a:ext cx="155545" cy="155545"/>
              </a:xfrm>
              <a:prstGeom prst="ellipse">
                <a:avLst/>
              </a:prstGeom>
              <a:solidFill>
                <a:srgbClr val="FEEBA2"/>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C9CBFFC-1DA5-8B74-4BD3-80E7EDCF89DB}"/>
                  </a:ext>
                </a:extLst>
              </p:cNvPr>
              <p:cNvSpPr/>
              <p:nvPr/>
            </p:nvSpPr>
            <p:spPr>
              <a:xfrm>
                <a:off x="2557635" y="4894060"/>
                <a:ext cx="155545" cy="155545"/>
              </a:xfrm>
              <a:prstGeom prst="ellipse">
                <a:avLst/>
              </a:prstGeom>
              <a:solidFill>
                <a:srgbClr val="FEBB47"/>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40640DD-3431-E290-C812-190E0C8EB456}"/>
                  </a:ext>
                </a:extLst>
              </p:cNvPr>
              <p:cNvSpPr/>
              <p:nvPr/>
            </p:nvSpPr>
            <p:spPr>
              <a:xfrm>
                <a:off x="2557635" y="5201744"/>
                <a:ext cx="155545" cy="155545"/>
              </a:xfrm>
              <a:prstGeom prst="ellipse">
                <a:avLst/>
              </a:prstGeom>
              <a:solidFill>
                <a:srgbClr val="F07818"/>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473A960-D5BB-BFD7-01F6-1E9F8B5711C8}"/>
                  </a:ext>
                </a:extLst>
              </p:cNvPr>
              <p:cNvSpPr/>
              <p:nvPr/>
            </p:nvSpPr>
            <p:spPr>
              <a:xfrm>
                <a:off x="2557634" y="5515202"/>
                <a:ext cx="155545" cy="155545"/>
              </a:xfrm>
              <a:prstGeom prst="ellipse">
                <a:avLst/>
              </a:prstGeom>
              <a:solidFill>
                <a:srgbClr val="B84203"/>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A175321-45E5-1D4A-C4C3-A52C3AC94C1A}"/>
                  </a:ext>
                </a:extLst>
              </p:cNvPr>
              <p:cNvSpPr txBox="1"/>
              <p:nvPr/>
            </p:nvSpPr>
            <p:spPr>
              <a:xfrm>
                <a:off x="2722993" y="4218231"/>
                <a:ext cx="2040983"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-660 - 0</a:t>
                </a:r>
              </a:p>
            </p:txBody>
          </p:sp>
          <p:sp>
            <p:nvSpPr>
              <p:cNvPr id="19" name="TextBox 18">
                <a:extLst>
                  <a:ext uri="{FF2B5EF4-FFF2-40B4-BE49-F238E27FC236}">
                    <a16:creationId xmlns:a16="http://schemas.microsoft.com/office/drawing/2014/main" id="{74A51AFF-80EB-96CE-8DB0-1E1246941B8D}"/>
                  </a:ext>
                </a:extLst>
              </p:cNvPr>
              <p:cNvSpPr txBox="1"/>
              <p:nvPr/>
            </p:nvSpPr>
            <p:spPr>
              <a:xfrm>
                <a:off x="2726562" y="4520053"/>
                <a:ext cx="2040983"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1 – 2,500</a:t>
                </a:r>
              </a:p>
            </p:txBody>
          </p:sp>
          <p:sp>
            <p:nvSpPr>
              <p:cNvPr id="20" name="TextBox 19">
                <a:extLst>
                  <a:ext uri="{FF2B5EF4-FFF2-40B4-BE49-F238E27FC236}">
                    <a16:creationId xmlns:a16="http://schemas.microsoft.com/office/drawing/2014/main" id="{17B1A83E-1527-FE6E-9DA8-5D138B12EEA1}"/>
                  </a:ext>
                </a:extLst>
              </p:cNvPr>
              <p:cNvSpPr txBox="1"/>
              <p:nvPr/>
            </p:nvSpPr>
            <p:spPr>
              <a:xfrm>
                <a:off x="2722993" y="4829795"/>
                <a:ext cx="2040983"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2,501 – 5,000</a:t>
                </a:r>
              </a:p>
            </p:txBody>
          </p:sp>
          <p:sp>
            <p:nvSpPr>
              <p:cNvPr id="21" name="TextBox 20">
                <a:extLst>
                  <a:ext uri="{FF2B5EF4-FFF2-40B4-BE49-F238E27FC236}">
                    <a16:creationId xmlns:a16="http://schemas.microsoft.com/office/drawing/2014/main" id="{E7588D63-A999-86EF-58A8-A821E365E83E}"/>
                  </a:ext>
                </a:extLst>
              </p:cNvPr>
              <p:cNvSpPr txBox="1"/>
              <p:nvPr/>
            </p:nvSpPr>
            <p:spPr>
              <a:xfrm>
                <a:off x="2719424" y="5127996"/>
                <a:ext cx="204098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5,001 – 25,000</a:t>
                </a:r>
              </a:p>
            </p:txBody>
          </p:sp>
          <p:sp>
            <p:nvSpPr>
              <p:cNvPr id="22" name="TextBox 21">
                <a:extLst>
                  <a:ext uri="{FF2B5EF4-FFF2-40B4-BE49-F238E27FC236}">
                    <a16:creationId xmlns:a16="http://schemas.microsoft.com/office/drawing/2014/main" id="{86A1BFCE-E365-428C-ED03-2140550C32D2}"/>
                  </a:ext>
                </a:extLst>
              </p:cNvPr>
              <p:cNvSpPr txBox="1"/>
              <p:nvPr/>
            </p:nvSpPr>
            <p:spPr>
              <a:xfrm>
                <a:off x="2726561" y="5439087"/>
                <a:ext cx="2040983"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25,001 – 50,000</a:t>
                </a:r>
              </a:p>
            </p:txBody>
          </p:sp>
          <p:sp>
            <p:nvSpPr>
              <p:cNvPr id="23" name="Oval 22">
                <a:extLst>
                  <a:ext uri="{FF2B5EF4-FFF2-40B4-BE49-F238E27FC236}">
                    <a16:creationId xmlns:a16="http://schemas.microsoft.com/office/drawing/2014/main" id="{88EA0239-7FC8-013B-DE46-DCCBD3DDED01}"/>
                  </a:ext>
                </a:extLst>
              </p:cNvPr>
              <p:cNvSpPr/>
              <p:nvPr/>
            </p:nvSpPr>
            <p:spPr>
              <a:xfrm>
                <a:off x="2557634" y="5820473"/>
                <a:ext cx="155545" cy="155545"/>
              </a:xfrm>
              <a:prstGeom prst="ellipse">
                <a:avLst/>
              </a:prstGeom>
              <a:solidFill>
                <a:srgbClr val="662506"/>
              </a:solidFill>
              <a:ln w="127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743300C-ED60-CF80-391B-E2401C51E9D2}"/>
                  </a:ext>
                </a:extLst>
              </p:cNvPr>
              <p:cNvSpPr txBox="1"/>
              <p:nvPr/>
            </p:nvSpPr>
            <p:spPr>
              <a:xfrm>
                <a:off x="2726561" y="5744358"/>
                <a:ext cx="2040983"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50,001 – 105,852</a:t>
                </a:r>
              </a:p>
            </p:txBody>
          </p:sp>
        </p:grpSp>
      </p:grpSp>
      <p:sp>
        <p:nvSpPr>
          <p:cNvPr id="25" name="Rectangle 24">
            <a:extLst>
              <a:ext uri="{FF2B5EF4-FFF2-40B4-BE49-F238E27FC236}">
                <a16:creationId xmlns:a16="http://schemas.microsoft.com/office/drawing/2014/main" id="{A16592C3-2421-F2C5-F2A1-6BB9583637BF}"/>
              </a:ext>
              <a:ext uri="{C183D7F6-B498-43B3-948B-1728B52AA6E4}">
                <adec:decorative xmlns:adec="http://schemas.microsoft.com/office/drawing/2017/decorative" val="1"/>
              </a:ext>
            </a:extLst>
          </p:cNvPr>
          <p:cNvSpPr/>
          <p:nvPr/>
        </p:nvSpPr>
        <p:spPr>
          <a:xfrm>
            <a:off x="6153150" y="4654480"/>
            <a:ext cx="1327150" cy="15050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F6F80538-234C-6204-87CC-6EDC6B8AD55F}"/>
              </a:ext>
              <a:ext uri="{C183D7F6-B498-43B3-948B-1728B52AA6E4}">
                <adec:decorative xmlns:adec="http://schemas.microsoft.com/office/drawing/2017/decorative" val="1"/>
              </a:ext>
            </a:extLst>
          </p:cNvPr>
          <p:cNvSpPr/>
          <p:nvPr/>
        </p:nvSpPr>
        <p:spPr>
          <a:xfrm rot="21173131">
            <a:off x="8790056" y="2313084"/>
            <a:ext cx="1674014" cy="1758213"/>
          </a:xfrm>
          <a:prstGeom prst="triangle">
            <a:avLst>
              <a:gd name="adj" fmla="val 61782"/>
            </a:avLst>
          </a:prstGeom>
          <a:noFill/>
          <a:ln w="38100">
            <a:solidFill>
              <a:srgbClr val="FF0000">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63363F-E1EA-D830-0590-1A89E67833BA}"/>
              </a:ext>
            </a:extLst>
          </p:cNvPr>
          <p:cNvSpPr>
            <a:spLocks noGrp="1"/>
          </p:cNvSpPr>
          <p:nvPr>
            <p:ph sz="quarter" idx="13"/>
          </p:nvPr>
        </p:nvSpPr>
        <p:spPr>
          <a:xfrm>
            <a:off x="223291" y="6451213"/>
            <a:ext cx="9459912" cy="365125"/>
          </a:xfrm>
        </p:spPr>
        <p:txBody>
          <a:bodyPr>
            <a:normAutofit/>
          </a:bodyPr>
          <a:lstStyle/>
          <a:p>
            <a:r>
              <a:rPr lang="fr-FR" sz="1100" b="1" dirty="0"/>
              <a:t>Source: </a:t>
            </a:r>
            <a:r>
              <a:rPr lang="fr-FR" sz="1100" dirty="0"/>
              <a:t>U.S. </a:t>
            </a:r>
            <a:r>
              <a:rPr lang="fr-FR" sz="1100" dirty="0" err="1"/>
              <a:t>Census</a:t>
            </a:r>
            <a:r>
              <a:rPr lang="fr-FR" sz="1100" dirty="0"/>
              <a:t> Bureau, Vintage 2023 and 2024 Population </a:t>
            </a:r>
            <a:r>
              <a:rPr lang="fr-FR" sz="1100" dirty="0" err="1"/>
              <a:t>Estimates</a:t>
            </a:r>
            <a:endParaRPr lang="fr-FR" sz="1100" dirty="0"/>
          </a:p>
        </p:txBody>
      </p:sp>
      <p:sp>
        <p:nvSpPr>
          <p:cNvPr id="8" name="Slide Number Placeholder 7">
            <a:extLst>
              <a:ext uri="{FF2B5EF4-FFF2-40B4-BE49-F238E27FC236}">
                <a16:creationId xmlns:a16="http://schemas.microsoft.com/office/drawing/2014/main" id="{2567A018-2C42-46A1-83A3-B161FE3FB1E4}"/>
              </a:ext>
            </a:extLst>
          </p:cNvPr>
          <p:cNvSpPr>
            <a:spLocks noGrp="1"/>
          </p:cNvSpPr>
          <p:nvPr>
            <p:ph type="sldNum" sz="quarter" idx="12"/>
          </p:nvPr>
        </p:nvSpPr>
        <p:spPr/>
        <p:txBody>
          <a:bodyPr/>
          <a:lstStyle/>
          <a:p>
            <a:fld id="{ABF0F34F-14AB-484A-B782-112ACB3916DE}" type="slidenum">
              <a:rPr lang="en-US" smtClean="0"/>
              <a:t>8</a:t>
            </a:fld>
            <a:endParaRPr lang="en-US"/>
          </a:p>
        </p:txBody>
      </p:sp>
    </p:spTree>
    <p:extLst>
      <p:ext uri="{BB962C8B-B14F-4D97-AF65-F5344CB8AC3E}">
        <p14:creationId xmlns:p14="http://schemas.microsoft.com/office/powerpoint/2010/main" val="41668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38CA1-63B6-4882-129C-4E7C3DC3418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00F14AF-F72F-9B04-6A38-D110D1F37D62}"/>
              </a:ext>
            </a:extLst>
          </p:cNvPr>
          <p:cNvGraphicFramePr>
            <a:graphicFrameLocks noGrp="1"/>
          </p:cNvGraphicFramePr>
          <p:nvPr/>
        </p:nvGraphicFramePr>
        <p:xfrm>
          <a:off x="1001020" y="1790358"/>
          <a:ext cx="8767669" cy="4126410"/>
        </p:xfrm>
        <a:graphic>
          <a:graphicData uri="http://schemas.openxmlformats.org/drawingml/2006/table">
            <a:tbl>
              <a:tblPr firstRow="1" bandRow="1">
                <a:tableStyleId>{5940675A-B579-460E-94D1-54222C63F5DA}</a:tableStyleId>
              </a:tblPr>
              <a:tblGrid>
                <a:gridCol w="724510">
                  <a:extLst>
                    <a:ext uri="{9D8B030D-6E8A-4147-A177-3AD203B41FA5}">
                      <a16:colId xmlns:a16="http://schemas.microsoft.com/office/drawing/2014/main" val="661003171"/>
                    </a:ext>
                  </a:extLst>
                </a:gridCol>
                <a:gridCol w="1309204">
                  <a:extLst>
                    <a:ext uri="{9D8B030D-6E8A-4147-A177-3AD203B41FA5}">
                      <a16:colId xmlns:a16="http://schemas.microsoft.com/office/drawing/2014/main" val="3487275615"/>
                    </a:ext>
                  </a:extLst>
                </a:gridCol>
                <a:gridCol w="6733955">
                  <a:extLst>
                    <a:ext uri="{9D8B030D-6E8A-4147-A177-3AD203B41FA5}">
                      <a16:colId xmlns:a16="http://schemas.microsoft.com/office/drawing/2014/main" val="991890667"/>
                    </a:ext>
                  </a:extLst>
                </a:gridCol>
              </a:tblGrid>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630936704"/>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652400777"/>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4034541447"/>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980663530"/>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40090325"/>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4797117"/>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685759311"/>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077211077"/>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831946620"/>
                  </a:ext>
                </a:extLst>
              </a:tr>
              <a:tr h="412641">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tc>
                  <a:txBody>
                    <a:bodyPr/>
                    <a:lstStyle/>
                    <a:p>
                      <a:endParaRPr lang="en-US"/>
                    </a:p>
                  </a:txBody>
                  <a:tcP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607504807"/>
                  </a:ext>
                </a:extLst>
              </a:tr>
            </a:tbl>
          </a:graphicData>
        </a:graphic>
      </p:graphicFrame>
      <p:sp>
        <p:nvSpPr>
          <p:cNvPr id="4" name="Content Placeholder 3">
            <a:extLst>
              <a:ext uri="{FF2B5EF4-FFF2-40B4-BE49-F238E27FC236}">
                <a16:creationId xmlns:a16="http://schemas.microsoft.com/office/drawing/2014/main" id="{A3F73A03-ADBE-FF31-7FCA-9525E30EF840}"/>
              </a:ext>
            </a:extLst>
          </p:cNvPr>
          <p:cNvSpPr>
            <a:spLocks noGrp="1"/>
          </p:cNvSpPr>
          <p:nvPr>
            <p:ph sz="quarter" idx="13"/>
          </p:nvPr>
        </p:nvSpPr>
        <p:spPr>
          <a:xfrm>
            <a:off x="179388" y="6347724"/>
            <a:ext cx="10137804" cy="365125"/>
          </a:xfrm>
        </p:spPr>
        <p:txBody>
          <a:bodyPr>
            <a:noAutofit/>
          </a:bodyPr>
          <a:lstStyle/>
          <a:p>
            <a:r>
              <a:rPr lang="en-US" b="1"/>
              <a:t>Source: </a:t>
            </a:r>
            <a:r>
              <a:rPr lang="en-US">
                <a:solidFill>
                  <a:schemeClr val="bg1">
                    <a:lumMod val="50000"/>
                  </a:schemeClr>
                </a:solidFill>
                <a:latin typeface="Arial" panose="020B0604020202020204" pitchFamily="34" charset="0"/>
                <a:cs typeface="Arial" panose="020B0604020202020204" pitchFamily="34" charset="0"/>
              </a:rPr>
              <a:t>U.S. Census Bureau, Vintage 2024 Population Estimates</a:t>
            </a:r>
          </a:p>
        </p:txBody>
      </p:sp>
      <p:sp>
        <p:nvSpPr>
          <p:cNvPr id="41" name="Title 1">
            <a:extLst>
              <a:ext uri="{FF2B5EF4-FFF2-40B4-BE49-F238E27FC236}">
                <a16:creationId xmlns:a16="http://schemas.microsoft.com/office/drawing/2014/main" id="{78863DFD-46B9-5122-0759-AC8FD18B0C1E}"/>
              </a:ext>
            </a:extLst>
          </p:cNvPr>
          <p:cNvSpPr txBox="1">
            <a:spLocks noGrp="1"/>
          </p:cNvSpPr>
          <p:nvPr>
            <p:ph type="title" idx="4294967295"/>
          </p:nvPr>
        </p:nvSpPr>
        <p:spPr>
          <a:xfrm>
            <a:off x="0" y="367907"/>
            <a:ext cx="12191999" cy="8445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Texas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Counties</a:t>
            </a: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With the Largest Numeric Growth</a:t>
            </a:r>
            <a:b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From 2023 to 2024 and their National Ranking</a:t>
            </a:r>
          </a:p>
        </p:txBody>
      </p:sp>
      <p:graphicFrame>
        <p:nvGraphicFramePr>
          <p:cNvPr id="43" name="Chart 42">
            <a:extLst>
              <a:ext uri="{FF2B5EF4-FFF2-40B4-BE49-F238E27FC236}">
                <a16:creationId xmlns:a16="http://schemas.microsoft.com/office/drawing/2014/main" id="{A46B2458-24AF-2E4B-4CC9-55863217D6C7}"/>
              </a:ext>
            </a:extLst>
          </p:cNvPr>
          <p:cNvGraphicFramePr/>
          <p:nvPr/>
        </p:nvGraphicFramePr>
        <p:xfrm>
          <a:off x="1847363" y="1669278"/>
          <a:ext cx="9760376" cy="4359038"/>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E5269747-DB6D-0FFB-F4CF-CB78F9243263}"/>
              </a:ext>
            </a:extLst>
          </p:cNvPr>
          <p:cNvSpPr txBox="1"/>
          <p:nvPr/>
        </p:nvSpPr>
        <p:spPr>
          <a:xfrm>
            <a:off x="1997251" y="1574632"/>
            <a:ext cx="835647" cy="261610"/>
          </a:xfrm>
          <a:prstGeom prst="rect">
            <a:avLst/>
          </a:prstGeom>
          <a:noFill/>
        </p:spPr>
        <p:txBody>
          <a:bodyPr wrap="square" rtlCol="0">
            <a:spAutoFit/>
          </a:bodyPr>
          <a:lstStyle/>
          <a:p>
            <a:pPr algn="ctr"/>
            <a:r>
              <a:rPr lang="en-US" sz="1100" b="1">
                <a:latin typeface="Arial" panose="020B0604020202020204" pitchFamily="34" charset="0"/>
                <a:cs typeface="Arial" panose="020B0604020202020204" pitchFamily="34" charset="0"/>
              </a:rPr>
              <a:t>County</a:t>
            </a:r>
          </a:p>
        </p:txBody>
      </p:sp>
      <p:sp>
        <p:nvSpPr>
          <p:cNvPr id="45" name="TextBox 44">
            <a:extLst>
              <a:ext uri="{FF2B5EF4-FFF2-40B4-BE49-F238E27FC236}">
                <a16:creationId xmlns:a16="http://schemas.microsoft.com/office/drawing/2014/main" id="{0B691987-1D2A-4425-6D7A-7FC318F6B12B}"/>
              </a:ext>
            </a:extLst>
          </p:cNvPr>
          <p:cNvSpPr txBox="1"/>
          <p:nvPr/>
        </p:nvSpPr>
        <p:spPr>
          <a:xfrm>
            <a:off x="863109" y="1388310"/>
            <a:ext cx="1004198" cy="430887"/>
          </a:xfrm>
          <a:prstGeom prst="rect">
            <a:avLst/>
          </a:prstGeom>
          <a:noFill/>
        </p:spPr>
        <p:txBody>
          <a:bodyPr wrap="square" rtlCol="0">
            <a:spAutoFit/>
          </a:bodyPr>
          <a:lstStyle/>
          <a:p>
            <a:pPr algn="ctr"/>
            <a:r>
              <a:rPr lang="en-US" sz="1100" b="1">
                <a:latin typeface="Arial" panose="020B0604020202020204" pitchFamily="34" charset="0"/>
                <a:cs typeface="Arial" panose="020B0604020202020204" pitchFamily="34" charset="0"/>
              </a:rPr>
              <a:t>National</a:t>
            </a:r>
          </a:p>
          <a:p>
            <a:pPr algn="ctr"/>
            <a:r>
              <a:rPr lang="en-US" sz="1100" b="1">
                <a:latin typeface="Arial" panose="020B0604020202020204" pitchFamily="34" charset="0"/>
                <a:cs typeface="Arial" panose="020B0604020202020204" pitchFamily="34" charset="0"/>
              </a:rPr>
              <a:t>Ranking</a:t>
            </a:r>
          </a:p>
        </p:txBody>
      </p:sp>
      <p:sp>
        <p:nvSpPr>
          <p:cNvPr id="46" name="TextBox 45">
            <a:extLst>
              <a:ext uri="{FF2B5EF4-FFF2-40B4-BE49-F238E27FC236}">
                <a16:creationId xmlns:a16="http://schemas.microsoft.com/office/drawing/2014/main" id="{FB61F992-1558-46E5-A2A8-77644F7E8C26}"/>
              </a:ext>
            </a:extLst>
          </p:cNvPr>
          <p:cNvSpPr txBox="1"/>
          <p:nvPr/>
        </p:nvSpPr>
        <p:spPr>
          <a:xfrm>
            <a:off x="1134955" y="4672163"/>
            <a:ext cx="460503" cy="375552"/>
          </a:xfrm>
          <a:prstGeom prst="rect">
            <a:avLst/>
          </a:prstGeom>
          <a:noFill/>
        </p:spPr>
        <p:txBody>
          <a:bodyPr wrap="square" rtlCol="0">
            <a:spAutoFit/>
          </a:bodyPr>
          <a:lstStyle/>
          <a:p>
            <a:pPr algn="ctr">
              <a:lnSpc>
                <a:spcPct val="150000"/>
              </a:lnSpc>
              <a:spcBef>
                <a:spcPts val="650"/>
              </a:spcBef>
            </a:pPr>
            <a:r>
              <a:rPr lang="en-US" sz="1400">
                <a:latin typeface="Arial" panose="020B0604020202020204" pitchFamily="34" charset="0"/>
                <a:cs typeface="Arial" panose="020B0604020202020204" pitchFamily="34" charset="0"/>
              </a:rPr>
              <a:t>22</a:t>
            </a:r>
          </a:p>
        </p:txBody>
      </p:sp>
      <p:sp>
        <p:nvSpPr>
          <p:cNvPr id="58" name="TextBox 57">
            <a:extLst>
              <a:ext uri="{FF2B5EF4-FFF2-40B4-BE49-F238E27FC236}">
                <a16:creationId xmlns:a16="http://schemas.microsoft.com/office/drawing/2014/main" id="{E6C86A33-EAF9-9304-0262-099274CE5879}"/>
              </a:ext>
            </a:extLst>
          </p:cNvPr>
          <p:cNvSpPr txBox="1"/>
          <p:nvPr/>
        </p:nvSpPr>
        <p:spPr>
          <a:xfrm>
            <a:off x="1134956" y="1785733"/>
            <a:ext cx="460503" cy="375552"/>
          </a:xfrm>
          <a:prstGeom prst="rect">
            <a:avLst/>
          </a:prstGeom>
          <a:noFill/>
        </p:spPr>
        <p:txBody>
          <a:bodyPr wrap="square" rtlCol="0">
            <a:spAutoFit/>
          </a:bodyPr>
          <a:lstStyle/>
          <a:p>
            <a:pPr algn="ctr">
              <a:lnSpc>
                <a:spcPct val="150000"/>
              </a:lnSpc>
              <a:spcBef>
                <a:spcPts val="650"/>
              </a:spcBef>
            </a:pPr>
            <a:r>
              <a:rPr lang="en-US" sz="1400">
                <a:latin typeface="Arial" panose="020B0604020202020204" pitchFamily="34" charset="0"/>
                <a:cs typeface="Arial" panose="020B0604020202020204" pitchFamily="34" charset="0"/>
              </a:rPr>
              <a:t>1</a:t>
            </a:r>
          </a:p>
        </p:txBody>
      </p:sp>
      <p:sp>
        <p:nvSpPr>
          <p:cNvPr id="59" name="TextBox 58">
            <a:extLst>
              <a:ext uri="{FF2B5EF4-FFF2-40B4-BE49-F238E27FC236}">
                <a16:creationId xmlns:a16="http://schemas.microsoft.com/office/drawing/2014/main" id="{01FF2D86-6272-04CA-31F0-C3E6C07E865F}"/>
              </a:ext>
            </a:extLst>
          </p:cNvPr>
          <p:cNvSpPr txBox="1"/>
          <p:nvPr/>
        </p:nvSpPr>
        <p:spPr>
          <a:xfrm>
            <a:off x="1131042" y="2208906"/>
            <a:ext cx="460503" cy="375552"/>
          </a:xfrm>
          <a:prstGeom prst="rect">
            <a:avLst/>
          </a:prstGeom>
          <a:noFill/>
        </p:spPr>
        <p:txBody>
          <a:bodyPr wrap="square" rtlCol="0">
            <a:spAutoFit/>
          </a:bodyPr>
          <a:lstStyle/>
          <a:p>
            <a:pPr algn="ctr">
              <a:lnSpc>
                <a:spcPct val="150000"/>
              </a:lnSpc>
              <a:spcBef>
                <a:spcPts val="650"/>
              </a:spcBef>
            </a:pPr>
            <a:r>
              <a:rPr lang="en-US" sz="1400">
                <a:latin typeface="Arial" panose="020B0604020202020204" pitchFamily="34" charset="0"/>
                <a:cs typeface="Arial" panose="020B0604020202020204" pitchFamily="34" charset="0"/>
              </a:rPr>
              <a:t>4</a:t>
            </a:r>
          </a:p>
        </p:txBody>
      </p:sp>
      <p:sp>
        <p:nvSpPr>
          <p:cNvPr id="60" name="TextBox 59">
            <a:extLst>
              <a:ext uri="{FF2B5EF4-FFF2-40B4-BE49-F238E27FC236}">
                <a16:creationId xmlns:a16="http://schemas.microsoft.com/office/drawing/2014/main" id="{2C987103-1B5F-D97C-21F9-E7A1934926AC}"/>
              </a:ext>
            </a:extLst>
          </p:cNvPr>
          <p:cNvSpPr txBox="1"/>
          <p:nvPr/>
        </p:nvSpPr>
        <p:spPr>
          <a:xfrm>
            <a:off x="1131042" y="2602278"/>
            <a:ext cx="460503" cy="375552"/>
          </a:xfrm>
          <a:prstGeom prst="rect">
            <a:avLst/>
          </a:prstGeom>
          <a:noFill/>
        </p:spPr>
        <p:txBody>
          <a:bodyPr wrap="square" rtlCol="0">
            <a:spAutoFit/>
          </a:bodyPr>
          <a:lstStyle/>
          <a:p>
            <a:pPr algn="ctr">
              <a:lnSpc>
                <a:spcPct val="150000"/>
              </a:lnSpc>
              <a:spcBef>
                <a:spcPts val="650"/>
              </a:spcBef>
            </a:pPr>
            <a:r>
              <a:rPr lang="en-US" sz="1400">
                <a:latin typeface="Arial" panose="020B0604020202020204" pitchFamily="34" charset="0"/>
                <a:cs typeface="Arial" panose="020B0604020202020204" pitchFamily="34" charset="0"/>
              </a:rPr>
              <a:t>9</a:t>
            </a:r>
          </a:p>
        </p:txBody>
      </p:sp>
      <p:sp>
        <p:nvSpPr>
          <p:cNvPr id="61" name="TextBox 60">
            <a:extLst>
              <a:ext uri="{FF2B5EF4-FFF2-40B4-BE49-F238E27FC236}">
                <a16:creationId xmlns:a16="http://schemas.microsoft.com/office/drawing/2014/main" id="{0DCC3D1E-C4B9-64A3-B15C-B1C0936B256D}"/>
              </a:ext>
            </a:extLst>
          </p:cNvPr>
          <p:cNvSpPr txBox="1"/>
          <p:nvPr/>
        </p:nvSpPr>
        <p:spPr>
          <a:xfrm>
            <a:off x="1115013" y="3016292"/>
            <a:ext cx="460503" cy="375552"/>
          </a:xfrm>
          <a:prstGeom prst="rect">
            <a:avLst/>
          </a:prstGeom>
          <a:noFill/>
        </p:spPr>
        <p:txBody>
          <a:bodyPr wrap="square" rtlCol="0">
            <a:spAutoFit/>
          </a:bodyPr>
          <a:lstStyle/>
          <a:p>
            <a:pPr algn="ctr">
              <a:lnSpc>
                <a:spcPct val="150000"/>
              </a:lnSpc>
              <a:spcBef>
                <a:spcPts val="650"/>
              </a:spcBef>
            </a:pPr>
            <a:r>
              <a:rPr lang="en-US" sz="1400">
                <a:latin typeface="Arial" panose="020B0604020202020204" pitchFamily="34" charset="0"/>
                <a:cs typeface="Arial" panose="020B0604020202020204" pitchFamily="34" charset="0"/>
              </a:rPr>
              <a:t>10</a:t>
            </a:r>
          </a:p>
        </p:txBody>
      </p:sp>
      <p:sp>
        <p:nvSpPr>
          <p:cNvPr id="62" name="TextBox 61">
            <a:extLst>
              <a:ext uri="{FF2B5EF4-FFF2-40B4-BE49-F238E27FC236}">
                <a16:creationId xmlns:a16="http://schemas.microsoft.com/office/drawing/2014/main" id="{E20ADF59-A8FE-41EE-D78B-DC2329FBEF26}"/>
              </a:ext>
            </a:extLst>
          </p:cNvPr>
          <p:cNvSpPr txBox="1"/>
          <p:nvPr/>
        </p:nvSpPr>
        <p:spPr>
          <a:xfrm>
            <a:off x="1128481" y="3425159"/>
            <a:ext cx="460503" cy="375552"/>
          </a:xfrm>
          <a:prstGeom prst="rect">
            <a:avLst/>
          </a:prstGeom>
          <a:noFill/>
        </p:spPr>
        <p:txBody>
          <a:bodyPr wrap="square" rtlCol="0">
            <a:spAutoFit/>
          </a:bodyPr>
          <a:lstStyle/>
          <a:p>
            <a:pPr algn="ctr">
              <a:lnSpc>
                <a:spcPct val="150000"/>
              </a:lnSpc>
              <a:spcBef>
                <a:spcPts val="650"/>
              </a:spcBef>
            </a:pPr>
            <a:r>
              <a:rPr lang="en-US" sz="1400">
                <a:latin typeface="Arial" panose="020B0604020202020204" pitchFamily="34" charset="0"/>
                <a:cs typeface="Arial" panose="020B0604020202020204" pitchFamily="34" charset="0"/>
              </a:rPr>
              <a:t>12</a:t>
            </a:r>
          </a:p>
        </p:txBody>
      </p:sp>
      <p:sp>
        <p:nvSpPr>
          <p:cNvPr id="63" name="TextBox 62">
            <a:extLst>
              <a:ext uri="{FF2B5EF4-FFF2-40B4-BE49-F238E27FC236}">
                <a16:creationId xmlns:a16="http://schemas.microsoft.com/office/drawing/2014/main" id="{F6E3E1BC-65E9-2301-A8FE-78DCAF1D31B9}"/>
              </a:ext>
            </a:extLst>
          </p:cNvPr>
          <p:cNvSpPr txBox="1"/>
          <p:nvPr/>
        </p:nvSpPr>
        <p:spPr>
          <a:xfrm>
            <a:off x="1128480" y="3849844"/>
            <a:ext cx="460503" cy="375552"/>
          </a:xfrm>
          <a:prstGeom prst="rect">
            <a:avLst/>
          </a:prstGeom>
          <a:noFill/>
        </p:spPr>
        <p:txBody>
          <a:bodyPr wrap="square" rtlCol="0">
            <a:spAutoFit/>
          </a:bodyPr>
          <a:lstStyle/>
          <a:p>
            <a:pPr algn="ctr">
              <a:lnSpc>
                <a:spcPct val="150000"/>
              </a:lnSpc>
              <a:spcBef>
                <a:spcPts val="650"/>
              </a:spcBef>
            </a:pPr>
            <a:r>
              <a:rPr lang="en-US" sz="1400">
                <a:latin typeface="Arial" panose="020B0604020202020204" pitchFamily="34" charset="0"/>
                <a:cs typeface="Arial" panose="020B0604020202020204" pitchFamily="34" charset="0"/>
              </a:rPr>
              <a:t>13</a:t>
            </a:r>
          </a:p>
        </p:txBody>
      </p:sp>
      <p:sp>
        <p:nvSpPr>
          <p:cNvPr id="64" name="TextBox 63">
            <a:extLst>
              <a:ext uri="{FF2B5EF4-FFF2-40B4-BE49-F238E27FC236}">
                <a16:creationId xmlns:a16="http://schemas.microsoft.com/office/drawing/2014/main" id="{A29F75BD-7791-1004-A0B7-6BA10BFAB155}"/>
              </a:ext>
            </a:extLst>
          </p:cNvPr>
          <p:cNvSpPr txBox="1"/>
          <p:nvPr/>
        </p:nvSpPr>
        <p:spPr>
          <a:xfrm>
            <a:off x="1134956" y="4253137"/>
            <a:ext cx="460503" cy="375552"/>
          </a:xfrm>
          <a:prstGeom prst="rect">
            <a:avLst/>
          </a:prstGeom>
          <a:noFill/>
        </p:spPr>
        <p:txBody>
          <a:bodyPr wrap="square" rtlCol="0">
            <a:spAutoFit/>
          </a:bodyPr>
          <a:lstStyle/>
          <a:p>
            <a:pPr algn="ctr">
              <a:lnSpc>
                <a:spcPct val="150000"/>
              </a:lnSpc>
              <a:spcBef>
                <a:spcPts val="650"/>
              </a:spcBef>
            </a:pPr>
            <a:r>
              <a:rPr lang="en-US" sz="1400">
                <a:latin typeface="Arial" panose="020B0604020202020204" pitchFamily="34" charset="0"/>
                <a:cs typeface="Arial" panose="020B0604020202020204" pitchFamily="34" charset="0"/>
              </a:rPr>
              <a:t>15</a:t>
            </a:r>
          </a:p>
        </p:txBody>
      </p:sp>
      <p:sp>
        <p:nvSpPr>
          <p:cNvPr id="3" name="TextBox 2">
            <a:extLst>
              <a:ext uri="{FF2B5EF4-FFF2-40B4-BE49-F238E27FC236}">
                <a16:creationId xmlns:a16="http://schemas.microsoft.com/office/drawing/2014/main" id="{A3F8EB2B-5237-6C44-45DD-65767954745C}"/>
              </a:ext>
            </a:extLst>
          </p:cNvPr>
          <p:cNvSpPr txBox="1"/>
          <p:nvPr/>
        </p:nvSpPr>
        <p:spPr>
          <a:xfrm>
            <a:off x="1134954" y="5081931"/>
            <a:ext cx="460503" cy="375552"/>
          </a:xfrm>
          <a:prstGeom prst="rect">
            <a:avLst/>
          </a:prstGeom>
          <a:noFill/>
        </p:spPr>
        <p:txBody>
          <a:bodyPr wrap="square" rtlCol="0">
            <a:spAutoFit/>
          </a:bodyPr>
          <a:lstStyle/>
          <a:p>
            <a:pPr algn="ctr">
              <a:lnSpc>
                <a:spcPct val="150000"/>
              </a:lnSpc>
              <a:spcBef>
                <a:spcPts val="650"/>
              </a:spcBef>
            </a:pPr>
            <a:r>
              <a:rPr lang="en-US" sz="1400">
                <a:latin typeface="Arial" panose="020B0604020202020204" pitchFamily="34" charset="0"/>
                <a:cs typeface="Arial" panose="020B0604020202020204" pitchFamily="34" charset="0"/>
              </a:rPr>
              <a:t>32</a:t>
            </a:r>
          </a:p>
        </p:txBody>
      </p:sp>
      <p:sp>
        <p:nvSpPr>
          <p:cNvPr id="5" name="TextBox 4">
            <a:extLst>
              <a:ext uri="{FF2B5EF4-FFF2-40B4-BE49-F238E27FC236}">
                <a16:creationId xmlns:a16="http://schemas.microsoft.com/office/drawing/2014/main" id="{44AEC863-B2C4-A947-D745-C151A8AB0077}"/>
              </a:ext>
            </a:extLst>
          </p:cNvPr>
          <p:cNvSpPr txBox="1"/>
          <p:nvPr/>
        </p:nvSpPr>
        <p:spPr>
          <a:xfrm>
            <a:off x="1128479" y="5485530"/>
            <a:ext cx="460503" cy="375552"/>
          </a:xfrm>
          <a:prstGeom prst="rect">
            <a:avLst/>
          </a:prstGeom>
          <a:noFill/>
        </p:spPr>
        <p:txBody>
          <a:bodyPr wrap="square" rtlCol="0">
            <a:spAutoFit/>
          </a:bodyPr>
          <a:lstStyle/>
          <a:p>
            <a:pPr algn="ctr">
              <a:lnSpc>
                <a:spcPct val="150000"/>
              </a:lnSpc>
              <a:spcBef>
                <a:spcPts val="650"/>
              </a:spcBef>
            </a:pPr>
            <a:r>
              <a:rPr lang="en-US" sz="1400">
                <a:latin typeface="Arial" panose="020B0604020202020204" pitchFamily="34" charset="0"/>
                <a:cs typeface="Arial" panose="020B0604020202020204" pitchFamily="34" charset="0"/>
              </a:rPr>
              <a:t>42</a:t>
            </a:r>
          </a:p>
        </p:txBody>
      </p:sp>
      <p:sp>
        <p:nvSpPr>
          <p:cNvPr id="6" name="Arrow: Left 5">
            <a:extLst>
              <a:ext uri="{FF2B5EF4-FFF2-40B4-BE49-F238E27FC236}">
                <a16:creationId xmlns:a16="http://schemas.microsoft.com/office/drawing/2014/main" id="{9242C0A2-5861-453F-4021-8A0B52303511}"/>
              </a:ext>
            </a:extLst>
          </p:cNvPr>
          <p:cNvSpPr/>
          <p:nvPr/>
        </p:nvSpPr>
        <p:spPr>
          <a:xfrm>
            <a:off x="6871063" y="2308765"/>
            <a:ext cx="1306286" cy="275693"/>
          </a:xfrm>
          <a:prstGeom prst="lef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676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DC Template 2024">
  <a:themeElements>
    <a:clrScheme name="TDC Colors">
      <a:dk1>
        <a:srgbClr val="000000"/>
      </a:dk1>
      <a:lt1>
        <a:srgbClr val="FFFFFF"/>
      </a:lt1>
      <a:dk2>
        <a:srgbClr val="44546A"/>
      </a:dk2>
      <a:lt2>
        <a:srgbClr val="E7E6E6"/>
      </a:lt2>
      <a:accent1>
        <a:srgbClr val="0066CC"/>
      </a:accent1>
      <a:accent2>
        <a:srgbClr val="EC7A08"/>
      </a:accent2>
      <a:accent3>
        <a:srgbClr val="A6C9EB"/>
      </a:accent3>
      <a:accent4>
        <a:srgbClr val="70AE6E"/>
      </a:accent4>
      <a:accent5>
        <a:srgbClr val="124559"/>
      </a:accent5>
      <a:accent6>
        <a:srgbClr val="DE7D79"/>
      </a:accent6>
      <a:hlink>
        <a:srgbClr val="161CFE"/>
      </a:hlink>
      <a:folHlink>
        <a:srgbClr val="1700A4"/>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DC Template 2024" id="{2F158470-131A-4809-A081-0F16D5092D1A}" vid="{6CE61867-4A1D-4FF7-8BFC-1694251A4077}"/>
    </a:ext>
  </a:extLst>
</a:theme>
</file>

<file path=ppt/theme/theme5.xml><?xml version="1.0" encoding="utf-8"?>
<a:theme xmlns:a="http://schemas.openxmlformats.org/drawingml/2006/main" name="TDC Theme">
  <a:themeElements>
    <a:clrScheme name="TDC Colors">
      <a:dk1>
        <a:srgbClr val="000000"/>
      </a:dk1>
      <a:lt1>
        <a:srgbClr val="FFFFFF"/>
      </a:lt1>
      <a:dk2>
        <a:srgbClr val="44546A"/>
      </a:dk2>
      <a:lt2>
        <a:srgbClr val="E7E6E6"/>
      </a:lt2>
      <a:accent1>
        <a:srgbClr val="3C9CD7"/>
      </a:accent1>
      <a:accent2>
        <a:srgbClr val="034C79"/>
      </a:accent2>
      <a:accent3>
        <a:srgbClr val="BA5A27"/>
      </a:accent3>
      <a:accent4>
        <a:srgbClr val="FBAC49"/>
      </a:accent4>
      <a:accent5>
        <a:srgbClr val="A8BCD5"/>
      </a:accent5>
      <a:accent6>
        <a:srgbClr val="61AD45"/>
      </a:accent6>
      <a:hlink>
        <a:srgbClr val="69200F"/>
      </a:hlink>
      <a:folHlink>
        <a:srgbClr val="C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C Theme" id="{6117A879-59F7-4B6B-BAC6-AE09CF0A7DCE}" vid="{EC2DE9E0-6E16-4E98-9973-F282A8EAAC97}"/>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3200" b="1"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DC Colors">
    <a:dk1>
      <a:srgbClr val="000000"/>
    </a:dk1>
    <a:lt1>
      <a:srgbClr val="FFFFFF"/>
    </a:lt1>
    <a:dk2>
      <a:srgbClr val="44546A"/>
    </a:dk2>
    <a:lt2>
      <a:srgbClr val="E7E6E6"/>
    </a:lt2>
    <a:accent1>
      <a:srgbClr val="0066CC"/>
    </a:accent1>
    <a:accent2>
      <a:srgbClr val="EC7A08"/>
    </a:accent2>
    <a:accent3>
      <a:srgbClr val="70AE6E"/>
    </a:accent3>
    <a:accent4>
      <a:srgbClr val="FFCC00"/>
    </a:accent4>
    <a:accent5>
      <a:srgbClr val="124559"/>
    </a:accent5>
    <a:accent6>
      <a:srgbClr val="DE7D79"/>
    </a:accent6>
    <a:hlink>
      <a:srgbClr val="161CFE"/>
    </a:hlink>
    <a:folHlink>
      <a:srgbClr val="1700A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15590</TotalTime>
  <Words>1811</Words>
  <Application>Microsoft Office PowerPoint</Application>
  <PresentationFormat>Widescreen</PresentationFormat>
  <Paragraphs>283</Paragraphs>
  <Slides>39</Slides>
  <Notes>13</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39</vt:i4>
      </vt:variant>
    </vt:vector>
  </HeadingPairs>
  <TitlesOfParts>
    <vt:vector size="58" baseType="lpstr">
      <vt:lpstr>-apple-system</vt:lpstr>
      <vt:lpstr>Aptos</vt:lpstr>
      <vt:lpstr>Aptos Display</vt:lpstr>
      <vt:lpstr>Aral</vt:lpstr>
      <vt:lpstr>Arial</vt:lpstr>
      <vt:lpstr>Calibri</vt:lpstr>
      <vt:lpstr>Calibri Light</vt:lpstr>
      <vt:lpstr>Inter</vt:lpstr>
      <vt:lpstr>Roboto</vt:lpstr>
      <vt:lpstr>Source Sans Pro</vt:lpstr>
      <vt:lpstr>Unbounded</vt:lpstr>
      <vt:lpstr>Verdana</vt:lpstr>
      <vt:lpstr>Wingdings</vt:lpstr>
      <vt:lpstr>Office Theme</vt:lpstr>
      <vt:lpstr>2_Office Theme</vt:lpstr>
      <vt:lpstr>3_Office Theme</vt:lpstr>
      <vt:lpstr>TDC Template 2024</vt:lpstr>
      <vt:lpstr>TDC Theme</vt:lpstr>
      <vt:lpstr>1_Office Theme</vt:lpstr>
      <vt:lpstr>Demographic Trends and Characteristics: Texas and the North Texas Region</vt:lpstr>
      <vt:lpstr>About our organization</vt:lpstr>
      <vt:lpstr>Texas Numeric Growth</vt:lpstr>
      <vt:lpstr>New 2025 Estimates Show Texas Growth but at Slower Rate</vt:lpstr>
      <vt:lpstr>Population increased by</vt:lpstr>
      <vt:lpstr>Texas Components of Population Change 2024-2025</vt:lpstr>
      <vt:lpstr>Texas Daily Population Growth and Components of Change 2020-2025</vt:lpstr>
      <vt:lpstr>Estimated Numeric Change, Texas Counties, 2023-2024 </vt:lpstr>
      <vt:lpstr>Texas Counties With the Largest Numeric Growth From 2023 to 2024 and their National Ranking</vt:lpstr>
      <vt:lpstr>Texas Counties With the Fastest Growth Rate From 2023 to 2024 and Ranks in the U.S.</vt:lpstr>
      <vt:lpstr>Top Net Migration To and From Texas: Leading States in 2024</vt:lpstr>
      <vt:lpstr>Texas Rural Counties by Population, 2023  </vt:lpstr>
      <vt:lpstr>Texas Population Pyramid</vt:lpstr>
      <vt:lpstr>Total Fertility Rate Trends of the U.S. and Texas, 2000-2022</vt:lpstr>
      <vt:lpstr>Difference in Estimated Number of Births Between 2024 and 2014, Texas Counties</vt:lpstr>
      <vt:lpstr>Percent of Senior Population 65+ in Texas, 2023</vt:lpstr>
      <vt:lpstr>Median Household Income and Home Value Gap Widens in Texas, 2013-2023 </vt:lpstr>
      <vt:lpstr>Percent Uninsured by Race/Ethnicity, Texas 2024</vt:lpstr>
      <vt:lpstr>A Look at Your Region</vt:lpstr>
      <vt:lpstr>Plano, Texas 2000-2020 Population and Demographic Characteristics</vt:lpstr>
      <vt:lpstr>Plano, TX – U.S. Census Bureau Profile</vt:lpstr>
      <vt:lpstr>Components of Population Change, 2023-2024, Collin County</vt:lpstr>
      <vt:lpstr>Plano, Texas Population Pyramid</vt:lpstr>
      <vt:lpstr>Difference in Estimated Nursery and Pre-School Enrollment 2024 and 2014, Texas School Districts, DFW Metroplex Area</vt:lpstr>
      <vt:lpstr>Percent of the Population with a BA or Higher Population 25 years and Older </vt:lpstr>
      <vt:lpstr>Median Household Income </vt:lpstr>
      <vt:lpstr>Housing Characteristics</vt:lpstr>
      <vt:lpstr>Civilian Employed Population 16 years and over Class of Worker, Plano, TX, 2022</vt:lpstr>
      <vt:lpstr>A Look into the Future </vt:lpstr>
      <vt:lpstr>Population Projections, DFW Metro Largest and Fast-Growing Counties, 2020-2060</vt:lpstr>
      <vt:lpstr>Population Projections, DFW Metro Largest and Fast-Growing Counties, 2020-2060</vt:lpstr>
      <vt:lpstr>Projected Population Growth in Texas with Various Migration Scenarios 2020-2060</vt:lpstr>
      <vt:lpstr>Projected Population by Age  2020, 2040, and 2060  Mid Migration Scenario</vt:lpstr>
      <vt:lpstr>Texas Counties  Projected Population Percent Change 2020-2060  Mid Migration Scenario</vt:lpstr>
      <vt:lpstr>Preparing for the 2030 Census (cont.)</vt:lpstr>
      <vt:lpstr>Why Good Population Data Matters</vt:lpstr>
      <vt:lpstr>PowerPoint Presentation</vt:lpstr>
      <vt:lpstr>Texas Demographic Center 2026</vt:lpstr>
      <vt:lpstr>Monica Cruz, Ph.D.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Monica Cruz</dc:creator>
  <cp:lastModifiedBy>Alfredo Zavala</cp:lastModifiedBy>
  <cp:revision>5</cp:revision>
  <dcterms:created xsi:type="dcterms:W3CDTF">2026-02-05T20:00:19Z</dcterms:created>
  <dcterms:modified xsi:type="dcterms:W3CDTF">2026-04-06T16:32:32Z</dcterms:modified>
  <cp:contentStatus/>
</cp:coreProperties>
</file>