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231" r:id="rId2"/>
    <p:sldId id="1109" r:id="rId3"/>
    <p:sldId id="2147376953" r:id="rId4"/>
    <p:sldId id="2147376999" r:id="rId5"/>
    <p:sldId id="1289" r:id="rId6"/>
    <p:sldId id="2147377004" r:id="rId7"/>
    <p:sldId id="2147377006" r:id="rId8"/>
    <p:sldId id="1112" r:id="rId9"/>
    <p:sldId id="2147376941" r:id="rId10"/>
    <p:sldId id="2147376951" r:id="rId11"/>
    <p:sldId id="2147376952" r:id="rId12"/>
    <p:sldId id="1288" r:id="rId13"/>
    <p:sldId id="1069" r:id="rId14"/>
    <p:sldId id="2147376945" r:id="rId15"/>
    <p:sldId id="2147376961" r:id="rId16"/>
    <p:sldId id="2147376948" r:id="rId17"/>
    <p:sldId id="2147376958" r:id="rId18"/>
    <p:sldId id="2147376989" r:id="rId19"/>
    <p:sldId id="2147376988" r:id="rId20"/>
    <p:sldId id="2147377003" r:id="rId21"/>
    <p:sldId id="2147376949" r:id="rId22"/>
    <p:sldId id="1168" r:id="rId23"/>
    <p:sldId id="2147377010" r:id="rId24"/>
    <p:sldId id="2147377007" r:id="rId25"/>
    <p:sldId id="1307" r:id="rId26"/>
    <p:sldId id="2147376977" r:id="rId27"/>
    <p:sldId id="2147376979" r:id="rId28"/>
    <p:sldId id="2147376982" r:id="rId29"/>
    <p:sldId id="2147376980" r:id="rId30"/>
    <p:sldId id="2147376983" r:id="rId31"/>
    <p:sldId id="2147377008" r:id="rId32"/>
    <p:sldId id="336" r:id="rId33"/>
    <p:sldId id="2147376972" r:id="rId34"/>
    <p:sldId id="1194" r:id="rId35"/>
    <p:sldId id="21473770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46049B4-D4EB-4BFA-B1BB-F3C571793821}">
          <p14:sldIdLst>
            <p14:sldId id="1231"/>
            <p14:sldId id="1109"/>
            <p14:sldId id="2147376953"/>
            <p14:sldId id="2147376999"/>
            <p14:sldId id="1289"/>
            <p14:sldId id="2147377004"/>
            <p14:sldId id="2147377006"/>
            <p14:sldId id="1112"/>
            <p14:sldId id="2147376941"/>
            <p14:sldId id="2147376951"/>
            <p14:sldId id="2147376952"/>
            <p14:sldId id="1288"/>
            <p14:sldId id="1069"/>
            <p14:sldId id="2147376945"/>
            <p14:sldId id="2147376961"/>
            <p14:sldId id="2147376948"/>
            <p14:sldId id="2147376958"/>
            <p14:sldId id="2147376989"/>
            <p14:sldId id="2147376988"/>
            <p14:sldId id="2147377003"/>
            <p14:sldId id="2147376949"/>
            <p14:sldId id="1168"/>
            <p14:sldId id="2147377010"/>
          </p14:sldIdLst>
        </p14:section>
        <p14:section name="Monica" id="{7D5FD943-7C0F-4484-864E-515EDA5CE5BC}">
          <p14:sldIdLst>
            <p14:sldId id="2147377007"/>
            <p14:sldId id="1307"/>
            <p14:sldId id="2147376977"/>
            <p14:sldId id="2147376979"/>
            <p14:sldId id="2147376982"/>
            <p14:sldId id="2147376980"/>
            <p14:sldId id="2147376983"/>
            <p14:sldId id="2147377008"/>
            <p14:sldId id="336"/>
            <p14:sldId id="2147376972"/>
            <p14:sldId id="1194"/>
            <p14:sldId id="21473770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09A"/>
    <a:srgbClr val="0066CC"/>
    <a:srgbClr val="EC7A08"/>
    <a:srgbClr val="70AE6E"/>
    <a:srgbClr val="FFFFFF"/>
    <a:srgbClr val="011689"/>
    <a:srgbClr val="0E1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8" autoAdjust="0"/>
  </p:normalViewPr>
  <p:slideViewPr>
    <p:cSldViewPr snapToGrid="0">
      <p:cViewPr varScale="1">
        <p:scale>
          <a:sx n="158" d="100"/>
          <a:sy n="158" d="100"/>
        </p:scale>
        <p:origin x="1146" y="168"/>
      </p:cViewPr>
      <p:guideLst/>
    </p:cSldViewPr>
  </p:slideViewPr>
  <p:outlineViewPr>
    <p:cViewPr>
      <p:scale>
        <a:sx n="33" d="100"/>
        <a:sy n="33" d="100"/>
      </p:scale>
      <p:origin x="0" y="-8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dser-sv01\IDSER\ProductDev\2025\Social%20Media%20Posts\VizOfTheWeek\04_April\Projected%20Components%20of%20Chang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lg180\AppData\Roaming\Microsoft\Excel\ReviewAnalyses_mid1%20(version%202).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3.4502951274275245E-2"/>
          <c:w val="0.73278196203735402"/>
          <c:h val="0.8695474778638993"/>
        </c:manualLayout>
      </c:layout>
      <c:barChart>
        <c:barDir val="col"/>
        <c:grouping val="stacked"/>
        <c:varyColors val="0"/>
        <c:ser>
          <c:idx val="0"/>
          <c:order val="0"/>
          <c:tx>
            <c:strRef>
              <c:f>Sheet1!$B$1</c:f>
              <c:strCache>
                <c:ptCount val="1"/>
                <c:pt idx="0">
                  <c:v>Natural Increase</c:v>
                </c:pt>
              </c:strCache>
            </c:strRef>
          </c:tx>
          <c:spPr>
            <a:solidFill>
              <a:srgbClr val="006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Sheet1!$B$2:$B$6</c:f>
              <c:numCache>
                <c:formatCode>General</c:formatCode>
                <c:ptCount val="5"/>
                <c:pt idx="0">
                  <c:v>259</c:v>
                </c:pt>
                <c:pt idx="1">
                  <c:v>337</c:v>
                </c:pt>
                <c:pt idx="2">
                  <c:v>435</c:v>
                </c:pt>
                <c:pt idx="3">
                  <c:v>431</c:v>
                </c:pt>
                <c:pt idx="4">
                  <c:v>432</c:v>
                </c:pt>
              </c:numCache>
            </c:numRef>
          </c:val>
          <c:extLst>
            <c:ext xmlns:c16="http://schemas.microsoft.com/office/drawing/2014/chart" uri="{C3380CC4-5D6E-409C-BE32-E72D297353CC}">
              <c16:uniqueId val="{00000000-36ED-4540-914F-DF9B5819818E}"/>
            </c:ext>
          </c:extLst>
        </c:ser>
        <c:ser>
          <c:idx val="1"/>
          <c:order val="1"/>
          <c:tx>
            <c:strRef>
              <c:f>Sheet1!$C$1</c:f>
              <c:strCache>
                <c:ptCount val="1"/>
                <c:pt idx="0">
                  <c:v>Net Domestic Migration</c:v>
                </c:pt>
              </c:strCache>
            </c:strRef>
          </c:tx>
          <c:spPr>
            <a:solidFill>
              <a:srgbClr val="EC7A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Sheet1!$C$2:$C$6</c:f>
              <c:numCache>
                <c:formatCode>General</c:formatCode>
                <c:ptCount val="5"/>
                <c:pt idx="0">
                  <c:v>546</c:v>
                </c:pt>
                <c:pt idx="1">
                  <c:v>600</c:v>
                </c:pt>
                <c:pt idx="2">
                  <c:v>517</c:v>
                </c:pt>
                <c:pt idx="3">
                  <c:v>236</c:v>
                </c:pt>
                <c:pt idx="4">
                  <c:v>184</c:v>
                </c:pt>
              </c:numCache>
            </c:numRef>
          </c:val>
          <c:extLst>
            <c:ext xmlns:c16="http://schemas.microsoft.com/office/drawing/2014/chart" uri="{C3380CC4-5D6E-409C-BE32-E72D297353CC}">
              <c16:uniqueId val="{00000001-36ED-4540-914F-DF9B5819818E}"/>
            </c:ext>
          </c:extLst>
        </c:ser>
        <c:ser>
          <c:idx val="2"/>
          <c:order val="2"/>
          <c:tx>
            <c:strRef>
              <c:f>Sheet1!$D$1</c:f>
              <c:strCache>
                <c:ptCount val="1"/>
                <c:pt idx="0">
                  <c:v>Net International Migration</c:v>
                </c:pt>
              </c:strCache>
            </c:strRef>
          </c:tx>
          <c:spPr>
            <a:solidFill>
              <a:srgbClr val="70A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Sheet1!$D$2:$D$6</c:f>
              <c:numCache>
                <c:formatCode>General</c:formatCode>
                <c:ptCount val="5"/>
                <c:pt idx="0">
                  <c:v>119</c:v>
                </c:pt>
                <c:pt idx="1">
                  <c:v>543</c:v>
                </c:pt>
                <c:pt idx="2">
                  <c:v>690</c:v>
                </c:pt>
                <c:pt idx="3">
                  <c:v>972</c:v>
                </c:pt>
                <c:pt idx="4">
                  <c:v>459</c:v>
                </c:pt>
              </c:numCache>
            </c:numRef>
          </c:val>
          <c:extLst>
            <c:ext xmlns:c16="http://schemas.microsoft.com/office/drawing/2014/chart" uri="{C3380CC4-5D6E-409C-BE32-E72D297353CC}">
              <c16:uniqueId val="{00000002-36ED-4540-914F-DF9B5819818E}"/>
            </c:ext>
          </c:extLst>
        </c:ser>
        <c:dLbls>
          <c:showLegendKey val="0"/>
          <c:showVal val="0"/>
          <c:showCatName val="0"/>
          <c:showSerName val="0"/>
          <c:showPercent val="0"/>
          <c:showBubbleSize val="0"/>
        </c:dLbls>
        <c:gapWidth val="90"/>
        <c:overlap val="100"/>
        <c:axId val="862439056"/>
        <c:axId val="862437136"/>
      </c:barChart>
      <c:catAx>
        <c:axId val="8624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2437136"/>
        <c:crosses val="autoZero"/>
        <c:auto val="1"/>
        <c:lblAlgn val="ctr"/>
        <c:lblOffset val="100"/>
        <c:noMultiLvlLbl val="0"/>
      </c:catAx>
      <c:valAx>
        <c:axId val="862437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62439056"/>
        <c:crosses val="autoZero"/>
        <c:crossBetween val="between"/>
      </c:valAx>
      <c:spPr>
        <a:noFill/>
        <a:ln>
          <a:noFill/>
        </a:ln>
        <a:effectLst/>
      </c:spPr>
    </c:plotArea>
    <c:legend>
      <c:legendPos val="r"/>
      <c:layout>
        <c:manualLayout>
          <c:xMode val="edge"/>
          <c:yMode val="edge"/>
          <c:x val="0.76418292822092893"/>
          <c:y val="0.23581569348338782"/>
          <c:w val="0.2358170717790711"/>
          <c:h val="0.650697011481307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19219460042265E-2"/>
          <c:y val="3.7206229491780839E-2"/>
          <c:w val="0.69263989144071458"/>
          <c:h val="0.89337012590129683"/>
        </c:manualLayout>
      </c:layout>
      <c:lineChart>
        <c:grouping val="standard"/>
        <c:varyColors val="0"/>
        <c:ser>
          <c:idx val="0"/>
          <c:order val="0"/>
          <c:tx>
            <c:strRef>
              <c:f>Sheet1!$B$1</c:f>
              <c:strCache>
                <c:ptCount val="1"/>
                <c:pt idx="0">
                  <c:v>V2024: High Migration Scenario</c:v>
                </c:pt>
              </c:strCache>
            </c:strRef>
          </c:tx>
          <c:spPr>
            <a:ln w="3810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2-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7-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C-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1-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5-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A-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3-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68-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B-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7-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4-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60-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5D-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5B-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5A-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58-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1E-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1D-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1C-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1B-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1A-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19-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18-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17-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15-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16-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14-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13-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12-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11-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05-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0F-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10-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0E-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0D-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0C-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0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0A-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08-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09-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301E-4916-BDE2-8E6691FE931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Sheet1!$B$2:$B$52</c:f>
              <c:numCache>
                <c:formatCode>#,##0</c:formatCode>
                <c:ptCount val="41"/>
                <c:pt idx="0">
                  <c:v>29145505</c:v>
                </c:pt>
                <c:pt idx="1">
                  <c:v>29570351</c:v>
                </c:pt>
                <c:pt idx="2">
                  <c:v>30113488</c:v>
                </c:pt>
                <c:pt idx="3">
                  <c:v>30727890</c:v>
                </c:pt>
                <c:pt idx="4">
                  <c:v>31290831</c:v>
                </c:pt>
                <c:pt idx="5">
                  <c:v>31753499</c:v>
                </c:pt>
                <c:pt idx="6">
                  <c:v>32215048</c:v>
                </c:pt>
                <c:pt idx="7">
                  <c:v>32676444</c:v>
                </c:pt>
                <c:pt idx="8">
                  <c:v>33137536</c:v>
                </c:pt>
                <c:pt idx="9">
                  <c:v>33598007</c:v>
                </c:pt>
                <c:pt idx="10">
                  <c:v>34057438</c:v>
                </c:pt>
                <c:pt idx="11">
                  <c:v>34515416</c:v>
                </c:pt>
                <c:pt idx="12">
                  <c:v>34971419</c:v>
                </c:pt>
                <c:pt idx="13">
                  <c:v>35424721</c:v>
                </c:pt>
                <c:pt idx="14">
                  <c:v>35876140</c:v>
                </c:pt>
                <c:pt idx="15">
                  <c:v>36325097</c:v>
                </c:pt>
                <c:pt idx="16">
                  <c:v>36770758</c:v>
                </c:pt>
                <c:pt idx="17">
                  <c:v>37212651</c:v>
                </c:pt>
                <c:pt idx="18">
                  <c:v>37650171</c:v>
                </c:pt>
                <c:pt idx="19">
                  <c:v>38082793</c:v>
                </c:pt>
                <c:pt idx="20">
                  <c:v>38510570</c:v>
                </c:pt>
                <c:pt idx="21">
                  <c:v>38933262</c:v>
                </c:pt>
                <c:pt idx="22">
                  <c:v>39350665</c:v>
                </c:pt>
                <c:pt idx="23">
                  <c:v>39762813</c:v>
                </c:pt>
                <c:pt idx="24">
                  <c:v>40169686</c:v>
                </c:pt>
                <c:pt idx="25">
                  <c:v>40571493</c:v>
                </c:pt>
                <c:pt idx="26">
                  <c:v>40968413</c:v>
                </c:pt>
                <c:pt idx="27">
                  <c:v>41360645</c:v>
                </c:pt>
                <c:pt idx="28">
                  <c:v>41748515</c:v>
                </c:pt>
                <c:pt idx="29">
                  <c:v>42132203</c:v>
                </c:pt>
                <c:pt idx="30">
                  <c:v>42512076</c:v>
                </c:pt>
                <c:pt idx="31">
                  <c:v>42888510</c:v>
                </c:pt>
                <c:pt idx="32">
                  <c:v>43261822</c:v>
                </c:pt>
                <c:pt idx="33">
                  <c:v>43632432</c:v>
                </c:pt>
                <c:pt idx="34">
                  <c:v>44000558</c:v>
                </c:pt>
                <c:pt idx="35">
                  <c:v>44366529</c:v>
                </c:pt>
                <c:pt idx="36">
                  <c:v>44730399</c:v>
                </c:pt>
                <c:pt idx="37">
                  <c:v>45092389</c:v>
                </c:pt>
                <c:pt idx="38">
                  <c:v>45452228</c:v>
                </c:pt>
                <c:pt idx="39">
                  <c:v>45809973</c:v>
                </c:pt>
                <c:pt idx="40">
                  <c:v>46165351</c:v>
                </c:pt>
              </c:numCache>
              <c:extLst/>
            </c:numRef>
          </c:val>
          <c:smooth val="0"/>
          <c:extLst>
            <c:ext xmlns:c16="http://schemas.microsoft.com/office/drawing/2014/chart" uri="{C3380CC4-5D6E-409C-BE32-E72D297353CC}">
              <c16:uniqueId val="{00000000-301E-4916-BDE2-8E6691FE9315}"/>
            </c:ext>
          </c:extLst>
        </c:ser>
        <c:ser>
          <c:idx val="1"/>
          <c:order val="1"/>
          <c:tx>
            <c:strRef>
              <c:f>Sheet1!$C$1</c:f>
              <c:strCache>
                <c:ptCount val="1"/>
                <c:pt idx="0">
                  <c:v>V2024: Mid Migration Scenario</c:v>
                </c:pt>
              </c:strCache>
            </c:strRef>
          </c:tx>
          <c:spPr>
            <a:ln w="3810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1-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6-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B-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0-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4-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9-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1-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45-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A-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6-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3-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5F-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5C-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3-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74-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6-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6-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50-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2-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D-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7-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9-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8C-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8E-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8F-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90-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91-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92-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93-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94-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95-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96-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97-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98-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99-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9A-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9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9C-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9D-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9E-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F-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Sheet1!$C$2:$C$52</c:f>
              <c:numCache>
                <c:formatCode>#,##0</c:formatCode>
                <c:ptCount val="41"/>
                <c:pt idx="0">
                  <c:v>29145505</c:v>
                </c:pt>
                <c:pt idx="1">
                  <c:v>29570351</c:v>
                </c:pt>
                <c:pt idx="2">
                  <c:v>30113488</c:v>
                </c:pt>
                <c:pt idx="3">
                  <c:v>30727890</c:v>
                </c:pt>
                <c:pt idx="4">
                  <c:v>31290831</c:v>
                </c:pt>
                <c:pt idx="5">
                  <c:v>31669507</c:v>
                </c:pt>
                <c:pt idx="6">
                  <c:v>32046803</c:v>
                </c:pt>
                <c:pt idx="7">
                  <c:v>32423502</c:v>
                </c:pt>
                <c:pt idx="8">
                  <c:v>32799284</c:v>
                </c:pt>
                <c:pt idx="9">
                  <c:v>33173804</c:v>
                </c:pt>
                <c:pt idx="10">
                  <c:v>33546497</c:v>
                </c:pt>
                <c:pt idx="11">
                  <c:v>33916964</c:v>
                </c:pt>
                <c:pt idx="12">
                  <c:v>34284631</c:v>
                </c:pt>
                <c:pt idx="13">
                  <c:v>34648870</c:v>
                </c:pt>
                <c:pt idx="14">
                  <c:v>35009887</c:v>
                </c:pt>
                <c:pt idx="15">
                  <c:v>35367160</c:v>
                </c:pt>
                <c:pt idx="16">
                  <c:v>35719832</c:v>
                </c:pt>
                <c:pt idx="17">
                  <c:v>36067526</c:v>
                </c:pt>
                <c:pt idx="18">
                  <c:v>36409682</c:v>
                </c:pt>
                <c:pt idx="19">
                  <c:v>36745908</c:v>
                </c:pt>
                <c:pt idx="20">
                  <c:v>37076260</c:v>
                </c:pt>
                <c:pt idx="21">
                  <c:v>37400540</c:v>
                </c:pt>
                <c:pt idx="22">
                  <c:v>37718600</c:v>
                </c:pt>
                <c:pt idx="23">
                  <c:v>38030512</c:v>
                </c:pt>
                <c:pt idx="24">
                  <c:v>38336262</c:v>
                </c:pt>
                <c:pt idx="25">
                  <c:v>38636072</c:v>
                </c:pt>
                <c:pt idx="26">
                  <c:v>38930141</c:v>
                </c:pt>
                <c:pt idx="27">
                  <c:v>39218671</c:v>
                </c:pt>
                <c:pt idx="28">
                  <c:v>39502037</c:v>
                </c:pt>
                <c:pt idx="29">
                  <c:v>39780447</c:v>
                </c:pt>
                <c:pt idx="30">
                  <c:v>40054168</c:v>
                </c:pt>
                <c:pt idx="31">
                  <c:v>40323615</c:v>
                </c:pt>
                <c:pt idx="32">
                  <c:v>40589090</c:v>
                </c:pt>
                <c:pt idx="33">
                  <c:v>40851015</c:v>
                </c:pt>
                <c:pt idx="34">
                  <c:v>41109593</c:v>
                </c:pt>
                <c:pt idx="35">
                  <c:v>41365099</c:v>
                </c:pt>
                <c:pt idx="36">
                  <c:v>41617580</c:v>
                </c:pt>
                <c:pt idx="37">
                  <c:v>41867292</c:v>
                </c:pt>
                <c:pt idx="38">
                  <c:v>42113970</c:v>
                </c:pt>
                <c:pt idx="39">
                  <c:v>42357648</c:v>
                </c:pt>
                <c:pt idx="40">
                  <c:v>42598048</c:v>
                </c:pt>
              </c:numCache>
              <c:extLst/>
            </c:numRef>
          </c:val>
          <c:smooth val="0"/>
          <c:extLst>
            <c:ext xmlns:c16="http://schemas.microsoft.com/office/drawing/2014/chart" uri="{C3380CC4-5D6E-409C-BE32-E72D297353CC}">
              <c16:uniqueId val="{00000001-301E-4916-BDE2-8E6691FE9315}"/>
            </c:ext>
          </c:extLst>
        </c:ser>
        <c:ser>
          <c:idx val="2"/>
          <c:order val="2"/>
          <c:tx>
            <c:strRef>
              <c:f>Sheet1!$D$1</c:f>
              <c:strCache>
                <c:ptCount val="1"/>
                <c:pt idx="0">
                  <c:v>V2024: Low Migration Scenario</c:v>
                </c:pt>
              </c:strCache>
            </c:strRef>
          </c:tx>
          <c:spPr>
            <a:ln w="38100"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5-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A-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2F-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3-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8-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3D-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44-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9-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5-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2-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5E-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61-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2-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59-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5-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5-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4F-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1-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C-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6-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8-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7A-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7B-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7C-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7D-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7E-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7F-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80-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81-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82-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83-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84-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85-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86-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87-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88-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89-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8A-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8B-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40-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Sheet1!$D$2:$D$52</c:f>
              <c:numCache>
                <c:formatCode>#,##0</c:formatCode>
                <c:ptCount val="41"/>
                <c:pt idx="0">
                  <c:v>29239570</c:v>
                </c:pt>
                <c:pt idx="1">
                  <c:v>29570351</c:v>
                </c:pt>
                <c:pt idx="2">
                  <c:v>30113488</c:v>
                </c:pt>
                <c:pt idx="3">
                  <c:v>30727890</c:v>
                </c:pt>
                <c:pt idx="4">
                  <c:v>31290831</c:v>
                </c:pt>
                <c:pt idx="5">
                  <c:v>31618649</c:v>
                </c:pt>
                <c:pt idx="6">
                  <c:v>31944645</c:v>
                </c:pt>
                <c:pt idx="7">
                  <c:v>32269378</c:v>
                </c:pt>
                <c:pt idx="8">
                  <c:v>32592494</c:v>
                </c:pt>
                <c:pt idx="9">
                  <c:v>32913515</c:v>
                </c:pt>
                <c:pt idx="10">
                  <c:v>33231860</c:v>
                </c:pt>
                <c:pt idx="11">
                  <c:v>33547078</c:v>
                </c:pt>
                <c:pt idx="12">
                  <c:v>33858688</c:v>
                </c:pt>
                <c:pt idx="13">
                  <c:v>34166013</c:v>
                </c:pt>
                <c:pt idx="14">
                  <c:v>34468963</c:v>
                </c:pt>
                <c:pt idx="15">
                  <c:v>34767084</c:v>
                </c:pt>
                <c:pt idx="16">
                  <c:v>35059578</c:v>
                </c:pt>
                <c:pt idx="17">
                  <c:v>35346091</c:v>
                </c:pt>
                <c:pt idx="18">
                  <c:v>35626116</c:v>
                </c:pt>
                <c:pt idx="19">
                  <c:v>35899287</c:v>
                </c:pt>
                <c:pt idx="20">
                  <c:v>36165691</c:v>
                </c:pt>
                <c:pt idx="21">
                  <c:v>36425242</c:v>
                </c:pt>
                <c:pt idx="22">
                  <c:v>36677789</c:v>
                </c:pt>
                <c:pt idx="23">
                  <c:v>36923413</c:v>
                </c:pt>
                <c:pt idx="24">
                  <c:v>37162169</c:v>
                </c:pt>
                <c:pt idx="25">
                  <c:v>37394298</c:v>
                </c:pt>
                <c:pt idx="26">
                  <c:v>37619960</c:v>
                </c:pt>
                <c:pt idx="27">
                  <c:v>37839425</c:v>
                </c:pt>
                <c:pt idx="28">
                  <c:v>38053009</c:v>
                </c:pt>
                <c:pt idx="29">
                  <c:v>38260991</c:v>
                </c:pt>
                <c:pt idx="30">
                  <c:v>38463667</c:v>
                </c:pt>
                <c:pt idx="31">
                  <c:v>38661371</c:v>
                </c:pt>
                <c:pt idx="32">
                  <c:v>38854418</c:v>
                </c:pt>
                <c:pt idx="33">
                  <c:v>39043257</c:v>
                </c:pt>
                <c:pt idx="34">
                  <c:v>39228105</c:v>
                </c:pt>
                <c:pt idx="35">
                  <c:v>39409162</c:v>
                </c:pt>
                <c:pt idx="36">
                  <c:v>39586556</c:v>
                </c:pt>
                <c:pt idx="37">
                  <c:v>39760458</c:v>
                </c:pt>
                <c:pt idx="38">
                  <c:v>39930640</c:v>
                </c:pt>
                <c:pt idx="39">
                  <c:v>40097158</c:v>
                </c:pt>
                <c:pt idx="40">
                  <c:v>40259764</c:v>
                </c:pt>
              </c:numCache>
              <c:extLst/>
            </c:numRef>
          </c:val>
          <c:smooth val="0"/>
          <c:extLst>
            <c:ext xmlns:c16="http://schemas.microsoft.com/office/drawing/2014/chart" uri="{C3380CC4-5D6E-409C-BE32-E72D297353CC}">
              <c16:uniqueId val="{00000002-301E-4916-BDE2-8E6691FE9315}"/>
            </c:ext>
          </c:extLst>
        </c:ser>
        <c:ser>
          <c:idx val="3"/>
          <c:order val="3"/>
          <c:tx>
            <c:strRef>
              <c:f>Sheet1!$E$1</c:f>
              <c:strCache>
                <c:ptCount val="1"/>
                <c:pt idx="0">
                  <c:v>V2022: 2010-2020 1.0 Migration Scenario</c:v>
                </c:pt>
              </c:strCache>
            </c:strRef>
          </c:tx>
          <c:spPr>
            <a:ln w="38100" cap="rnd">
              <a:solidFill>
                <a:schemeClr val="bg2">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3-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8-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D-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6-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7-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C-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2-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6D-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C-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E-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F-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70-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71-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9-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78-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7-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7-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54-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3-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E-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B-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A-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8D-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9F-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A0-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A1-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A2-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A3-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A4-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A5-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06-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A6-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A7-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A8-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A9-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AA-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A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AC-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AD-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AE-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E-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Sheet1!$E$2:$E$52</c:f>
              <c:numCache>
                <c:formatCode>#,##0</c:formatCode>
                <c:ptCount val="41"/>
                <c:pt idx="0">
                  <c:v>29145505</c:v>
                </c:pt>
                <c:pt idx="1">
                  <c:v>29508207</c:v>
                </c:pt>
                <c:pt idx="2">
                  <c:v>29874788</c:v>
                </c:pt>
                <c:pt idx="3">
                  <c:v>30244881</c:v>
                </c:pt>
                <c:pt idx="4">
                  <c:v>30618408</c:v>
                </c:pt>
                <c:pt idx="5">
                  <c:v>30995030</c:v>
                </c:pt>
                <c:pt idx="6">
                  <c:v>31374415</c:v>
                </c:pt>
                <c:pt idx="7">
                  <c:v>31756242</c:v>
                </c:pt>
                <c:pt idx="8">
                  <c:v>32140235</c:v>
                </c:pt>
                <c:pt idx="9">
                  <c:v>32525922</c:v>
                </c:pt>
                <c:pt idx="10">
                  <c:v>32912882</c:v>
                </c:pt>
                <c:pt idx="11">
                  <c:v>33300733</c:v>
                </c:pt>
                <c:pt idx="12">
                  <c:v>33689173</c:v>
                </c:pt>
                <c:pt idx="13">
                  <c:v>34078174</c:v>
                </c:pt>
                <c:pt idx="14">
                  <c:v>34467756</c:v>
                </c:pt>
                <c:pt idx="15">
                  <c:v>34857869</c:v>
                </c:pt>
                <c:pt idx="16">
                  <c:v>35248360</c:v>
                </c:pt>
                <c:pt idx="17">
                  <c:v>35638739</c:v>
                </c:pt>
                <c:pt idx="18">
                  <c:v>36028822</c:v>
                </c:pt>
                <c:pt idx="19">
                  <c:v>36418360</c:v>
                </c:pt>
                <c:pt idx="20">
                  <c:v>36807213</c:v>
                </c:pt>
                <c:pt idx="21">
                  <c:v>37195498</c:v>
                </c:pt>
                <c:pt idx="22">
                  <c:v>37583109</c:v>
                </c:pt>
                <c:pt idx="23">
                  <c:v>37969850</c:v>
                </c:pt>
                <c:pt idx="24">
                  <c:v>38355509</c:v>
                </c:pt>
                <c:pt idx="25">
                  <c:v>38740127</c:v>
                </c:pt>
                <c:pt idx="26">
                  <c:v>39123792</c:v>
                </c:pt>
                <c:pt idx="27">
                  <c:v>39506360</c:v>
                </c:pt>
                <c:pt idx="28">
                  <c:v>39887643</c:v>
                </c:pt>
                <c:pt idx="29">
                  <c:v>40267524</c:v>
                </c:pt>
                <c:pt idx="30">
                  <c:v>40645784</c:v>
                </c:pt>
                <c:pt idx="31">
                  <c:v>41022525</c:v>
                </c:pt>
                <c:pt idx="32">
                  <c:v>41397804</c:v>
                </c:pt>
                <c:pt idx="33">
                  <c:v>41771854</c:v>
                </c:pt>
                <c:pt idx="34">
                  <c:v>42145223</c:v>
                </c:pt>
                <c:pt idx="35">
                  <c:v>42518254</c:v>
                </c:pt>
                <c:pt idx="36">
                  <c:v>42891450</c:v>
                </c:pt>
                <c:pt idx="37">
                  <c:v>43265100</c:v>
                </c:pt>
                <c:pt idx="38">
                  <c:v>43639517</c:v>
                </c:pt>
                <c:pt idx="39">
                  <c:v>44015027</c:v>
                </c:pt>
                <c:pt idx="40">
                  <c:v>44391658</c:v>
                </c:pt>
              </c:numCache>
              <c:extLst/>
            </c:numRef>
          </c:val>
          <c:smooth val="0"/>
          <c:extLst>
            <c:ext xmlns:c16="http://schemas.microsoft.com/office/drawing/2014/chart" uri="{C3380CC4-5D6E-409C-BE32-E72D297353CC}">
              <c16:uniqueId val="{00000003-301E-4916-BDE2-8E6691FE9315}"/>
            </c:ext>
          </c:extLst>
        </c:ser>
        <c:dLbls>
          <c:dLblPos val="r"/>
          <c:showLegendKey val="0"/>
          <c:showVal val="1"/>
          <c:showCatName val="0"/>
          <c:showSerName val="0"/>
          <c:showPercent val="0"/>
          <c:showBubbleSize val="0"/>
        </c:dLbls>
        <c:smooth val="0"/>
        <c:axId val="441211584"/>
        <c:axId val="1204296704"/>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TDC_V2022_50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uri="{CE6537A1-D6FC-4f65-9D91-7224C49458BB}"/>
                      <c:ext xmlns:c16="http://schemas.microsoft.com/office/drawing/2014/chart" uri="{C3380CC4-5D6E-409C-BE32-E72D297353CC}">
                        <c16:uniqueId val="{0000001F-301E-4916-BDE2-8E6691FE9315}"/>
                      </c:ext>
                    </c:extLst>
                  </c:dLbl>
                  <c:dLbl>
                    <c:idx val="1"/>
                    <c:delete val="1"/>
                    <c:extLst>
                      <c:ext uri="{CE6537A1-D6FC-4f65-9D91-7224C49458BB}"/>
                      <c:ext xmlns:c16="http://schemas.microsoft.com/office/drawing/2014/chart" uri="{C3380CC4-5D6E-409C-BE32-E72D297353CC}">
                        <c16:uniqueId val="{00000024-301E-4916-BDE2-8E6691FE9315}"/>
                      </c:ext>
                    </c:extLst>
                  </c:dLbl>
                  <c:dLbl>
                    <c:idx val="2"/>
                    <c:delete val="1"/>
                    <c:extLst>
                      <c:ext uri="{CE6537A1-D6FC-4f65-9D91-7224C49458BB}"/>
                      <c:ext xmlns:c16="http://schemas.microsoft.com/office/drawing/2014/chart" uri="{C3380CC4-5D6E-409C-BE32-E72D297353CC}">
                        <c16:uniqueId val="{00000029-301E-4916-BDE2-8E6691FE9315}"/>
                      </c:ext>
                    </c:extLst>
                  </c:dLbl>
                  <c:dLbl>
                    <c:idx val="3"/>
                    <c:delete val="1"/>
                    <c:extLst>
                      <c:ext uri="{CE6537A1-D6FC-4f65-9D91-7224C49458BB}"/>
                      <c:ext xmlns:c16="http://schemas.microsoft.com/office/drawing/2014/chart" uri="{C3380CC4-5D6E-409C-BE32-E72D297353CC}">
                        <c16:uniqueId val="{0000002E-301E-4916-BDE2-8E6691FE9315}"/>
                      </c:ext>
                    </c:extLst>
                  </c:dLbl>
                  <c:dLbl>
                    <c:idx val="4"/>
                    <c:delete val="1"/>
                    <c:extLst>
                      <c:ext uri="{CE6537A1-D6FC-4f65-9D91-7224C49458BB}"/>
                      <c:ext xmlns:c16="http://schemas.microsoft.com/office/drawing/2014/chart" uri="{C3380CC4-5D6E-409C-BE32-E72D297353CC}">
                        <c16:uniqueId val="{00000032-301E-4916-BDE2-8E6691FE9315}"/>
                      </c:ext>
                    </c:extLst>
                  </c:dLbl>
                  <c:dLbl>
                    <c:idx val="5"/>
                    <c:delete val="1"/>
                    <c:extLst>
                      <c:ext uri="{CE6537A1-D6FC-4f65-9D91-7224C49458BB}"/>
                      <c:ext xmlns:c16="http://schemas.microsoft.com/office/drawing/2014/chart" uri="{C3380CC4-5D6E-409C-BE32-E72D297353CC}">
                        <c16:uniqueId val="{0000003B-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Sheet1!$A$2:$A$52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c:ext uri="{02D57815-91ED-43cb-92C2-25804820EDAC}">
                        <c15:formulaRef>
                          <c15:sqref>Sheet1!$F$2:$F$52</c15:sqref>
                        </c15:formulaRef>
                      </c:ext>
                    </c:extLst>
                    <c:numCache>
                      <c:formatCode>#,##0</c:formatCode>
                      <c:ptCount val="41"/>
                      <c:pt idx="0">
                        <c:v>29145505</c:v>
                      </c:pt>
                      <c:pt idx="1">
                        <c:v>29399740</c:v>
                      </c:pt>
                      <c:pt idx="2">
                        <c:v>29653355</c:v>
                      </c:pt>
                      <c:pt idx="3">
                        <c:v>29905977</c:v>
                      </c:pt>
                      <c:pt idx="4">
                        <c:v>30157429</c:v>
                      </c:pt>
                      <c:pt idx="5">
                        <c:v>30407353</c:v>
                      </c:pt>
                      <c:pt idx="6">
                        <c:v>30655366</c:v>
                      </c:pt>
                      <c:pt idx="7">
                        <c:v>30901106</c:v>
                      </c:pt>
                      <c:pt idx="8">
                        <c:v>31144286</c:v>
                      </c:pt>
                      <c:pt idx="9">
                        <c:v>31384529</c:v>
                      </c:pt>
                      <c:pt idx="10">
                        <c:v>31621474</c:v>
                      </c:pt>
                      <c:pt idx="11">
                        <c:v>31854797</c:v>
                      </c:pt>
                      <c:pt idx="12">
                        <c:v>32084302</c:v>
                      </c:pt>
                      <c:pt idx="13">
                        <c:v>32309899</c:v>
                      </c:pt>
                      <c:pt idx="14">
                        <c:v>32531573</c:v>
                      </c:pt>
                      <c:pt idx="15">
                        <c:v>32749324</c:v>
                      </c:pt>
                      <c:pt idx="16">
                        <c:v>32963029</c:v>
                      </c:pt>
                      <c:pt idx="17">
                        <c:v>33172417</c:v>
                      </c:pt>
                      <c:pt idx="18">
                        <c:v>33377300</c:v>
                      </c:pt>
                      <c:pt idx="19">
                        <c:v>33577483</c:v>
                      </c:pt>
                      <c:pt idx="20">
                        <c:v>33772879</c:v>
                      </c:pt>
                      <c:pt idx="21">
                        <c:v>33963551</c:v>
                      </c:pt>
                      <c:pt idx="22">
                        <c:v>34149494</c:v>
                      </c:pt>
                      <c:pt idx="23">
                        <c:v>34330669</c:v>
                      </c:pt>
                      <c:pt idx="24">
                        <c:v>34506892</c:v>
                      </c:pt>
                      <c:pt idx="25">
                        <c:v>34678349</c:v>
                      </c:pt>
                      <c:pt idx="26">
                        <c:v>34845200</c:v>
                      </c:pt>
                      <c:pt idx="27">
                        <c:v>35007371</c:v>
                      </c:pt>
                      <c:pt idx="28">
                        <c:v>35164896</c:v>
                      </c:pt>
                      <c:pt idx="29">
                        <c:v>35317667</c:v>
                      </c:pt>
                      <c:pt idx="30">
                        <c:v>35465604</c:v>
                      </c:pt>
                      <c:pt idx="31">
                        <c:v>35608856</c:v>
                      </c:pt>
                      <c:pt idx="32">
                        <c:v>35747524</c:v>
                      </c:pt>
                      <c:pt idx="33">
                        <c:v>35881837</c:v>
                      </c:pt>
                      <c:pt idx="34">
                        <c:v>36012145</c:v>
                      </c:pt>
                      <c:pt idx="35">
                        <c:v>36138672</c:v>
                      </c:pt>
                      <c:pt idx="36">
                        <c:v>36261747</c:v>
                      </c:pt>
                      <c:pt idx="37">
                        <c:v>36381526</c:v>
                      </c:pt>
                      <c:pt idx="38">
                        <c:v>36498234</c:v>
                      </c:pt>
                      <c:pt idx="39">
                        <c:v>36612002</c:v>
                      </c:pt>
                      <c:pt idx="40">
                        <c:v>36722840</c:v>
                      </c:pt>
                    </c:numCache>
                  </c:numRef>
                </c:val>
                <c:smooth val="0"/>
                <c:extLst>
                  <c:ext xmlns:c16="http://schemas.microsoft.com/office/drawing/2014/chart" uri="{C3380CC4-5D6E-409C-BE32-E72D297353CC}">
                    <c16:uniqueId val="{00000004-301E-4916-BDE2-8E6691FE9315}"/>
                  </c:ext>
                </c:extLst>
              </c15:ser>
            </c15:filteredLineSeries>
          </c:ext>
        </c:extLst>
      </c:lineChart>
      <c:catAx>
        <c:axId val="441211584"/>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296704"/>
        <c:crosses val="autoZero"/>
        <c:auto val="0"/>
        <c:lblAlgn val="ctr"/>
        <c:lblOffset val="100"/>
        <c:tickLblSkip val="5"/>
        <c:tickMarkSkip val="5"/>
        <c:noMultiLvlLbl val="0"/>
      </c:catAx>
      <c:valAx>
        <c:axId val="1204296704"/>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211584"/>
        <c:crossesAt val="1"/>
        <c:crossBetween val="between"/>
        <c:dispUnits>
          <c:builtInUnit val="millions"/>
        </c:dispUnits>
      </c:valAx>
      <c:spPr>
        <a:noFill/>
        <a:ln>
          <a:noFill/>
        </a:ln>
        <a:effectLst/>
      </c:spPr>
    </c:plotArea>
    <c:legend>
      <c:legendPos val="r"/>
      <c:layout>
        <c:manualLayout>
          <c:xMode val="edge"/>
          <c:yMode val="edge"/>
          <c:x val="0.79777869299246262"/>
          <c:y val="0.24604245560088853"/>
          <c:w val="0.2022213070075374"/>
          <c:h val="0.555340166251668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VizOfTheWeek!$F$1</c:f>
              <c:strCache>
                <c:ptCount val="1"/>
                <c:pt idx="0">
                  <c:v> Natual Change </c:v>
                </c:pt>
              </c:strCache>
            </c:strRef>
          </c:tx>
          <c:spPr>
            <a:solidFill>
              <a:schemeClr val="accent1"/>
            </a:solidFill>
            <a:ln>
              <a:noFill/>
            </a:ln>
            <a:effectLst/>
          </c:spPr>
          <c:invertIfNegative val="0"/>
          <c:cat>
            <c:numRef>
              <c:f>VizOfTheWeek!$A$2:$A$32</c:f>
              <c:numCache>
                <c:formatCode>General</c:formatCode>
                <c:ptCount val="31"/>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numCache>
              <c:extLst/>
            </c:numRef>
          </c:cat>
          <c:val>
            <c:numRef>
              <c:f>VizOfTheWeek!$F$2:$F$32</c:f>
              <c:numCache>
                <c:formatCode>#,##0</c:formatCode>
                <c:ptCount val="31"/>
                <c:pt idx="0">
                  <c:v>160941.6</c:v>
                </c:pt>
                <c:pt idx="1">
                  <c:v>158294.88999999998</c:v>
                </c:pt>
                <c:pt idx="2">
                  <c:v>155825.69999999998</c:v>
                </c:pt>
                <c:pt idx="3">
                  <c:v>153037.62</c:v>
                </c:pt>
                <c:pt idx="4">
                  <c:v>150010.78999999998</c:v>
                </c:pt>
                <c:pt idx="5">
                  <c:v>146554.44</c:v>
                </c:pt>
                <c:pt idx="6">
                  <c:v>142695.41999999998</c:v>
                </c:pt>
                <c:pt idx="7">
                  <c:v>138457.75</c:v>
                </c:pt>
                <c:pt idx="8">
                  <c:v>133759.44</c:v>
                </c:pt>
                <c:pt idx="9">
                  <c:v>128714.13</c:v>
                </c:pt>
                <c:pt idx="10">
                  <c:v>123267.54999999999</c:v>
                </c:pt>
                <c:pt idx="11">
                  <c:v>117122.62</c:v>
                </c:pt>
                <c:pt idx="12">
                  <c:v>110619.70999999996</c:v>
                </c:pt>
                <c:pt idx="13">
                  <c:v>103574.73999999999</c:v>
                </c:pt>
                <c:pt idx="14">
                  <c:v>96077.479999999981</c:v>
                </c:pt>
                <c:pt idx="15">
                  <c:v>88682.19</c:v>
                </c:pt>
                <c:pt idx="16">
                  <c:v>81155.530000000028</c:v>
                </c:pt>
                <c:pt idx="17">
                  <c:v>73649.19</c:v>
                </c:pt>
                <c:pt idx="18">
                  <c:v>66308.100000000035</c:v>
                </c:pt>
                <c:pt idx="19">
                  <c:v>58988.089999999967</c:v>
                </c:pt>
                <c:pt idx="20">
                  <c:v>51968.380000000005</c:v>
                </c:pt>
                <c:pt idx="21">
                  <c:v>45177.359999999986</c:v>
                </c:pt>
                <c:pt idx="22">
                  <c:v>38646.06</c:v>
                </c:pt>
                <c:pt idx="23">
                  <c:v>32513.159999999974</c:v>
                </c:pt>
                <c:pt idx="24">
                  <c:v>26608.919999999984</c:v>
                </c:pt>
                <c:pt idx="25">
                  <c:v>21090.360000000044</c:v>
                </c:pt>
                <c:pt idx="26">
                  <c:v>15976.629999999946</c:v>
                </c:pt>
                <c:pt idx="27">
                  <c:v>11233.700000000012</c:v>
                </c:pt>
                <c:pt idx="28">
                  <c:v>6903.5100000000093</c:v>
                </c:pt>
                <c:pt idx="29">
                  <c:v>2865.6399999999558</c:v>
                </c:pt>
                <c:pt idx="30">
                  <c:v>-880.22000000003027</c:v>
                </c:pt>
              </c:numCache>
              <c:extLst/>
            </c:numRef>
          </c:val>
          <c:extLst>
            <c:ext xmlns:c16="http://schemas.microsoft.com/office/drawing/2014/chart" uri="{C3380CC4-5D6E-409C-BE32-E72D297353CC}">
              <c16:uniqueId val="{00000000-7046-4A3D-8892-8D333E9DC798}"/>
            </c:ext>
          </c:extLst>
        </c:ser>
        <c:ser>
          <c:idx val="1"/>
          <c:order val="1"/>
          <c:tx>
            <c:strRef>
              <c:f>VizOfTheWeek!$G$1</c:f>
              <c:strCache>
                <c:ptCount val="1"/>
                <c:pt idx="0">
                  <c:v> Net International Migration </c:v>
                </c:pt>
              </c:strCache>
            </c:strRef>
          </c:tx>
          <c:spPr>
            <a:solidFill>
              <a:schemeClr val="accent2"/>
            </a:solidFill>
            <a:ln>
              <a:noFill/>
            </a:ln>
            <a:effectLst/>
          </c:spPr>
          <c:invertIfNegative val="0"/>
          <c:cat>
            <c:numRef>
              <c:f>VizOfTheWeek!$A$2:$A$32</c:f>
              <c:numCache>
                <c:formatCode>General</c:formatCode>
                <c:ptCount val="31"/>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numCache>
              <c:extLst/>
            </c:numRef>
          </c:cat>
          <c:val>
            <c:numRef>
              <c:f>VizOfTheWeek!$G$2:$G$32</c:f>
              <c:numCache>
                <c:formatCode>_(* #,##0_);_(* \(#,##0\);_(* "-"??_);_(@_)</c:formatCode>
                <c:ptCount val="31"/>
                <c:pt idx="0">
                  <c:v>105356</c:v>
                </c:pt>
                <c:pt idx="1">
                  <c:v>106041</c:v>
                </c:pt>
                <c:pt idx="2">
                  <c:v>107381</c:v>
                </c:pt>
                <c:pt idx="3">
                  <c:v>108691</c:v>
                </c:pt>
                <c:pt idx="4">
                  <c:v>109879</c:v>
                </c:pt>
                <c:pt idx="5">
                  <c:v>110944</c:v>
                </c:pt>
                <c:pt idx="6">
                  <c:v>111950</c:v>
                </c:pt>
                <c:pt idx="7">
                  <c:v>112771</c:v>
                </c:pt>
                <c:pt idx="8">
                  <c:v>113395</c:v>
                </c:pt>
                <c:pt idx="9">
                  <c:v>114555</c:v>
                </c:pt>
                <c:pt idx="10">
                  <c:v>115665</c:v>
                </c:pt>
                <c:pt idx="11">
                  <c:v>116693</c:v>
                </c:pt>
                <c:pt idx="12">
                  <c:v>117694</c:v>
                </c:pt>
                <c:pt idx="13">
                  <c:v>118648</c:v>
                </c:pt>
                <c:pt idx="14">
                  <c:v>119580</c:v>
                </c:pt>
                <c:pt idx="15">
                  <c:v>120466</c:v>
                </c:pt>
                <c:pt idx="16">
                  <c:v>121336</c:v>
                </c:pt>
                <c:pt idx="17">
                  <c:v>122010</c:v>
                </c:pt>
                <c:pt idx="18">
                  <c:v>122638</c:v>
                </c:pt>
                <c:pt idx="19">
                  <c:v>123243</c:v>
                </c:pt>
                <c:pt idx="20">
                  <c:v>123785</c:v>
                </c:pt>
                <c:pt idx="21">
                  <c:v>124314</c:v>
                </c:pt>
                <c:pt idx="22">
                  <c:v>124783</c:v>
                </c:pt>
                <c:pt idx="23">
                  <c:v>125233</c:v>
                </c:pt>
                <c:pt idx="24">
                  <c:v>125651</c:v>
                </c:pt>
                <c:pt idx="25">
                  <c:v>126039</c:v>
                </c:pt>
                <c:pt idx="26">
                  <c:v>126416</c:v>
                </c:pt>
                <c:pt idx="27">
                  <c:v>126729</c:v>
                </c:pt>
                <c:pt idx="28">
                  <c:v>127041</c:v>
                </c:pt>
                <c:pt idx="29">
                  <c:v>127314</c:v>
                </c:pt>
                <c:pt idx="30">
                  <c:v>127563</c:v>
                </c:pt>
              </c:numCache>
              <c:extLst/>
            </c:numRef>
          </c:val>
          <c:extLst>
            <c:ext xmlns:c16="http://schemas.microsoft.com/office/drawing/2014/chart" uri="{C3380CC4-5D6E-409C-BE32-E72D297353CC}">
              <c16:uniqueId val="{00000001-7046-4A3D-8892-8D333E9DC798}"/>
            </c:ext>
          </c:extLst>
        </c:ser>
        <c:ser>
          <c:idx val="2"/>
          <c:order val="2"/>
          <c:tx>
            <c:strRef>
              <c:f>VizOfTheWeek!$H$1</c:f>
              <c:strCache>
                <c:ptCount val="1"/>
                <c:pt idx="0">
                  <c:v> Net Domestic Migration </c:v>
                </c:pt>
              </c:strCache>
            </c:strRef>
          </c:tx>
          <c:spPr>
            <a:solidFill>
              <a:schemeClr val="accent3"/>
            </a:solidFill>
            <a:ln>
              <a:noFill/>
            </a:ln>
            <a:effectLst/>
          </c:spPr>
          <c:invertIfNegative val="0"/>
          <c:cat>
            <c:numRef>
              <c:f>VizOfTheWeek!$A$2:$A$32</c:f>
              <c:numCache>
                <c:formatCode>General</c:formatCode>
                <c:ptCount val="31"/>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numCache>
              <c:extLst/>
            </c:numRef>
          </c:cat>
          <c:val>
            <c:numRef>
              <c:f>VizOfTheWeek!$H$2:$H$32</c:f>
              <c:numCache>
                <c:formatCode>_(* #,##0_);_(* \(#,##0\);_(* "-"??_);_(@_)</c:formatCode>
                <c:ptCount val="31"/>
                <c:pt idx="0">
                  <c:v>112381</c:v>
                </c:pt>
                <c:pt idx="1">
                  <c:v>112940</c:v>
                </c:pt>
                <c:pt idx="2">
                  <c:v>113487</c:v>
                </c:pt>
                <c:pt idx="3">
                  <c:v>114059</c:v>
                </c:pt>
                <c:pt idx="4">
                  <c:v>114626</c:v>
                </c:pt>
                <c:pt idx="5">
                  <c:v>115197</c:v>
                </c:pt>
                <c:pt idx="6">
                  <c:v>115808</c:v>
                </c:pt>
                <c:pt idx="7">
                  <c:v>116437</c:v>
                </c:pt>
                <c:pt idx="8">
                  <c:v>117110</c:v>
                </c:pt>
                <c:pt idx="9">
                  <c:v>117745</c:v>
                </c:pt>
                <c:pt idx="10">
                  <c:v>118342</c:v>
                </c:pt>
                <c:pt idx="11">
                  <c:v>118868</c:v>
                </c:pt>
                <c:pt idx="12">
                  <c:v>119372</c:v>
                </c:pt>
                <c:pt idx="13">
                  <c:v>119941</c:v>
                </c:pt>
                <c:pt idx="14">
                  <c:v>120570</c:v>
                </c:pt>
                <c:pt idx="15">
                  <c:v>121203</c:v>
                </c:pt>
                <c:pt idx="16">
                  <c:v>121798</c:v>
                </c:pt>
                <c:pt idx="17">
                  <c:v>122405</c:v>
                </c:pt>
                <c:pt idx="18">
                  <c:v>122969</c:v>
                </c:pt>
                <c:pt idx="19">
                  <c:v>123518</c:v>
                </c:pt>
                <c:pt idx="20">
                  <c:v>124052</c:v>
                </c:pt>
                <c:pt idx="21">
                  <c:v>124578</c:v>
                </c:pt>
                <c:pt idx="22">
                  <c:v>125108</c:v>
                </c:pt>
                <c:pt idx="23">
                  <c:v>125615</c:v>
                </c:pt>
                <c:pt idx="24">
                  <c:v>126132</c:v>
                </c:pt>
                <c:pt idx="25">
                  <c:v>126600</c:v>
                </c:pt>
                <c:pt idx="26">
                  <c:v>127060</c:v>
                </c:pt>
                <c:pt idx="27">
                  <c:v>127501</c:v>
                </c:pt>
                <c:pt idx="28">
                  <c:v>127982</c:v>
                </c:pt>
                <c:pt idx="29">
                  <c:v>128401</c:v>
                </c:pt>
                <c:pt idx="30">
                  <c:v>128830</c:v>
                </c:pt>
              </c:numCache>
              <c:extLst/>
            </c:numRef>
          </c:val>
          <c:extLst>
            <c:ext xmlns:c16="http://schemas.microsoft.com/office/drawing/2014/chart" uri="{C3380CC4-5D6E-409C-BE32-E72D297353CC}">
              <c16:uniqueId val="{00000002-7046-4A3D-8892-8D333E9DC798}"/>
            </c:ext>
          </c:extLst>
        </c:ser>
        <c:dLbls>
          <c:showLegendKey val="0"/>
          <c:showVal val="0"/>
          <c:showCatName val="0"/>
          <c:showSerName val="0"/>
          <c:showPercent val="0"/>
          <c:showBubbleSize val="0"/>
        </c:dLbls>
        <c:gapWidth val="219"/>
        <c:overlap val="100"/>
        <c:axId val="1401447280"/>
        <c:axId val="1401448240"/>
      </c:barChart>
      <c:catAx>
        <c:axId val="14014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1448240"/>
        <c:crosses val="autoZero"/>
        <c:auto val="1"/>
        <c:lblAlgn val="ctr"/>
        <c:lblOffset val="100"/>
        <c:tickLblSkip val="5"/>
        <c:noMultiLvlLbl val="0"/>
      </c:catAx>
      <c:valAx>
        <c:axId val="1401448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1447280"/>
        <c:crosses val="autoZero"/>
        <c:crossBetween val="between"/>
        <c:dispUnits>
          <c:builtInUnit val="thousands"/>
          <c:dispUnitsLbl>
            <c:layout>
              <c:manualLayout>
                <c:xMode val="edge"/>
                <c:yMode val="edge"/>
                <c:x val="4.6948356807511738E-3"/>
                <c:y val="0.32829130302134524"/>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78302232029336372"/>
          <c:y val="0.29381468355150736"/>
          <c:w val="0.2113506028479184"/>
          <c:h val="0.562255291593455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'Total trend'!$B$113</c:f>
              <c:strCache>
                <c:ptCount val="1"/>
                <c:pt idx="0">
                  <c:v>NH White</c:v>
                </c:pt>
              </c:strCache>
            </c:strRef>
          </c:tx>
          <c:spPr>
            <a:solidFill>
              <a:schemeClr val="accent1"/>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trend'!$B$114:$B$154</c:f>
              <c:numCache>
                <c:formatCode>General</c:formatCode>
                <c:ptCount val="41"/>
                <c:pt idx="0">
                  <c:v>11621991</c:v>
                </c:pt>
                <c:pt idx="1">
                  <c:v>11634204</c:v>
                </c:pt>
                <c:pt idx="2">
                  <c:v>11727208</c:v>
                </c:pt>
                <c:pt idx="3">
                  <c:v>11844103</c:v>
                </c:pt>
                <c:pt idx="4">
                  <c:v>11937236</c:v>
                </c:pt>
                <c:pt idx="5">
                  <c:v>11957053</c:v>
                </c:pt>
                <c:pt idx="6">
                  <c:v>11973735</c:v>
                </c:pt>
                <c:pt idx="7">
                  <c:v>11987385</c:v>
                </c:pt>
                <c:pt idx="8">
                  <c:v>11998044</c:v>
                </c:pt>
                <c:pt idx="9">
                  <c:v>12005685</c:v>
                </c:pt>
                <c:pt idx="10">
                  <c:v>12010332</c:v>
                </c:pt>
                <c:pt idx="11">
                  <c:v>12012064</c:v>
                </c:pt>
                <c:pt idx="12">
                  <c:v>12010836</c:v>
                </c:pt>
                <c:pt idx="13">
                  <c:v>12006585</c:v>
                </c:pt>
                <c:pt idx="14">
                  <c:v>11999619</c:v>
                </c:pt>
                <c:pt idx="15">
                  <c:v>11990032</c:v>
                </c:pt>
                <c:pt idx="16">
                  <c:v>11977672</c:v>
                </c:pt>
                <c:pt idx="17">
                  <c:v>11962624</c:v>
                </c:pt>
                <c:pt idx="18">
                  <c:v>11944966</c:v>
                </c:pt>
                <c:pt idx="19">
                  <c:v>11924803</c:v>
                </c:pt>
                <c:pt idx="20">
                  <c:v>11902253</c:v>
                </c:pt>
                <c:pt idx="21">
                  <c:v>11877525</c:v>
                </c:pt>
                <c:pt idx="22">
                  <c:v>11850736</c:v>
                </c:pt>
                <c:pt idx="23">
                  <c:v>11822139</c:v>
                </c:pt>
                <c:pt idx="24">
                  <c:v>11791829</c:v>
                </c:pt>
                <c:pt idx="25">
                  <c:v>11760060</c:v>
                </c:pt>
                <c:pt idx="26">
                  <c:v>11727026</c:v>
                </c:pt>
                <c:pt idx="27">
                  <c:v>11692891</c:v>
                </c:pt>
                <c:pt idx="28">
                  <c:v>11657908</c:v>
                </c:pt>
                <c:pt idx="29">
                  <c:v>11622202</c:v>
                </c:pt>
                <c:pt idx="30">
                  <c:v>11586003</c:v>
                </c:pt>
                <c:pt idx="31">
                  <c:v>11549442</c:v>
                </c:pt>
                <c:pt idx="32">
                  <c:v>11512709</c:v>
                </c:pt>
                <c:pt idx="33">
                  <c:v>11476023</c:v>
                </c:pt>
                <c:pt idx="34">
                  <c:v>11439408</c:v>
                </c:pt>
                <c:pt idx="35">
                  <c:v>11402967</c:v>
                </c:pt>
                <c:pt idx="36">
                  <c:v>11366757</c:v>
                </c:pt>
                <c:pt idx="37">
                  <c:v>11330878</c:v>
                </c:pt>
                <c:pt idx="38">
                  <c:v>11295220</c:v>
                </c:pt>
                <c:pt idx="39">
                  <c:v>11259758</c:v>
                </c:pt>
                <c:pt idx="40">
                  <c:v>11224407</c:v>
                </c:pt>
              </c:numCache>
            </c:numRef>
          </c:val>
          <c:extLst>
            <c:ext xmlns:c16="http://schemas.microsoft.com/office/drawing/2014/chart" uri="{C3380CC4-5D6E-409C-BE32-E72D297353CC}">
              <c16:uniqueId val="{00000000-AFE4-4DFD-BF63-252EF65E135F}"/>
            </c:ext>
          </c:extLst>
        </c:ser>
        <c:ser>
          <c:idx val="1"/>
          <c:order val="1"/>
          <c:tx>
            <c:strRef>
              <c:f>'Total trend'!$C$113</c:f>
              <c:strCache>
                <c:ptCount val="1"/>
                <c:pt idx="0">
                  <c:v>NH Black</c:v>
                </c:pt>
              </c:strCache>
            </c:strRef>
          </c:tx>
          <c:spPr>
            <a:solidFill>
              <a:schemeClr val="accent2"/>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trend'!$C$114:$C$154</c:f>
              <c:numCache>
                <c:formatCode>General</c:formatCode>
                <c:ptCount val="41"/>
                <c:pt idx="0">
                  <c:v>3455822</c:v>
                </c:pt>
                <c:pt idx="1">
                  <c:v>3504194</c:v>
                </c:pt>
                <c:pt idx="2">
                  <c:v>3577669</c:v>
                </c:pt>
                <c:pt idx="3">
                  <c:v>3659616</c:v>
                </c:pt>
                <c:pt idx="4">
                  <c:v>3735384</c:v>
                </c:pt>
                <c:pt idx="5">
                  <c:v>3789224</c:v>
                </c:pt>
                <c:pt idx="6">
                  <c:v>3843041</c:v>
                </c:pt>
                <c:pt idx="7">
                  <c:v>3896885</c:v>
                </c:pt>
                <c:pt idx="8">
                  <c:v>3950674</c:v>
                </c:pt>
                <c:pt idx="9">
                  <c:v>4004340</c:v>
                </c:pt>
                <c:pt idx="10">
                  <c:v>4057780</c:v>
                </c:pt>
                <c:pt idx="11">
                  <c:v>4110933</c:v>
                </c:pt>
                <c:pt idx="12">
                  <c:v>4163678</c:v>
                </c:pt>
                <c:pt idx="13">
                  <c:v>4215937</c:v>
                </c:pt>
                <c:pt idx="14">
                  <c:v>4267821</c:v>
                </c:pt>
                <c:pt idx="15">
                  <c:v>4319275</c:v>
                </c:pt>
                <c:pt idx="16">
                  <c:v>4370202</c:v>
                </c:pt>
                <c:pt idx="17">
                  <c:v>4420581</c:v>
                </c:pt>
                <c:pt idx="18">
                  <c:v>4470367</c:v>
                </c:pt>
                <c:pt idx="19">
                  <c:v>4519562</c:v>
                </c:pt>
                <c:pt idx="20">
                  <c:v>4568156</c:v>
                </c:pt>
                <c:pt idx="21">
                  <c:v>4616129</c:v>
                </c:pt>
                <c:pt idx="22">
                  <c:v>4663503</c:v>
                </c:pt>
                <c:pt idx="23">
                  <c:v>4710232</c:v>
                </c:pt>
                <c:pt idx="24">
                  <c:v>4756339</c:v>
                </c:pt>
                <c:pt idx="25">
                  <c:v>4801901</c:v>
                </c:pt>
                <c:pt idx="26">
                  <c:v>4846907</c:v>
                </c:pt>
                <c:pt idx="27">
                  <c:v>4891411</c:v>
                </c:pt>
                <c:pt idx="28">
                  <c:v>4935473</c:v>
                </c:pt>
                <c:pt idx="29">
                  <c:v>4979091</c:v>
                </c:pt>
                <c:pt idx="30">
                  <c:v>5022312</c:v>
                </c:pt>
                <c:pt idx="31">
                  <c:v>5065200</c:v>
                </c:pt>
                <c:pt idx="32">
                  <c:v>5107758</c:v>
                </c:pt>
                <c:pt idx="33">
                  <c:v>5150043</c:v>
                </c:pt>
                <c:pt idx="34">
                  <c:v>5192075</c:v>
                </c:pt>
                <c:pt idx="35">
                  <c:v>5233881</c:v>
                </c:pt>
                <c:pt idx="36">
                  <c:v>5275471</c:v>
                </c:pt>
                <c:pt idx="37">
                  <c:v>5316851</c:v>
                </c:pt>
                <c:pt idx="38">
                  <c:v>5358040</c:v>
                </c:pt>
                <c:pt idx="39">
                  <c:v>5399001</c:v>
                </c:pt>
                <c:pt idx="40">
                  <c:v>5439714</c:v>
                </c:pt>
              </c:numCache>
            </c:numRef>
          </c:val>
          <c:extLst>
            <c:ext xmlns:c16="http://schemas.microsoft.com/office/drawing/2014/chart" uri="{C3380CC4-5D6E-409C-BE32-E72D297353CC}">
              <c16:uniqueId val="{00000001-AFE4-4DFD-BF63-252EF65E135F}"/>
            </c:ext>
          </c:extLst>
        </c:ser>
        <c:ser>
          <c:idx val="2"/>
          <c:order val="2"/>
          <c:tx>
            <c:strRef>
              <c:f>'Total trend'!$D$113</c:f>
              <c:strCache>
                <c:ptCount val="1"/>
                <c:pt idx="0">
                  <c:v>Hispanic</c:v>
                </c:pt>
              </c:strCache>
            </c:strRef>
          </c:tx>
          <c:spPr>
            <a:solidFill>
              <a:schemeClr val="accent3"/>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trend'!$D$114:$D$154</c:f>
              <c:numCache>
                <c:formatCode>General</c:formatCode>
                <c:ptCount val="41"/>
                <c:pt idx="0">
                  <c:v>11478653</c:v>
                </c:pt>
                <c:pt idx="1">
                  <c:v>11684843</c:v>
                </c:pt>
                <c:pt idx="2">
                  <c:v>11976834</c:v>
                </c:pt>
                <c:pt idx="3">
                  <c:v>12299819</c:v>
                </c:pt>
                <c:pt idx="4">
                  <c:v>12604995</c:v>
                </c:pt>
                <c:pt idx="5">
                  <c:v>12838063</c:v>
                </c:pt>
                <c:pt idx="6">
                  <c:v>13071923</c:v>
                </c:pt>
                <c:pt idx="7">
                  <c:v>13307151</c:v>
                </c:pt>
                <c:pt idx="8">
                  <c:v>13543496</c:v>
                </c:pt>
                <c:pt idx="9">
                  <c:v>13780807</c:v>
                </c:pt>
                <c:pt idx="10">
                  <c:v>14018554</c:v>
                </c:pt>
                <c:pt idx="11">
                  <c:v>14256436</c:v>
                </c:pt>
                <c:pt idx="12">
                  <c:v>14494249</c:v>
                </c:pt>
                <c:pt idx="13">
                  <c:v>14731630</c:v>
                </c:pt>
                <c:pt idx="14">
                  <c:v>14968017</c:v>
                </c:pt>
                <c:pt idx="15">
                  <c:v>15202907</c:v>
                </c:pt>
                <c:pt idx="16">
                  <c:v>15435805</c:v>
                </c:pt>
                <c:pt idx="17">
                  <c:v>15666316</c:v>
                </c:pt>
                <c:pt idx="18">
                  <c:v>15893910</c:v>
                </c:pt>
                <c:pt idx="19">
                  <c:v>16118141</c:v>
                </c:pt>
                <c:pt idx="20">
                  <c:v>16339004</c:v>
                </c:pt>
                <c:pt idx="21">
                  <c:v>16556157</c:v>
                </c:pt>
                <c:pt idx="22">
                  <c:v>16769330</c:v>
                </c:pt>
                <c:pt idx="23">
                  <c:v>16978429</c:v>
                </c:pt>
                <c:pt idx="24">
                  <c:v>17183375</c:v>
                </c:pt>
                <c:pt idx="25">
                  <c:v>17384101</c:v>
                </c:pt>
                <c:pt idx="26">
                  <c:v>17580660</c:v>
                </c:pt>
                <c:pt idx="27">
                  <c:v>17773096</c:v>
                </c:pt>
                <c:pt idx="28">
                  <c:v>17961472</c:v>
                </c:pt>
                <c:pt idx="29">
                  <c:v>18145926</c:v>
                </c:pt>
                <c:pt idx="30">
                  <c:v>18326476</c:v>
                </c:pt>
                <c:pt idx="31">
                  <c:v>18503366</c:v>
                </c:pt>
                <c:pt idx="32">
                  <c:v>18676659</c:v>
                </c:pt>
                <c:pt idx="33">
                  <c:v>18846445</c:v>
                </c:pt>
                <c:pt idx="34">
                  <c:v>19012909</c:v>
                </c:pt>
                <c:pt idx="35">
                  <c:v>19176121</c:v>
                </c:pt>
                <c:pt idx="36">
                  <c:v>19335994</c:v>
                </c:pt>
                <c:pt idx="37">
                  <c:v>19492608</c:v>
                </c:pt>
                <c:pt idx="38">
                  <c:v>19645771</c:v>
                </c:pt>
                <c:pt idx="39">
                  <c:v>19795523</c:v>
                </c:pt>
                <c:pt idx="40">
                  <c:v>19941694</c:v>
                </c:pt>
              </c:numCache>
            </c:numRef>
          </c:val>
          <c:extLst>
            <c:ext xmlns:c16="http://schemas.microsoft.com/office/drawing/2014/chart" uri="{C3380CC4-5D6E-409C-BE32-E72D297353CC}">
              <c16:uniqueId val="{00000002-AFE4-4DFD-BF63-252EF65E135F}"/>
            </c:ext>
          </c:extLst>
        </c:ser>
        <c:ser>
          <c:idx val="3"/>
          <c:order val="3"/>
          <c:tx>
            <c:strRef>
              <c:f>'Total trend'!$E$113</c:f>
              <c:strCache>
                <c:ptCount val="1"/>
                <c:pt idx="0">
                  <c:v>NH Asian</c:v>
                </c:pt>
              </c:strCache>
            </c:strRef>
          </c:tx>
          <c:spPr>
            <a:solidFill>
              <a:schemeClr val="accent4"/>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trend'!$E$114:$E$154</c:f>
              <c:numCache>
                <c:formatCode>General</c:formatCode>
                <c:ptCount val="41"/>
                <c:pt idx="0">
                  <c:v>1566553</c:v>
                </c:pt>
                <c:pt idx="1">
                  <c:v>1613097</c:v>
                </c:pt>
                <c:pt idx="2">
                  <c:v>1671335</c:v>
                </c:pt>
                <c:pt idx="3">
                  <c:v>1733867</c:v>
                </c:pt>
                <c:pt idx="4">
                  <c:v>1793816</c:v>
                </c:pt>
                <c:pt idx="5">
                  <c:v>1843176</c:v>
                </c:pt>
                <c:pt idx="6">
                  <c:v>1892789</c:v>
                </c:pt>
                <c:pt idx="7">
                  <c:v>1942678</c:v>
                </c:pt>
                <c:pt idx="8">
                  <c:v>1992803</c:v>
                </c:pt>
                <c:pt idx="9">
                  <c:v>2043066</c:v>
                </c:pt>
                <c:pt idx="10">
                  <c:v>2093514</c:v>
                </c:pt>
                <c:pt idx="11">
                  <c:v>2144029</c:v>
                </c:pt>
                <c:pt idx="12">
                  <c:v>2194430</c:v>
                </c:pt>
                <c:pt idx="13">
                  <c:v>2244603</c:v>
                </c:pt>
                <c:pt idx="14">
                  <c:v>2294905</c:v>
                </c:pt>
                <c:pt idx="15">
                  <c:v>2345279</c:v>
                </c:pt>
                <c:pt idx="16">
                  <c:v>2395671</c:v>
                </c:pt>
                <c:pt idx="17">
                  <c:v>2446060</c:v>
                </c:pt>
                <c:pt idx="18">
                  <c:v>2496446</c:v>
                </c:pt>
                <c:pt idx="19">
                  <c:v>2546808</c:v>
                </c:pt>
                <c:pt idx="20">
                  <c:v>2597116</c:v>
                </c:pt>
                <c:pt idx="21">
                  <c:v>2647355</c:v>
                </c:pt>
                <c:pt idx="22">
                  <c:v>2697511</c:v>
                </c:pt>
                <c:pt idx="23">
                  <c:v>2747562</c:v>
                </c:pt>
                <c:pt idx="24">
                  <c:v>2797449</c:v>
                </c:pt>
                <c:pt idx="25">
                  <c:v>2847130</c:v>
                </c:pt>
                <c:pt idx="26">
                  <c:v>2896553</c:v>
                </c:pt>
                <c:pt idx="27">
                  <c:v>2945657</c:v>
                </c:pt>
                <c:pt idx="28">
                  <c:v>2994418</c:v>
                </c:pt>
                <c:pt idx="29">
                  <c:v>3042746</c:v>
                </c:pt>
                <c:pt idx="30">
                  <c:v>3090621</c:v>
                </c:pt>
                <c:pt idx="31">
                  <c:v>3137977</c:v>
                </c:pt>
                <c:pt idx="32">
                  <c:v>3184818</c:v>
                </c:pt>
                <c:pt idx="33">
                  <c:v>3231127</c:v>
                </c:pt>
                <c:pt idx="34">
                  <c:v>3276836</c:v>
                </c:pt>
                <c:pt idx="35">
                  <c:v>3321958</c:v>
                </c:pt>
                <c:pt idx="36">
                  <c:v>3366505</c:v>
                </c:pt>
                <c:pt idx="37">
                  <c:v>3410509</c:v>
                </c:pt>
                <c:pt idx="38">
                  <c:v>3453956</c:v>
                </c:pt>
                <c:pt idx="39">
                  <c:v>3496885</c:v>
                </c:pt>
                <c:pt idx="40">
                  <c:v>3539287</c:v>
                </c:pt>
              </c:numCache>
            </c:numRef>
          </c:val>
          <c:extLst>
            <c:ext xmlns:c16="http://schemas.microsoft.com/office/drawing/2014/chart" uri="{C3380CC4-5D6E-409C-BE32-E72D297353CC}">
              <c16:uniqueId val="{00000003-AFE4-4DFD-BF63-252EF65E135F}"/>
            </c:ext>
          </c:extLst>
        </c:ser>
        <c:ser>
          <c:idx val="4"/>
          <c:order val="4"/>
          <c:tx>
            <c:strRef>
              <c:f>'Total trend'!$F$113</c:f>
              <c:strCache>
                <c:ptCount val="1"/>
                <c:pt idx="0">
                  <c:v>NH Other</c:v>
                </c:pt>
              </c:strCache>
            </c:strRef>
          </c:tx>
          <c:spPr>
            <a:solidFill>
              <a:srgbClr val="7030A0"/>
            </a:solidFill>
            <a:ln>
              <a:solidFill>
                <a:srgbClr val="7030A0"/>
              </a:solid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trend'!$F$114:$F$154</c:f>
              <c:numCache>
                <c:formatCode>General</c:formatCode>
                <c:ptCount val="41"/>
                <c:pt idx="0">
                  <c:v>1116551</c:v>
                </c:pt>
                <c:pt idx="1">
                  <c:v>1134013</c:v>
                </c:pt>
                <c:pt idx="2">
                  <c:v>1160442</c:v>
                </c:pt>
                <c:pt idx="3">
                  <c:v>1190485</c:v>
                </c:pt>
                <c:pt idx="4">
                  <c:v>1219400</c:v>
                </c:pt>
                <c:pt idx="5">
                  <c:v>1241991</c:v>
                </c:pt>
                <c:pt idx="6">
                  <c:v>1265315</c:v>
                </c:pt>
                <c:pt idx="7">
                  <c:v>1289403</c:v>
                </c:pt>
                <c:pt idx="8">
                  <c:v>1314267</c:v>
                </c:pt>
                <c:pt idx="9">
                  <c:v>1339906</c:v>
                </c:pt>
                <c:pt idx="10">
                  <c:v>1366317</c:v>
                </c:pt>
                <c:pt idx="11">
                  <c:v>1393502</c:v>
                </c:pt>
                <c:pt idx="12">
                  <c:v>1421438</c:v>
                </c:pt>
                <c:pt idx="13">
                  <c:v>1450115</c:v>
                </c:pt>
                <c:pt idx="14">
                  <c:v>1479525</c:v>
                </c:pt>
                <c:pt idx="15">
                  <c:v>1509667</c:v>
                </c:pt>
                <c:pt idx="16">
                  <c:v>1540482</c:v>
                </c:pt>
                <c:pt idx="17">
                  <c:v>1571945</c:v>
                </c:pt>
                <c:pt idx="18">
                  <c:v>1603993</c:v>
                </c:pt>
                <c:pt idx="19">
                  <c:v>1636594</c:v>
                </c:pt>
                <c:pt idx="20">
                  <c:v>1669731</c:v>
                </c:pt>
                <c:pt idx="21">
                  <c:v>1703374</c:v>
                </c:pt>
                <c:pt idx="22">
                  <c:v>1737520</c:v>
                </c:pt>
                <c:pt idx="23">
                  <c:v>1772150</c:v>
                </c:pt>
                <c:pt idx="24">
                  <c:v>1807270</c:v>
                </c:pt>
                <c:pt idx="25">
                  <c:v>1842880</c:v>
                </c:pt>
                <c:pt idx="26">
                  <c:v>1878995</c:v>
                </c:pt>
                <c:pt idx="27">
                  <c:v>1915616</c:v>
                </c:pt>
                <c:pt idx="28">
                  <c:v>1952766</c:v>
                </c:pt>
                <c:pt idx="29">
                  <c:v>1990482</c:v>
                </c:pt>
                <c:pt idx="30">
                  <c:v>2028756</c:v>
                </c:pt>
                <c:pt idx="31">
                  <c:v>2067630</c:v>
                </c:pt>
                <c:pt idx="32">
                  <c:v>2107146</c:v>
                </c:pt>
                <c:pt idx="33">
                  <c:v>2147377</c:v>
                </c:pt>
                <c:pt idx="34">
                  <c:v>2188365</c:v>
                </c:pt>
                <c:pt idx="35">
                  <c:v>2230172</c:v>
                </c:pt>
                <c:pt idx="36">
                  <c:v>2272853</c:v>
                </c:pt>
                <c:pt idx="37">
                  <c:v>2316446</c:v>
                </c:pt>
                <c:pt idx="38">
                  <c:v>2360983</c:v>
                </c:pt>
                <c:pt idx="39">
                  <c:v>2406481</c:v>
                </c:pt>
                <c:pt idx="40">
                  <c:v>2452946</c:v>
                </c:pt>
              </c:numCache>
            </c:numRef>
          </c:val>
          <c:extLst>
            <c:ext xmlns:c16="http://schemas.microsoft.com/office/drawing/2014/chart" uri="{C3380CC4-5D6E-409C-BE32-E72D297353CC}">
              <c16:uniqueId val="{00000004-AFE4-4DFD-BF63-252EF65E135F}"/>
            </c:ext>
          </c:extLst>
        </c:ser>
        <c:dLbls>
          <c:showLegendKey val="0"/>
          <c:showVal val="0"/>
          <c:showCatName val="0"/>
          <c:showSerName val="0"/>
          <c:showPercent val="0"/>
          <c:showBubbleSize val="0"/>
        </c:dLbls>
        <c:axId val="2080650543"/>
        <c:axId val="2080630863"/>
      </c:areaChart>
      <c:catAx>
        <c:axId val="208065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80630863"/>
        <c:crosses val="autoZero"/>
        <c:auto val="1"/>
        <c:lblAlgn val="ctr"/>
        <c:lblOffset val="100"/>
        <c:tickLblSkip val="10"/>
        <c:noMultiLvlLbl val="0"/>
      </c:catAx>
      <c:valAx>
        <c:axId val="208063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80650543"/>
        <c:crosses val="autoZero"/>
        <c:crossBetween val="midCat"/>
        <c:dispUnits>
          <c:builtInUnit val="millions"/>
          <c:dispUnitsLbl>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Texas Projected Population by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95966398508597"/>
          <c:y val="9.6199244298334638E-2"/>
          <c:w val="0.72425514073619324"/>
          <c:h val="0.69404293300172037"/>
        </c:manualLayout>
      </c:layout>
      <c:barChart>
        <c:barDir val="col"/>
        <c:grouping val="stacked"/>
        <c:varyColors val="0"/>
        <c:ser>
          <c:idx val="0"/>
          <c:order val="0"/>
          <c:tx>
            <c:strRef>
              <c:f>Sheet1!$B$1</c:f>
              <c:strCache>
                <c:ptCount val="1"/>
                <c:pt idx="0">
                  <c:v>&lt; 18 Years</c:v>
                </c:pt>
              </c:strCache>
            </c:strRef>
          </c:tx>
          <c:spPr>
            <a:solidFill>
              <a:schemeClr val="accent2"/>
            </a:solidFill>
            <a:ln>
              <a:noFill/>
            </a:ln>
            <a:effectLst/>
          </c:spPr>
          <c:invertIfNegative val="0"/>
          <c:dLbls>
            <c:dLbl>
              <c:idx val="0"/>
              <c:layout>
                <c:manualLayout>
                  <c:x val="0"/>
                  <c:y val="-1.125663986640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E1-42CB-A893-CB071AB4BB98}"/>
                </c:ext>
              </c:extLst>
            </c:dLbl>
            <c:dLbl>
              <c:idx val="1"/>
              <c:layout>
                <c:manualLayout>
                  <c:x val="-8.7159724499915627E-17"/>
                  <c:y val="-1.5759295812973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E1-42CB-A893-CB071AB4BB98}"/>
                </c:ext>
              </c:extLst>
            </c:dLbl>
            <c:dLbl>
              <c:idx val="2"/>
              <c:layout>
                <c:manualLayout>
                  <c:x val="0"/>
                  <c:y val="-1.125663986640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E1-42CB-A893-CB071AB4BB98}"/>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Sheet1!$B$2:$B$4</c:f>
              <c:numCache>
                <c:formatCode>General</c:formatCode>
                <c:ptCount val="3"/>
                <c:pt idx="0">
                  <c:v>7278805</c:v>
                </c:pt>
                <c:pt idx="1">
                  <c:v>7860108</c:v>
                </c:pt>
                <c:pt idx="2">
                  <c:v>7739191</c:v>
                </c:pt>
              </c:numCache>
            </c:numRef>
          </c:val>
          <c:extLst>
            <c:ext xmlns:c16="http://schemas.microsoft.com/office/drawing/2014/chart" uri="{C3380CC4-5D6E-409C-BE32-E72D297353CC}">
              <c16:uniqueId val="{00000000-E0E1-42CB-A893-CB071AB4BB98}"/>
            </c:ext>
          </c:extLst>
        </c:ser>
        <c:ser>
          <c:idx val="1"/>
          <c:order val="1"/>
          <c:tx>
            <c:strRef>
              <c:f>Sheet1!$C$1</c:f>
              <c:strCache>
                <c:ptCount val="1"/>
                <c:pt idx="0">
                  <c:v>18 - 64 Years</c:v>
                </c:pt>
              </c:strCache>
            </c:strRef>
          </c:tx>
          <c:spPr>
            <a:solidFill>
              <a:schemeClr val="accent1">
                <a:lumMod val="50000"/>
              </a:schemeClr>
            </a:solidFill>
            <a:ln>
              <a:noFill/>
            </a:ln>
            <a:effectLst/>
          </c:spPr>
          <c:invertIfNegative val="0"/>
          <c:dLbls>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Sheet1!$C$2:$C$4</c:f>
              <c:numCache>
                <c:formatCode>General</c:formatCode>
                <c:ptCount val="3"/>
                <c:pt idx="0">
                  <c:v>17945565</c:v>
                </c:pt>
                <c:pt idx="1">
                  <c:v>22394053</c:v>
                </c:pt>
                <c:pt idx="2">
                  <c:v>25635095</c:v>
                </c:pt>
              </c:numCache>
            </c:numRef>
          </c:val>
          <c:extLst>
            <c:ext xmlns:c16="http://schemas.microsoft.com/office/drawing/2014/chart" uri="{C3380CC4-5D6E-409C-BE32-E72D297353CC}">
              <c16:uniqueId val="{00000001-E0E1-42CB-A893-CB071AB4BB98}"/>
            </c:ext>
          </c:extLst>
        </c:ser>
        <c:ser>
          <c:idx val="2"/>
          <c:order val="2"/>
          <c:tx>
            <c:strRef>
              <c:f>Sheet1!$D$1</c:f>
              <c:strCache>
                <c:ptCount val="1"/>
                <c:pt idx="0">
                  <c:v>65+ Years</c:v>
                </c:pt>
              </c:strCache>
            </c:strRef>
          </c:tx>
          <c:spPr>
            <a:solidFill>
              <a:srgbClr val="0070C0"/>
            </a:solidFill>
            <a:ln>
              <a:noFill/>
            </a:ln>
            <a:effectLst/>
          </c:spPr>
          <c:invertIfNegative val="0"/>
          <c:dLbls>
            <c:dLbl>
              <c:idx val="0"/>
              <c:layout>
                <c:manualLayout>
                  <c:x val="0"/>
                  <c:y val="-9.1207146104981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E1-42CB-A893-CB071AB4BB98}"/>
                </c:ext>
              </c:extLst>
            </c:dLbl>
            <c:dLbl>
              <c:idx val="1"/>
              <c:layout>
                <c:manualLayout>
                  <c:x val="-8.7159724499915627E-17"/>
                  <c:y val="-2.47378399483081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E1-42CB-A893-CB071AB4BB98}"/>
                </c:ext>
              </c:extLst>
            </c:dLbl>
            <c:dLbl>
              <c:idx val="2"/>
              <c:layout>
                <c:manualLayout>
                  <c:x val="0"/>
                  <c:y val="-1.8493861585874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E1-42CB-A893-CB071AB4BB98}"/>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Sheet1!$D$2:$D$4</c:f>
              <c:numCache>
                <c:formatCode>General</c:formatCode>
                <c:ptCount val="3"/>
                <c:pt idx="0">
                  <c:v>3921135</c:v>
                </c:pt>
                <c:pt idx="1">
                  <c:v>6822099</c:v>
                </c:pt>
                <c:pt idx="2">
                  <c:v>9223762</c:v>
                </c:pt>
              </c:numCache>
            </c:numRef>
          </c:val>
          <c:extLst>
            <c:ext xmlns:c16="http://schemas.microsoft.com/office/drawing/2014/chart" uri="{C3380CC4-5D6E-409C-BE32-E72D297353CC}">
              <c16:uniqueId val="{00000002-E0E1-42CB-A893-CB071AB4BB98}"/>
            </c:ext>
          </c:extLst>
        </c:ser>
        <c:dLbls>
          <c:dLblPos val="ctr"/>
          <c:showLegendKey val="0"/>
          <c:showVal val="1"/>
          <c:showCatName val="0"/>
          <c:showSerName val="0"/>
          <c:showPercent val="0"/>
          <c:showBubbleSize val="0"/>
        </c:dLbls>
        <c:gapWidth val="60"/>
        <c:overlap val="100"/>
        <c:axId val="894142831"/>
        <c:axId val="894136111"/>
      </c:barChart>
      <c:catAx>
        <c:axId val="89414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36111"/>
        <c:crosses val="autoZero"/>
        <c:auto val="1"/>
        <c:lblAlgn val="ctr"/>
        <c:lblOffset val="100"/>
        <c:noMultiLvlLbl val="0"/>
      </c:catAx>
      <c:valAx>
        <c:axId val="8941361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2831"/>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0.56694</cdr:x>
      <cdr:y>0.72359</cdr:y>
    </cdr:from>
    <cdr:to>
      <cdr:x>0.65972</cdr:x>
      <cdr:y>0.77815</cdr:y>
    </cdr:to>
    <cdr:sp macro="" textlink="">
      <cdr:nvSpPr>
        <cdr:cNvPr id="2"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3028936" y="4081847"/>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21%</a:t>
          </a:r>
        </a:p>
      </cdr:txBody>
    </cdr:sp>
  </cdr:relSizeAnchor>
  <cdr:relSizeAnchor xmlns:cdr="http://schemas.openxmlformats.org/drawingml/2006/chartDrawing">
    <cdr:from>
      <cdr:x>0.80278</cdr:x>
      <cdr:y>0.72915</cdr:y>
    </cdr:from>
    <cdr:to>
      <cdr:x>0.89556</cdr:x>
      <cdr:y>0.78371</cdr:y>
    </cdr:to>
    <cdr:sp macro="" textlink="">
      <cdr:nvSpPr>
        <cdr:cNvPr id="3"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4288954" y="4113219"/>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18%</a:t>
          </a:r>
        </a:p>
      </cdr:txBody>
    </cdr:sp>
  </cdr:relSizeAnchor>
  <cdr:relSizeAnchor xmlns:cdr="http://schemas.openxmlformats.org/drawingml/2006/chartDrawing">
    <cdr:from>
      <cdr:x>0.3208</cdr:x>
      <cdr:y>0.72915</cdr:y>
    </cdr:from>
    <cdr:to>
      <cdr:x>0.41358</cdr:x>
      <cdr:y>0.78371</cdr:y>
    </cdr:to>
    <cdr:sp macro="" textlink="">
      <cdr:nvSpPr>
        <cdr:cNvPr id="4"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1713892" y="4113219"/>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FC555-1E52-4A1E-9A23-E272A23DC2A0}"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AB15C-87C3-47C7-AE70-40FDAF7568C7}" type="slidenum">
              <a:rPr lang="en-US" smtClean="0"/>
              <a:t>‹#›</a:t>
            </a:fld>
            <a:endParaRPr lang="en-US"/>
          </a:p>
        </p:txBody>
      </p:sp>
    </p:spTree>
    <p:extLst>
      <p:ext uri="{BB962C8B-B14F-4D97-AF65-F5344CB8AC3E}">
        <p14:creationId xmlns:p14="http://schemas.microsoft.com/office/powerpoint/2010/main" val="328550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A40D411-1DE7-487A-A919-429821F3ABBE}" type="slidenum">
              <a:rPr lang="en-US" smtClean="0"/>
              <a:t>5</a:t>
            </a:fld>
            <a:endParaRPr lang="en-US"/>
          </a:p>
        </p:txBody>
      </p:sp>
    </p:spTree>
    <p:extLst>
      <p:ext uri="{BB962C8B-B14F-4D97-AF65-F5344CB8AC3E}">
        <p14:creationId xmlns:p14="http://schemas.microsoft.com/office/powerpoint/2010/main" val="411265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B7A4-04E8-76E3-7535-8E47607FE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75BAB-FB27-B15A-D7CE-2BDD1A6A3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A03B3-4AA2-1B6C-52C9-16899819C3FC}"/>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4B967C6E-C3E5-3556-66DA-685677BFAD86}"/>
              </a:ext>
            </a:extLst>
          </p:cNvPr>
          <p:cNvSpPr>
            <a:spLocks noGrp="1"/>
          </p:cNvSpPr>
          <p:nvPr>
            <p:ph type="sldNum" sz="quarter" idx="5"/>
          </p:nvPr>
        </p:nvSpPr>
        <p:spPr/>
        <p:txBody>
          <a:bodyPr/>
          <a:lstStyle/>
          <a:p>
            <a:fld id="{29DAB15C-87C3-47C7-AE70-40FDAF7568C7}" type="slidenum">
              <a:rPr lang="en-US" smtClean="0"/>
              <a:t>30</a:t>
            </a:fld>
            <a:endParaRPr lang="en-US"/>
          </a:p>
        </p:txBody>
      </p:sp>
    </p:spTree>
    <p:extLst>
      <p:ext uri="{BB962C8B-B14F-4D97-AF65-F5344CB8AC3E}">
        <p14:creationId xmlns:p14="http://schemas.microsoft.com/office/powerpoint/2010/main" val="12302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E1C313-9D92-4E46-8F40-C1C703CECEB7}" type="slidenum">
              <a:rPr lang="en-US" smtClean="0"/>
              <a:t>12</a:t>
            </a:fld>
            <a:endParaRPr lang="en-US"/>
          </a:p>
        </p:txBody>
      </p:sp>
    </p:spTree>
    <p:extLst>
      <p:ext uri="{BB962C8B-B14F-4D97-AF65-F5344CB8AC3E}">
        <p14:creationId xmlns:p14="http://schemas.microsoft.com/office/powerpoint/2010/main" val="172715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C9BBB7-FA40-445F-8F86-095E53E7190C}" type="slidenum">
              <a:rPr lang="en-US" smtClean="0"/>
              <a:t>17</a:t>
            </a:fld>
            <a:endParaRPr lang="en-US"/>
          </a:p>
        </p:txBody>
      </p:sp>
    </p:spTree>
    <p:extLst>
      <p:ext uri="{BB962C8B-B14F-4D97-AF65-F5344CB8AC3E}">
        <p14:creationId xmlns:p14="http://schemas.microsoft.com/office/powerpoint/2010/main" val="219458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DAB15C-87C3-47C7-AE70-40FDAF7568C7}" type="slidenum">
              <a:rPr lang="en-US" smtClean="0"/>
              <a:t>20</a:t>
            </a:fld>
            <a:endParaRPr lang="en-US"/>
          </a:p>
        </p:txBody>
      </p:sp>
    </p:spTree>
    <p:extLst>
      <p:ext uri="{BB962C8B-B14F-4D97-AF65-F5344CB8AC3E}">
        <p14:creationId xmlns:p14="http://schemas.microsoft.com/office/powerpoint/2010/main" val="267799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p:cNvSpPr>
            <a:spLocks noGrp="1"/>
          </p:cNvSpPr>
          <p:nvPr>
            <p:ph type="sldNum" sz="quarter" idx="5"/>
          </p:nvPr>
        </p:nvSpPr>
        <p:spPr/>
        <p:txBody>
          <a:bodyPr/>
          <a:lstStyle/>
          <a:p>
            <a:fld id="{29DAB15C-87C3-47C7-AE70-40FDAF7568C7}" type="slidenum">
              <a:rPr lang="en-US" smtClean="0"/>
              <a:t>25</a:t>
            </a:fld>
            <a:endParaRPr lang="en-US"/>
          </a:p>
        </p:txBody>
      </p:sp>
    </p:spTree>
    <p:extLst>
      <p:ext uri="{BB962C8B-B14F-4D97-AF65-F5344CB8AC3E}">
        <p14:creationId xmlns:p14="http://schemas.microsoft.com/office/powerpoint/2010/main" val="398262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057C9-5136-624C-4583-DFFA0ADF0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406CE-7936-620E-411A-5BE618E0D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E07FB-6B42-401E-4B81-0E1FA2BC333F}"/>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3B534686-649E-694C-7A9A-714A54EE62EC}"/>
              </a:ext>
            </a:extLst>
          </p:cNvPr>
          <p:cNvSpPr>
            <a:spLocks noGrp="1"/>
          </p:cNvSpPr>
          <p:nvPr>
            <p:ph type="sldNum" sz="quarter" idx="5"/>
          </p:nvPr>
        </p:nvSpPr>
        <p:spPr/>
        <p:txBody>
          <a:bodyPr/>
          <a:lstStyle/>
          <a:p>
            <a:fld id="{29DAB15C-87C3-47C7-AE70-40FDAF7568C7}" type="slidenum">
              <a:rPr lang="en-US" smtClean="0"/>
              <a:t>26</a:t>
            </a:fld>
            <a:endParaRPr lang="en-US"/>
          </a:p>
        </p:txBody>
      </p:sp>
    </p:spTree>
    <p:extLst>
      <p:ext uri="{BB962C8B-B14F-4D97-AF65-F5344CB8AC3E}">
        <p14:creationId xmlns:p14="http://schemas.microsoft.com/office/powerpoint/2010/main" val="203559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2356-D70C-E3A3-E0F1-156B6C764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B54C1-BE5A-7EA9-3533-B9BB72321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9CF4E-8E20-A340-79D8-9C38263ED9D7}"/>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A512AF86-089E-1B21-B0B0-E567C7553276}"/>
              </a:ext>
            </a:extLst>
          </p:cNvPr>
          <p:cNvSpPr>
            <a:spLocks noGrp="1"/>
          </p:cNvSpPr>
          <p:nvPr>
            <p:ph type="sldNum" sz="quarter" idx="5"/>
          </p:nvPr>
        </p:nvSpPr>
        <p:spPr/>
        <p:txBody>
          <a:bodyPr/>
          <a:lstStyle/>
          <a:p>
            <a:fld id="{29DAB15C-87C3-47C7-AE70-40FDAF7568C7}" type="slidenum">
              <a:rPr lang="en-US" smtClean="0"/>
              <a:t>27</a:t>
            </a:fld>
            <a:endParaRPr lang="en-US"/>
          </a:p>
        </p:txBody>
      </p:sp>
    </p:spTree>
    <p:extLst>
      <p:ext uri="{BB962C8B-B14F-4D97-AF65-F5344CB8AC3E}">
        <p14:creationId xmlns:p14="http://schemas.microsoft.com/office/powerpoint/2010/main" val="279297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4450-CA96-416A-1EE0-5BBE2FCC7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C63D0-A23F-423F-2B1F-2C75595DE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DC159-9FE7-17AC-BF82-0F5172EC5327}"/>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68A2639A-3AD9-9B89-46D8-FE1F7265946D}"/>
              </a:ext>
            </a:extLst>
          </p:cNvPr>
          <p:cNvSpPr>
            <a:spLocks noGrp="1"/>
          </p:cNvSpPr>
          <p:nvPr>
            <p:ph type="sldNum" sz="quarter" idx="5"/>
          </p:nvPr>
        </p:nvSpPr>
        <p:spPr/>
        <p:txBody>
          <a:bodyPr/>
          <a:lstStyle/>
          <a:p>
            <a:fld id="{29DAB15C-87C3-47C7-AE70-40FDAF7568C7}" type="slidenum">
              <a:rPr lang="en-US" smtClean="0"/>
              <a:t>28</a:t>
            </a:fld>
            <a:endParaRPr lang="en-US"/>
          </a:p>
        </p:txBody>
      </p:sp>
    </p:spTree>
    <p:extLst>
      <p:ext uri="{BB962C8B-B14F-4D97-AF65-F5344CB8AC3E}">
        <p14:creationId xmlns:p14="http://schemas.microsoft.com/office/powerpoint/2010/main" val="152502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4A23-2200-CCCA-F3C8-87067F7EC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900BE-52CF-9078-75C3-3C985CADC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16E46-8646-205C-E1E8-9653765029CB}"/>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9E0C80FB-6462-0D07-B8E1-E27979EA5AC0}"/>
              </a:ext>
            </a:extLst>
          </p:cNvPr>
          <p:cNvSpPr>
            <a:spLocks noGrp="1"/>
          </p:cNvSpPr>
          <p:nvPr>
            <p:ph type="sldNum" sz="quarter" idx="5"/>
          </p:nvPr>
        </p:nvSpPr>
        <p:spPr/>
        <p:txBody>
          <a:bodyPr/>
          <a:lstStyle/>
          <a:p>
            <a:fld id="{29DAB15C-87C3-47C7-AE70-40FDAF7568C7}" type="slidenum">
              <a:rPr lang="en-US" smtClean="0"/>
              <a:t>29</a:t>
            </a:fld>
            <a:endParaRPr lang="en-US"/>
          </a:p>
        </p:txBody>
      </p:sp>
    </p:spTree>
    <p:extLst>
      <p:ext uri="{BB962C8B-B14F-4D97-AF65-F5344CB8AC3E}">
        <p14:creationId xmlns:p14="http://schemas.microsoft.com/office/powerpoint/2010/main" val="253455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23A6-0169-BFC9-195E-49E0AB0B2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325B2-5003-429B-C0A7-5CCC7405F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9F6CEA-121C-1E56-737B-88BA7A720E16}"/>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5" name="Footer Placeholder 4">
            <a:extLst>
              <a:ext uri="{FF2B5EF4-FFF2-40B4-BE49-F238E27FC236}">
                <a16:creationId xmlns:a16="http://schemas.microsoft.com/office/drawing/2014/main" id="{D8ADFA52-B075-2216-06AB-C2CE08EC8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FF2A2-C859-1D1A-4132-08B87F09D084}"/>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81530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5844-212E-4EAC-1893-CB5D59D762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D3075D-5BD7-9DBC-F4DE-D0839ABD7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62BF3-FDD6-32FA-B4FE-A860E22F25B7}"/>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5" name="Footer Placeholder 4">
            <a:extLst>
              <a:ext uri="{FF2B5EF4-FFF2-40B4-BE49-F238E27FC236}">
                <a16:creationId xmlns:a16="http://schemas.microsoft.com/office/drawing/2014/main" id="{D3A6BE4D-0196-B386-B296-586BD88F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342E4-0DC7-FBCE-4612-B5FC3FDBEFF2}"/>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76425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7EBE2-3592-C93A-D5FC-E9DECCF03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1DDA3-3461-AAEE-6A75-F9E80B734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C0EA0-EAC3-1897-C130-9EE3B68497C3}"/>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5" name="Footer Placeholder 4">
            <a:extLst>
              <a:ext uri="{FF2B5EF4-FFF2-40B4-BE49-F238E27FC236}">
                <a16:creationId xmlns:a16="http://schemas.microsoft.com/office/drawing/2014/main" id="{EACD7A1C-6BF4-CD74-AF28-595551DFD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F62C6-F7A9-4712-06B6-4E9D790C22C7}"/>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99340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6" name="Title 1">
            <a:extLst>
              <a:ext uri="{FF2B5EF4-FFF2-40B4-BE49-F238E27FC236}">
                <a16:creationId xmlns:a16="http://schemas.microsoft.com/office/drawing/2014/main" id="{4B8849B8-70F2-6410-E8C7-78C93C8CD0B9}"/>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3">
            <a:extLst>
              <a:ext uri="{FF2B5EF4-FFF2-40B4-BE49-F238E27FC236}">
                <a16:creationId xmlns:a16="http://schemas.microsoft.com/office/drawing/2014/main" id="{5477A30A-33B4-4A1B-2D98-CE7E8E711FAB}"/>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13">
            <a:extLst>
              <a:ext uri="{FF2B5EF4-FFF2-40B4-BE49-F238E27FC236}">
                <a16:creationId xmlns:a16="http://schemas.microsoft.com/office/drawing/2014/main" id="{FC60041B-739B-136F-D7B1-FB4472166A60}"/>
              </a:ext>
            </a:extLst>
          </p:cNvPr>
          <p:cNvSpPr>
            <a:spLocks noGrp="1"/>
          </p:cNvSpPr>
          <p:nvPr>
            <p:ph sz="quarter" idx="15"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335316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2173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userDrawn="1"/>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AB041240-ECAE-4494-9DAC-38E9F7D3A8CC}"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225695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804411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2187133"/>
            <a:ext cx="8320114" cy="1772295"/>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840215" y="397383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40215" y="412517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5233123" y="4125175"/>
            <a:ext cx="280280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6">
            <a:extLst>
              <a:ext uri="{FF2B5EF4-FFF2-40B4-BE49-F238E27FC236}">
                <a16:creationId xmlns:a16="http://schemas.microsoft.com/office/drawing/2014/main" id="{C0D0753B-6866-136E-930F-1AA9FD3A9C72}"/>
              </a:ext>
            </a:extLst>
          </p:cNvPr>
          <p:cNvSpPr>
            <a:spLocks noGrp="1"/>
          </p:cNvSpPr>
          <p:nvPr>
            <p:ph sz="quarter" idx="12" hasCustomPrompt="1"/>
          </p:nvPr>
        </p:nvSpPr>
        <p:spPr>
          <a:xfrm>
            <a:off x="840214" y="549328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110624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4890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BD42F0-DCC4-2A1D-0B11-1C9A5F3B95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718" y="6353835"/>
            <a:ext cx="3712180" cy="387665"/>
          </a:xfrm>
          <a:prstGeom prst="rect">
            <a:avLst/>
          </a:prstGeom>
        </p:spPr>
      </p:pic>
      <p:sp>
        <p:nvSpPr>
          <p:cNvPr id="11" name="Content Placeholder 20">
            <a:extLst>
              <a:ext uri="{FF2B5EF4-FFF2-40B4-BE49-F238E27FC236}">
                <a16:creationId xmlns:a16="http://schemas.microsoft.com/office/drawing/2014/main" id="{39B2FAF7-E67F-7B52-28B5-560139CA25A2}"/>
              </a:ext>
            </a:extLst>
          </p:cNvPr>
          <p:cNvSpPr>
            <a:spLocks noGrp="1"/>
          </p:cNvSpPr>
          <p:nvPr>
            <p:ph sz="quarter" idx="14" hasCustomPrompt="1"/>
          </p:nvPr>
        </p:nvSpPr>
        <p:spPr>
          <a:xfrm>
            <a:off x="3926958" y="6365106"/>
            <a:ext cx="7426842" cy="365125"/>
          </a:xfrm>
        </p:spPr>
        <p:txBody>
          <a:bodyPr anchor="ctr">
            <a:noAutofit/>
          </a:bodyPr>
          <a:lstStyle>
            <a:lvl1pPr>
              <a:buNone/>
              <a:defRPr sz="11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167138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096" y="6176963"/>
            <a:ext cx="1591208" cy="681037"/>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16114"/>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1967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812C-A013-7739-0DD4-6854BAD9D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021D1-5BCB-041E-78EE-711C3CB56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E7C3E-A408-9891-59A2-8D3CF1ACE696}"/>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5" name="Footer Placeholder 4">
            <a:extLst>
              <a:ext uri="{FF2B5EF4-FFF2-40B4-BE49-F238E27FC236}">
                <a16:creationId xmlns:a16="http://schemas.microsoft.com/office/drawing/2014/main" id="{DB1AEDF6-4FE1-08C1-564B-77D4E4366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8805-B913-60D6-89C4-2B5D68B787FD}"/>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35918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193175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F0F34F-14AB-484A-B782-112ACB3916DE}"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75726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F30F-F5EA-46F3-6ACD-ECDA52AC65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06A6D-58C4-6AD9-732F-4629DAA238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49FE5-AD32-B64F-7C8F-C5FE87521B6E}"/>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5" name="Footer Placeholder 4">
            <a:extLst>
              <a:ext uri="{FF2B5EF4-FFF2-40B4-BE49-F238E27FC236}">
                <a16:creationId xmlns:a16="http://schemas.microsoft.com/office/drawing/2014/main" id="{02F03FDE-F7ED-E439-1D13-232E83C2C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9F43A-A12D-3EDB-D2EC-A81BD65F8D4D}"/>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408616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A82C-8391-EDC2-5B70-95007E47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B93BE-3C48-B002-B770-9F2A6BE329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C8E92-3188-C163-F129-1860D0D59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21AF2-3A51-4F5C-31C2-645672ECC63D}"/>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6" name="Footer Placeholder 5">
            <a:extLst>
              <a:ext uri="{FF2B5EF4-FFF2-40B4-BE49-F238E27FC236}">
                <a16:creationId xmlns:a16="http://schemas.microsoft.com/office/drawing/2014/main" id="{8C543FCA-3244-4C28-8C38-CB3648197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E912B-C460-5E4F-1ADF-26BBE99C83A8}"/>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86098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1DE4-EED3-8164-7F3F-23E2840CD4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10A8C4-9554-4323-7178-FCBEC478E6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F61CA-87E3-69D2-80C2-FF70BBAFD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DA0F1-05B1-2A3E-DA87-91B7FF121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F6257-1F06-32FB-0725-3AD276872F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229BE-7F93-8E94-BE5B-BAFB5A2E9A79}"/>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8" name="Footer Placeholder 7">
            <a:extLst>
              <a:ext uri="{FF2B5EF4-FFF2-40B4-BE49-F238E27FC236}">
                <a16:creationId xmlns:a16="http://schemas.microsoft.com/office/drawing/2014/main" id="{A7CD72F4-D1CF-0CD5-18D0-8EF5A386AB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5389E-23ED-E7BD-4887-CC133938F468}"/>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262990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074A-4023-42C6-3E58-A5DEF2C40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474D21-DCF9-C3C1-A0F9-B8327E738F37}"/>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4" name="Footer Placeholder 3">
            <a:extLst>
              <a:ext uri="{FF2B5EF4-FFF2-40B4-BE49-F238E27FC236}">
                <a16:creationId xmlns:a16="http://schemas.microsoft.com/office/drawing/2014/main" id="{BC6F9DBD-694E-25F9-D02F-28E540014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56D98-8FC1-131F-9DE2-6292E36A459F}"/>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42283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95BAA-DB96-CE9B-83FB-0114F5281099}"/>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3" name="Footer Placeholder 2">
            <a:extLst>
              <a:ext uri="{FF2B5EF4-FFF2-40B4-BE49-F238E27FC236}">
                <a16:creationId xmlns:a16="http://schemas.microsoft.com/office/drawing/2014/main" id="{DE1F0E0C-C6FA-26AC-B61D-109CB1A46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CD66F-B519-DBF0-BC4A-75180C0FA31A}"/>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42619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829A-EC67-BD2A-3666-178BFAA94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A58FCA-471B-CEC2-2E72-D2BFE9372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1B677-B4B8-B6F4-2717-1E4421EE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6BB90-DCDC-82D8-2110-F540D3AD0C4B}"/>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6" name="Footer Placeholder 5">
            <a:extLst>
              <a:ext uri="{FF2B5EF4-FFF2-40B4-BE49-F238E27FC236}">
                <a16:creationId xmlns:a16="http://schemas.microsoft.com/office/drawing/2014/main" id="{C2B5070D-8D73-4FF6-FDB2-71F2DA9C1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3A2DC-DA76-1854-1315-78EB0BFC4981}"/>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84028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A34A-64C5-7936-D828-C556652D4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56525-3217-A929-8D89-383DB3DBF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898AC-9B92-F874-C3C2-864F580E3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985FC-5D9B-36A6-F33B-B17B1D36479D}"/>
              </a:ext>
            </a:extLst>
          </p:cNvPr>
          <p:cNvSpPr>
            <a:spLocks noGrp="1"/>
          </p:cNvSpPr>
          <p:nvPr>
            <p:ph type="dt" sz="half" idx="10"/>
          </p:nvPr>
        </p:nvSpPr>
        <p:spPr/>
        <p:txBody>
          <a:bodyPr/>
          <a:lstStyle/>
          <a:p>
            <a:fld id="{210D1EAB-9B33-4D57-88A2-49C4615DDC2D}" type="datetimeFigureOut">
              <a:rPr lang="en-US" smtClean="0"/>
              <a:t>4/7/2026</a:t>
            </a:fld>
            <a:endParaRPr lang="en-US"/>
          </a:p>
        </p:txBody>
      </p:sp>
      <p:sp>
        <p:nvSpPr>
          <p:cNvPr id="6" name="Footer Placeholder 5">
            <a:extLst>
              <a:ext uri="{FF2B5EF4-FFF2-40B4-BE49-F238E27FC236}">
                <a16:creationId xmlns:a16="http://schemas.microsoft.com/office/drawing/2014/main" id="{757C700A-1DF4-526D-B29E-2637523B0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D6365-2680-9E2D-D995-74B0C3084F06}"/>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49335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8956B-28B2-6B98-8AAD-C4636CE0A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73B0F-08D8-C5E5-DB91-9B44A1125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EB457-CE5C-E340-6AC4-792E5A555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0D1EAB-9B33-4D57-88A2-49C4615DDC2D}" type="datetimeFigureOut">
              <a:rPr lang="en-US" smtClean="0"/>
              <a:t>4/7/2026</a:t>
            </a:fld>
            <a:endParaRPr lang="en-US"/>
          </a:p>
        </p:txBody>
      </p:sp>
      <p:sp>
        <p:nvSpPr>
          <p:cNvPr id="5" name="Footer Placeholder 4">
            <a:extLst>
              <a:ext uri="{FF2B5EF4-FFF2-40B4-BE49-F238E27FC236}">
                <a16:creationId xmlns:a16="http://schemas.microsoft.com/office/drawing/2014/main" id="{32D47DEA-B096-8847-22EE-56444D472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AB32D1-9E36-AAF7-A8C9-191F78C16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88A195-02FE-4BFA-9F68-5387B1A3A54F}" type="slidenum">
              <a:rPr lang="en-US" smtClean="0"/>
              <a:t>‹#›</a:t>
            </a:fld>
            <a:endParaRPr lang="en-US"/>
          </a:p>
        </p:txBody>
      </p:sp>
    </p:spTree>
    <p:extLst>
      <p:ext uri="{BB962C8B-B14F-4D97-AF65-F5344CB8AC3E}">
        <p14:creationId xmlns:p14="http://schemas.microsoft.com/office/powerpoint/2010/main" val="72838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 id="2147483669" r:id="rId15"/>
    <p:sldLayoutId id="2147483670" r:id="rId16"/>
    <p:sldLayoutId id="2147483671" r:id="rId17"/>
    <p:sldLayoutId id="2147483672" r:id="rId18"/>
    <p:sldLayoutId id="2147483673" r:id="rId19"/>
    <p:sldLayoutId id="2147483674" r:id="rId20"/>
    <p:sldLayoutId id="214748367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ensus.gov/programs-surveys/decennial-census/about/luca.html#how-to-prepare"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programs-surveys/decennial-census/about/luca.html#how-to-prepare"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mtgis-portal.geo.census.gov/arcgis/apps/webappviewer/index.html?id=c754be823d6342949a4c50e519eb87b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census.gov/newsroom/blogs/random-samplings/2026/01/historic-decline-in-net-international-migration.html"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census.gov/newsroom/blogs/random-samplings/2026/01/historic-decline-in-net-international-migration.html"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8A41-452A-048E-452A-71DD09D8E419}"/>
              </a:ext>
            </a:extLst>
          </p:cNvPr>
          <p:cNvSpPr>
            <a:spLocks noGrp="1"/>
          </p:cNvSpPr>
          <p:nvPr>
            <p:ph type="ctrTitle"/>
          </p:nvPr>
        </p:nvSpPr>
        <p:spPr>
          <a:xfrm>
            <a:off x="376136" y="1810139"/>
            <a:ext cx="9495651" cy="2149289"/>
          </a:xfrm>
        </p:spPr>
        <p:txBody>
          <a:bodyPr>
            <a:noAutofit/>
          </a:bodyPr>
          <a:lstStyle/>
          <a:p>
            <a:pPr>
              <a:lnSpc>
                <a:spcPct val="100000"/>
              </a:lnSpc>
              <a:spcBef>
                <a:spcPts val="0"/>
              </a:spcBef>
              <a:spcAft>
                <a:spcPts val="1200"/>
              </a:spcAft>
            </a:pPr>
            <a:br>
              <a:rPr lang="en-US" sz="5400" b="1" dirty="0">
                <a:effectLst/>
                <a:latin typeface="Besley ExtraBold" pitchFamily="2" charset="0"/>
                <a:ea typeface="Besley ExtraBold" pitchFamily="2" charset="0"/>
                <a:cs typeface="Tahoma" panose="020B0604030504040204" pitchFamily="34" charset="0"/>
              </a:rPr>
            </a:br>
            <a:r>
              <a:rPr lang="en-US" sz="4000" b="1" dirty="0">
                <a:effectLst/>
                <a:ea typeface="Besley ExtraBold" pitchFamily="2" charset="0"/>
              </a:rPr>
              <a:t>Current and Future </a:t>
            </a:r>
            <a:r>
              <a:rPr lang="en-US" sz="4000" dirty="0">
                <a:effectLst/>
                <a:ea typeface="Besley ExtraBold" pitchFamily="2" charset="0"/>
              </a:rPr>
              <a:t>Population Trends</a:t>
            </a:r>
            <a:br>
              <a:rPr lang="en-US" sz="4000" dirty="0">
                <a:effectLst/>
                <a:ea typeface="Besley ExtraBold" pitchFamily="2" charset="0"/>
              </a:rPr>
            </a:br>
            <a:r>
              <a:rPr lang="en-US" sz="4000" dirty="0">
                <a:effectLst/>
                <a:ea typeface="Besley ExtraBold" pitchFamily="2" charset="0"/>
              </a:rPr>
              <a:t>Preparing for 2030 Census</a:t>
            </a:r>
            <a:br>
              <a:rPr lang="en-US" sz="5400" dirty="0"/>
            </a:br>
            <a:endParaRPr lang="en-US" sz="5400" dirty="0">
              <a:effectLst/>
              <a:latin typeface="Verdana" panose="020B060403050404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FB49279A-9271-4F1A-AA7B-7182E2DA3C34}"/>
              </a:ext>
            </a:extLst>
          </p:cNvPr>
          <p:cNvSpPr txBox="1"/>
          <p:nvPr/>
        </p:nvSpPr>
        <p:spPr>
          <a:xfrm>
            <a:off x="840214" y="4252911"/>
            <a:ext cx="7184573" cy="646331"/>
          </a:xfrm>
          <a:prstGeom prst="rect">
            <a:avLst/>
          </a:prstGeom>
          <a:noFill/>
        </p:spPr>
        <p:txBody>
          <a:bodyPr wrap="square">
            <a:spAutoFit/>
          </a:bodyPr>
          <a:lstStyle/>
          <a:p>
            <a:r>
              <a:rPr lang="en-US"/>
              <a:t>TARC Bi-Annual Staff Training and Board Meeting</a:t>
            </a:r>
          </a:p>
          <a:p>
            <a:r>
              <a:rPr lang="en-US"/>
              <a:t>Feb 5, 2026</a:t>
            </a:r>
          </a:p>
        </p:txBody>
      </p:sp>
    </p:spTree>
    <p:extLst>
      <p:ext uri="{BB962C8B-B14F-4D97-AF65-F5344CB8AC3E}">
        <p14:creationId xmlns:p14="http://schemas.microsoft.com/office/powerpoint/2010/main" val="216557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DED0-59FD-43B6-B754-8F58F8DC7C7A}"/>
              </a:ext>
            </a:extLst>
          </p:cNvPr>
          <p:cNvSpPr>
            <a:spLocks noGrp="1"/>
          </p:cNvSpPr>
          <p:nvPr>
            <p:ph type="title"/>
          </p:nvPr>
        </p:nvSpPr>
        <p:spPr/>
        <p:txBody>
          <a:bodyPr/>
          <a:lstStyle/>
          <a:p>
            <a:r>
              <a:rPr lang="en-US">
                <a:solidFill>
                  <a:schemeClr val="tx1"/>
                </a:solidFill>
              </a:rPr>
              <a:t>TDC Projections Table</a:t>
            </a:r>
          </a:p>
        </p:txBody>
      </p:sp>
      <p:pic>
        <p:nvPicPr>
          <p:cNvPr id="4" name="Picture 3">
            <a:extLst>
              <a:ext uri="{FF2B5EF4-FFF2-40B4-BE49-F238E27FC236}">
                <a16:creationId xmlns:a16="http://schemas.microsoft.com/office/drawing/2014/main" id="{CBB7AAE1-EE45-D4AB-8D91-6041D373ED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2136" y="0"/>
            <a:ext cx="6742339" cy="6858000"/>
          </a:xfrm>
          <a:prstGeom prst="rect">
            <a:avLst/>
          </a:prstGeom>
        </p:spPr>
      </p:pic>
    </p:spTree>
    <p:extLst>
      <p:ext uri="{BB962C8B-B14F-4D97-AF65-F5344CB8AC3E}">
        <p14:creationId xmlns:p14="http://schemas.microsoft.com/office/powerpoint/2010/main" val="282530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5B03-5A42-FC68-D997-6AE4B151E7AE}"/>
              </a:ext>
            </a:extLst>
          </p:cNvPr>
          <p:cNvSpPr>
            <a:spLocks noGrp="1"/>
          </p:cNvSpPr>
          <p:nvPr>
            <p:ph type="title"/>
          </p:nvPr>
        </p:nvSpPr>
        <p:spPr>
          <a:xfrm>
            <a:off x="266700" y="365125"/>
            <a:ext cx="3662749" cy="1806575"/>
          </a:xfrm>
        </p:spPr>
        <p:txBody>
          <a:bodyPr/>
          <a:lstStyle/>
          <a:p>
            <a:r>
              <a:rPr lang="en-US">
                <a:solidFill>
                  <a:schemeClr val="tx1"/>
                </a:solidFill>
              </a:rPr>
              <a:t>TDC Projections Data Tool</a:t>
            </a:r>
          </a:p>
        </p:txBody>
      </p:sp>
      <p:pic>
        <p:nvPicPr>
          <p:cNvPr id="11" name="Picture 10">
            <a:extLst>
              <a:ext uri="{FF2B5EF4-FFF2-40B4-BE49-F238E27FC236}">
                <a16:creationId xmlns:a16="http://schemas.microsoft.com/office/drawing/2014/main" id="{7C4DA48F-8365-1A1E-DC52-B14485FB517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771697" y="1"/>
            <a:ext cx="7267385" cy="6858000"/>
          </a:xfrm>
          <a:prstGeom prst="rect">
            <a:avLst/>
          </a:prstGeom>
        </p:spPr>
      </p:pic>
    </p:spTree>
    <p:extLst>
      <p:ext uri="{BB962C8B-B14F-4D97-AF65-F5344CB8AC3E}">
        <p14:creationId xmlns:p14="http://schemas.microsoft.com/office/powerpoint/2010/main" val="20997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8BB5-E32D-7A75-2BA3-A753BE295633}"/>
              </a:ext>
            </a:extLst>
          </p:cNvPr>
          <p:cNvSpPr>
            <a:spLocks noGrp="1"/>
          </p:cNvSpPr>
          <p:nvPr>
            <p:ph type="title"/>
          </p:nvPr>
        </p:nvSpPr>
        <p:spPr/>
        <p:txBody>
          <a:bodyPr/>
          <a:lstStyle/>
          <a:p>
            <a:r>
              <a:rPr lang="en-US" b="1" i="0">
                <a:solidFill>
                  <a:srgbClr val="000000"/>
                </a:solidFill>
                <a:effectLst/>
                <a:latin typeface="Roboto" panose="02000000000000000000" pitchFamily="2" charset="0"/>
              </a:rPr>
              <a:t>Projected Population Growth in Texas with Various Migration Scenarios</a:t>
            </a:r>
            <a:endParaRPr lang="en-US"/>
          </a:p>
        </p:txBody>
      </p:sp>
      <p:graphicFrame>
        <p:nvGraphicFramePr>
          <p:cNvPr id="7" name="Content Placeholder 6" descr="Line graph showing population trends from 2020 to 2060. Four lines indicate high, mid, and low migration scenarios, plus a baseline. ">
            <a:extLst>
              <a:ext uri="{FF2B5EF4-FFF2-40B4-BE49-F238E27FC236}">
                <a16:creationId xmlns:a16="http://schemas.microsoft.com/office/drawing/2014/main" id="{6A85FE54-5720-15F8-9499-0ABDE0C1456C}"/>
              </a:ext>
            </a:extLst>
          </p:cNvPr>
          <p:cNvGraphicFramePr>
            <a:graphicFrameLocks noGrp="1"/>
          </p:cNvGraphicFramePr>
          <p:nvPr>
            <p:ph idx="1"/>
            <p:extLst>
              <p:ext uri="{D42A27DB-BD31-4B8C-83A1-F6EECF244321}">
                <p14:modId xmlns:p14="http://schemas.microsoft.com/office/powerpoint/2010/main" val="3699370751"/>
              </p:ext>
            </p:extLst>
          </p:nvPr>
        </p:nvGraphicFramePr>
        <p:xfrm>
          <a:off x="579383" y="1618507"/>
          <a:ext cx="11033234" cy="409439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5A057D27-7161-AA3B-1954-5BF05CBBF62F}"/>
              </a:ext>
            </a:extLst>
          </p:cNvPr>
          <p:cNvSpPr>
            <a:spLocks noGrp="1"/>
          </p:cNvSpPr>
          <p:nvPr>
            <p:ph sz="quarter" idx="13"/>
          </p:nvPr>
        </p:nvSpPr>
        <p:spPr/>
        <p:txBody>
          <a:bodyPr>
            <a:normAutofit/>
          </a:bodyPr>
          <a:lstStyle/>
          <a:p>
            <a:r>
              <a:rPr lang="en-US" sz="1200" b="1" i="0">
                <a:solidFill>
                  <a:srgbClr val="888888"/>
                </a:solidFill>
                <a:effectLst/>
                <a:latin typeface="Roboto" panose="02000000000000000000" pitchFamily="2" charset="0"/>
              </a:rPr>
              <a:t>Source: </a:t>
            </a:r>
            <a:r>
              <a:rPr lang="en-US" sz="1200" b="0" i="0">
                <a:solidFill>
                  <a:srgbClr val="888888"/>
                </a:solidFill>
                <a:effectLst/>
                <a:latin typeface="Roboto" panose="02000000000000000000" pitchFamily="2" charset="0"/>
              </a:rPr>
              <a:t>Texas Demographic Center, Vintage 2022 and 2024 Population Projections</a:t>
            </a:r>
            <a:endParaRPr lang="en-US" sz="1200"/>
          </a:p>
        </p:txBody>
      </p:sp>
      <p:cxnSp>
        <p:nvCxnSpPr>
          <p:cNvPr id="5" name="Straight Arrow Connector 4" descr="Red arrow points to an intersection in early 2025.">
            <a:extLst>
              <a:ext uri="{FF2B5EF4-FFF2-40B4-BE49-F238E27FC236}">
                <a16:creationId xmlns:a16="http://schemas.microsoft.com/office/drawing/2014/main" id="{D1494076-9368-EEDD-0D75-46114E0BD2BB}"/>
              </a:ext>
            </a:extLst>
          </p:cNvPr>
          <p:cNvCxnSpPr>
            <a:cxnSpLocks/>
          </p:cNvCxnSpPr>
          <p:nvPr/>
        </p:nvCxnSpPr>
        <p:spPr>
          <a:xfrm>
            <a:off x="1710750" y="3394574"/>
            <a:ext cx="191386" cy="5422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51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C2BE-C648-C9CD-12BC-46ADDAE2D4D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3AC44E1-3512-DB02-214B-F5997DB13B57}"/>
              </a:ext>
            </a:extLst>
          </p:cNvPr>
          <p:cNvSpPr>
            <a:spLocks noGrp="1"/>
          </p:cNvSpPr>
          <p:nvPr>
            <p:ph type="title"/>
          </p:nvPr>
        </p:nvSpPr>
        <p:spPr>
          <a:xfrm>
            <a:off x="0" y="425571"/>
            <a:ext cx="12192000" cy="347211"/>
          </a:xfrm>
          <a:prstGeom prst="rect">
            <a:avLst/>
          </a:prstGeom>
        </p:spPr>
        <p:txBody>
          <a:bodyPr wrap="square">
            <a:spAutoFit/>
          </a:bodyPr>
          <a:lstStyle/>
          <a:p>
            <a:pPr>
              <a:lnSpc>
                <a:spcPts val="1800"/>
              </a:lnSpc>
            </a:pPr>
            <a:r>
              <a:rPr lang="en-US" kern="0"/>
              <a:t>Projected Components of Change under the Mid Migration Scenario</a:t>
            </a:r>
            <a:endParaRPr lang="en-US">
              <a:cs typeface="Arial" panose="020B0604020202020204" pitchFamily="34" charset="0"/>
            </a:endParaRPr>
          </a:p>
        </p:txBody>
      </p:sp>
      <p:sp>
        <p:nvSpPr>
          <p:cNvPr id="4" name="Content Placeholder 3">
            <a:extLst>
              <a:ext uri="{FF2B5EF4-FFF2-40B4-BE49-F238E27FC236}">
                <a16:creationId xmlns:a16="http://schemas.microsoft.com/office/drawing/2014/main" id="{71A99CCA-3B3E-62AD-5D93-9684EA2018C0}"/>
              </a:ext>
            </a:extLst>
          </p:cNvPr>
          <p:cNvSpPr>
            <a:spLocks noGrp="1"/>
          </p:cNvSpPr>
          <p:nvPr>
            <p:ph sz="quarter" idx="13"/>
          </p:nvPr>
        </p:nvSpPr>
        <p:spPr/>
        <p:txBody>
          <a:bodyPr/>
          <a:lstStyle/>
          <a:p>
            <a:r>
              <a:rPr lang="en-US" b="1"/>
              <a:t>Source: </a:t>
            </a:r>
            <a:r>
              <a:rPr lang="en-US" sz="1000" kern="900">
                <a:latin typeface="Arial" panose="020B0604020202020204" pitchFamily="34" charset="0"/>
                <a:cs typeface="Arial" panose="020B0604020202020204" pitchFamily="34" charset="0"/>
              </a:rPr>
              <a:t>Texas Demographic Center, Vintage 2024  Population Projections</a:t>
            </a:r>
          </a:p>
        </p:txBody>
      </p:sp>
      <p:graphicFrame>
        <p:nvGraphicFramePr>
          <p:cNvPr id="3" name="Chart 2" descr="Bar chart showing decreasing trends from 2024 to 2054 in net domestic migration, net international migration, and natural change.">
            <a:extLst>
              <a:ext uri="{FF2B5EF4-FFF2-40B4-BE49-F238E27FC236}">
                <a16:creationId xmlns:a16="http://schemas.microsoft.com/office/drawing/2014/main" id="{8FE50E43-A37B-491E-A5A6-D8F23AD27D6E}"/>
              </a:ext>
            </a:extLst>
          </p:cNvPr>
          <p:cNvGraphicFramePr>
            <a:graphicFrameLocks/>
          </p:cNvGraphicFramePr>
          <p:nvPr>
            <p:extLst>
              <p:ext uri="{D42A27DB-BD31-4B8C-83A1-F6EECF244321}">
                <p14:modId xmlns:p14="http://schemas.microsoft.com/office/powerpoint/2010/main" val="1173230719"/>
              </p:ext>
            </p:extLst>
          </p:nvPr>
        </p:nvGraphicFramePr>
        <p:xfrm>
          <a:off x="588433" y="1034170"/>
          <a:ext cx="11015133" cy="5060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75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BB00-FD41-F100-EC43-FB222C136BA1}"/>
              </a:ext>
            </a:extLst>
          </p:cNvPr>
          <p:cNvSpPr>
            <a:spLocks noGrp="1"/>
          </p:cNvSpPr>
          <p:nvPr>
            <p:ph type="title"/>
          </p:nvPr>
        </p:nvSpPr>
        <p:spPr>
          <a:xfrm>
            <a:off x="69669" y="136525"/>
            <a:ext cx="4859381" cy="1754326"/>
          </a:xfr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a:bodyPr>
          <a:lstStyle/>
          <a:p>
            <a:r>
              <a:rPr lang="en-US" sz="2400">
                <a:solidFill>
                  <a:schemeClr val="tx1"/>
                </a:solidFill>
              </a:rPr>
              <a:t>Projected Population by Race/Ethnicity</a:t>
            </a:r>
            <a:br>
              <a:rPr lang="en-US" sz="2400">
                <a:solidFill>
                  <a:schemeClr val="tx1"/>
                </a:solidFill>
              </a:rPr>
            </a:br>
            <a:r>
              <a:rPr lang="en-US" sz="2400">
                <a:solidFill>
                  <a:schemeClr val="tx1"/>
                </a:solidFill>
              </a:rPr>
              <a:t>2020-2060</a:t>
            </a:r>
            <a:br>
              <a:rPr lang="en-US" sz="2400">
                <a:solidFill>
                  <a:schemeClr val="tx1"/>
                </a:solidFill>
              </a:rPr>
            </a:br>
            <a:br>
              <a:rPr lang="en-US" sz="2400">
                <a:solidFill>
                  <a:schemeClr val="tx1"/>
                </a:solidFill>
              </a:rPr>
            </a:br>
            <a:r>
              <a:rPr kumimoji="0" lang="en-US" sz="16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 Migration Scenario</a:t>
            </a:r>
            <a:endParaRPr lang="en-US" sz="2400">
              <a:solidFill>
                <a:schemeClr val="tx1"/>
              </a:solidFill>
            </a:endParaRPr>
          </a:p>
        </p:txBody>
      </p:sp>
      <p:sp>
        <p:nvSpPr>
          <p:cNvPr id="3" name="TextBox 2">
            <a:extLst>
              <a:ext uri="{FF2B5EF4-FFF2-40B4-BE49-F238E27FC236}">
                <a16:creationId xmlns:a16="http://schemas.microsoft.com/office/drawing/2014/main" id="{CBA9AFA6-516B-861E-7D8E-5BF6F770D330}"/>
              </a:ext>
            </a:extLst>
          </p:cNvPr>
          <p:cNvSpPr txBox="1"/>
          <p:nvPr/>
        </p:nvSpPr>
        <p:spPr>
          <a:xfrm>
            <a:off x="600891" y="2198914"/>
            <a:ext cx="3291840" cy="2031325"/>
          </a:xfrm>
          <a:prstGeom prst="rect">
            <a:avLst/>
          </a:prstGeom>
          <a:noFill/>
        </p:spPr>
        <p:txBody>
          <a:bodyPr wrap="square" rtlCol="0">
            <a:spAutoFit/>
          </a:bodyPr>
          <a:lstStyle/>
          <a:p>
            <a:r>
              <a:rPr lang="en-US"/>
              <a:t>All race/ethnic groups are projected to grow in size except for the non-Hispanic White.</a:t>
            </a:r>
          </a:p>
          <a:p>
            <a:endParaRPr lang="en-US"/>
          </a:p>
          <a:p>
            <a:r>
              <a:rPr lang="en-US"/>
              <a:t>Hispanics will gain the most population, while NH Asians will experience the fastest growth</a:t>
            </a:r>
          </a:p>
        </p:txBody>
      </p:sp>
      <p:graphicFrame>
        <p:nvGraphicFramePr>
          <p:cNvPr id="6" name="Content Placeholder 5" descr="Projected population graph by race/ethnicity from 2020 to 2060. Hispanic growth leads, NH Asian grows fastest, NH White declines. Bars in various colors.">
            <a:extLst>
              <a:ext uri="{FF2B5EF4-FFF2-40B4-BE49-F238E27FC236}">
                <a16:creationId xmlns:a16="http://schemas.microsoft.com/office/drawing/2014/main" id="{2A233C09-7348-179B-5E1E-0BFDC4BD29A3}"/>
              </a:ext>
            </a:extLst>
          </p:cNvPr>
          <p:cNvGraphicFramePr>
            <a:graphicFrameLocks noGrp="1"/>
          </p:cNvGraphicFramePr>
          <p:nvPr>
            <p:ph idx="1"/>
            <p:extLst>
              <p:ext uri="{D42A27DB-BD31-4B8C-83A1-F6EECF244321}">
                <p14:modId xmlns:p14="http://schemas.microsoft.com/office/powerpoint/2010/main" val="3873809648"/>
              </p:ext>
            </p:extLst>
          </p:nvPr>
        </p:nvGraphicFramePr>
        <p:xfrm>
          <a:off x="4929050" y="361405"/>
          <a:ext cx="7136675" cy="5799909"/>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3">
            <a:extLst>
              <a:ext uri="{FF2B5EF4-FFF2-40B4-BE49-F238E27FC236}">
                <a16:creationId xmlns:a16="http://schemas.microsoft.com/office/drawing/2014/main" id="{C88D0479-5DB5-7AD1-1B45-98A6F04902ED}"/>
              </a:ext>
            </a:extLst>
          </p:cNvPr>
          <p:cNvSpPr txBox="1">
            <a:spLocks/>
          </p:cNvSpPr>
          <p:nvPr/>
        </p:nvSpPr>
        <p:spPr>
          <a:xfrm>
            <a:off x="179388" y="6236109"/>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Texas Demographic Center, Vintage 2024 Population Projections, Mid Migration Scenario</a:t>
            </a:r>
          </a:p>
        </p:txBody>
      </p:sp>
    </p:spTree>
    <p:extLst>
      <p:ext uri="{BB962C8B-B14F-4D97-AF65-F5344CB8AC3E}">
        <p14:creationId xmlns:p14="http://schemas.microsoft.com/office/powerpoint/2010/main" val="371660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B8C4-CDC0-4847-7689-1F5F9008C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D7332-6C9A-E54F-1CB4-1051650349B9}"/>
              </a:ext>
            </a:extLst>
          </p:cNvPr>
          <p:cNvSpPr>
            <a:spLocks noGrp="1"/>
          </p:cNvSpPr>
          <p:nvPr>
            <p:ph type="title"/>
          </p:nvPr>
        </p:nvSpPr>
        <p:spPr>
          <a:xfrm>
            <a:off x="115368" y="53469"/>
            <a:ext cx="5922236" cy="1678857"/>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normAutofit/>
          </a:bodyPr>
          <a:lstStyle/>
          <a:p>
            <a:r>
              <a:rPr lang="en-US">
                <a:solidFill>
                  <a:schemeClr val="tx1"/>
                </a:solidFill>
              </a:rPr>
              <a:t>Projected Population by Age</a:t>
            </a:r>
            <a:br>
              <a:rPr lang="en-US">
                <a:solidFill>
                  <a:schemeClr val="tx1"/>
                </a:solidFill>
              </a:rPr>
            </a:br>
            <a:r>
              <a:rPr lang="en-US">
                <a:solidFill>
                  <a:schemeClr val="tx1"/>
                </a:solidFill>
              </a:rPr>
              <a:t> 2020, 2040, and 2060</a:t>
            </a:r>
            <a:br>
              <a:rPr lang="en-US">
                <a:solidFill>
                  <a:schemeClr val="tx1"/>
                </a:solidFill>
              </a:rPr>
            </a:br>
            <a:br>
              <a:rPr lang="en-US">
                <a:solidFill>
                  <a:schemeClr val="tx1"/>
                </a:solidFill>
              </a:rPr>
            </a:br>
            <a:r>
              <a:rPr kumimoji="0" lang="en-US" sz="16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 Migration Scenario</a:t>
            </a:r>
            <a:endParaRPr lang="en-US">
              <a:solidFill>
                <a:schemeClr val="tx1"/>
              </a:solidFill>
            </a:endParaRPr>
          </a:p>
        </p:txBody>
      </p:sp>
      <p:sp>
        <p:nvSpPr>
          <p:cNvPr id="8" name="TextBox 7">
            <a:extLst>
              <a:ext uri="{FF2B5EF4-FFF2-40B4-BE49-F238E27FC236}">
                <a16:creationId xmlns:a16="http://schemas.microsoft.com/office/drawing/2014/main" id="{26B66C54-95CB-F3E2-1744-80C7718CADA8}"/>
              </a:ext>
            </a:extLst>
          </p:cNvPr>
          <p:cNvSpPr txBox="1"/>
          <p:nvPr/>
        </p:nvSpPr>
        <p:spPr>
          <a:xfrm>
            <a:off x="179388" y="2029804"/>
            <a:ext cx="6095288" cy="2585323"/>
          </a:xfrm>
          <a:prstGeom prst="rect">
            <a:avLst/>
          </a:prstGeom>
          <a:noFill/>
        </p:spPr>
        <p:txBody>
          <a:bodyPr wrap="square">
            <a:spAutoFit/>
          </a:bodyPr>
          <a:lstStyle/>
          <a:p>
            <a:pPr marL="285750" indent="-285750">
              <a:buFont typeface="Arial" panose="020B0604020202020204" pitchFamily="34" charset="0"/>
              <a:buChar char="•"/>
            </a:pPr>
            <a:r>
              <a:rPr lang="en-US"/>
              <a:t>Texas will continue to age in the next few decades.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65+ group will grow fastest.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Growth among those under 18 will slow and begin to decline.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working-age population will grow and maintain a stable share of the total population.</a:t>
            </a:r>
          </a:p>
        </p:txBody>
      </p:sp>
      <p:graphicFrame>
        <p:nvGraphicFramePr>
          <p:cNvPr id="5" name="Chart 4" descr="Bar chart of Texas projected population by age for 2020, 2040, and 2060. Shows growth in 65+ age group, with total populations of 29.1M, 37.1M, and 42.6M.">
            <a:extLst>
              <a:ext uri="{FF2B5EF4-FFF2-40B4-BE49-F238E27FC236}">
                <a16:creationId xmlns:a16="http://schemas.microsoft.com/office/drawing/2014/main" id="{A94A38D7-2669-503B-8837-8C6590844C74}"/>
              </a:ext>
            </a:extLst>
          </p:cNvPr>
          <p:cNvGraphicFramePr/>
          <p:nvPr>
            <p:extLst>
              <p:ext uri="{D42A27DB-BD31-4B8C-83A1-F6EECF244321}">
                <p14:modId xmlns:p14="http://schemas.microsoft.com/office/powerpoint/2010/main" val="2481441185"/>
              </p:ext>
            </p:extLst>
          </p:nvPr>
        </p:nvGraphicFramePr>
        <p:xfrm>
          <a:off x="6526754" y="348018"/>
          <a:ext cx="5342620" cy="56411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3D87A55-21A2-3493-D709-B4F5A99F936B}"/>
              </a:ext>
            </a:extLst>
          </p:cNvPr>
          <p:cNvSpPr txBox="1"/>
          <p:nvPr/>
        </p:nvSpPr>
        <p:spPr>
          <a:xfrm>
            <a:off x="8266085" y="2389835"/>
            <a:ext cx="495649" cy="307777"/>
          </a:xfrm>
          <a:prstGeom prst="rect">
            <a:avLst/>
          </a:prstGeom>
          <a:noFill/>
        </p:spPr>
        <p:txBody>
          <a:bodyPr wrap="none" rtlCol="0">
            <a:spAutoFit/>
          </a:bodyPr>
          <a:lstStyle/>
          <a:p>
            <a:r>
              <a:rPr lang="en-US" sz="1400">
                <a:solidFill>
                  <a:schemeClr val="bg1"/>
                </a:solidFill>
                <a:latin typeface="Aral"/>
              </a:rPr>
              <a:t>13%</a:t>
            </a:r>
          </a:p>
        </p:txBody>
      </p:sp>
      <p:sp>
        <p:nvSpPr>
          <p:cNvPr id="7" name="TextBox 6">
            <a:extLst>
              <a:ext uri="{FF2B5EF4-FFF2-40B4-BE49-F238E27FC236}">
                <a16:creationId xmlns:a16="http://schemas.microsoft.com/office/drawing/2014/main" id="{A17BE94A-401D-B9C9-F704-03F018CFC655}"/>
              </a:ext>
            </a:extLst>
          </p:cNvPr>
          <p:cNvSpPr txBox="1"/>
          <p:nvPr/>
        </p:nvSpPr>
        <p:spPr>
          <a:xfrm>
            <a:off x="8266085" y="3429000"/>
            <a:ext cx="495649" cy="307777"/>
          </a:xfrm>
          <a:prstGeom prst="rect">
            <a:avLst/>
          </a:prstGeom>
          <a:noFill/>
        </p:spPr>
        <p:txBody>
          <a:bodyPr wrap="none" rtlCol="0">
            <a:spAutoFit/>
          </a:bodyPr>
          <a:lstStyle/>
          <a:p>
            <a:r>
              <a:rPr lang="en-US" sz="1400">
                <a:solidFill>
                  <a:schemeClr val="bg1"/>
                </a:solidFill>
                <a:latin typeface="Aral"/>
              </a:rPr>
              <a:t>62%</a:t>
            </a:r>
          </a:p>
        </p:txBody>
      </p:sp>
      <p:sp>
        <p:nvSpPr>
          <p:cNvPr id="12" name="TextBox 11">
            <a:extLst>
              <a:ext uri="{FF2B5EF4-FFF2-40B4-BE49-F238E27FC236}">
                <a16:creationId xmlns:a16="http://schemas.microsoft.com/office/drawing/2014/main" id="{0E4C54A7-F024-B183-5BBB-DE0B0A221CFF}"/>
              </a:ext>
            </a:extLst>
          </p:cNvPr>
          <p:cNvSpPr txBox="1"/>
          <p:nvPr/>
        </p:nvSpPr>
        <p:spPr>
          <a:xfrm>
            <a:off x="9558776" y="1812580"/>
            <a:ext cx="495649" cy="307777"/>
          </a:xfrm>
          <a:prstGeom prst="rect">
            <a:avLst/>
          </a:prstGeom>
          <a:noFill/>
        </p:spPr>
        <p:txBody>
          <a:bodyPr wrap="none" rtlCol="0">
            <a:spAutoFit/>
          </a:bodyPr>
          <a:lstStyle/>
          <a:p>
            <a:r>
              <a:rPr lang="en-US" sz="1400">
                <a:solidFill>
                  <a:schemeClr val="bg1"/>
                </a:solidFill>
                <a:latin typeface="Aral"/>
              </a:rPr>
              <a:t>18%</a:t>
            </a:r>
          </a:p>
        </p:txBody>
      </p:sp>
      <p:sp>
        <p:nvSpPr>
          <p:cNvPr id="9" name="TextBox 8">
            <a:extLst>
              <a:ext uri="{FF2B5EF4-FFF2-40B4-BE49-F238E27FC236}">
                <a16:creationId xmlns:a16="http://schemas.microsoft.com/office/drawing/2014/main" id="{8A81CA0F-C0C3-B23E-28E9-CBA1054F3D62}"/>
              </a:ext>
            </a:extLst>
          </p:cNvPr>
          <p:cNvSpPr txBox="1"/>
          <p:nvPr/>
        </p:nvSpPr>
        <p:spPr>
          <a:xfrm>
            <a:off x="9558775" y="3239090"/>
            <a:ext cx="495649" cy="307777"/>
          </a:xfrm>
          <a:prstGeom prst="rect">
            <a:avLst/>
          </a:prstGeom>
          <a:noFill/>
        </p:spPr>
        <p:txBody>
          <a:bodyPr wrap="none" rtlCol="0">
            <a:spAutoFit/>
          </a:bodyPr>
          <a:lstStyle/>
          <a:p>
            <a:r>
              <a:rPr lang="en-US" sz="1400">
                <a:solidFill>
                  <a:schemeClr val="bg1"/>
                </a:solidFill>
                <a:latin typeface="Aral"/>
              </a:rPr>
              <a:t>60%</a:t>
            </a:r>
          </a:p>
        </p:txBody>
      </p:sp>
      <p:sp>
        <p:nvSpPr>
          <p:cNvPr id="13" name="TextBox 12">
            <a:extLst>
              <a:ext uri="{FF2B5EF4-FFF2-40B4-BE49-F238E27FC236}">
                <a16:creationId xmlns:a16="http://schemas.microsoft.com/office/drawing/2014/main" id="{807C08CF-0213-DEB8-6AC4-8274A4EA308E}"/>
              </a:ext>
            </a:extLst>
          </p:cNvPr>
          <p:cNvSpPr txBox="1"/>
          <p:nvPr/>
        </p:nvSpPr>
        <p:spPr>
          <a:xfrm>
            <a:off x="10808529" y="1471829"/>
            <a:ext cx="495649" cy="307777"/>
          </a:xfrm>
          <a:prstGeom prst="rect">
            <a:avLst/>
          </a:prstGeom>
          <a:noFill/>
        </p:spPr>
        <p:txBody>
          <a:bodyPr wrap="none" rtlCol="0">
            <a:spAutoFit/>
          </a:bodyPr>
          <a:lstStyle/>
          <a:p>
            <a:r>
              <a:rPr lang="en-US" sz="1400">
                <a:solidFill>
                  <a:schemeClr val="bg1"/>
                </a:solidFill>
                <a:latin typeface="Aral"/>
              </a:rPr>
              <a:t>22%</a:t>
            </a:r>
          </a:p>
        </p:txBody>
      </p:sp>
      <p:sp>
        <p:nvSpPr>
          <p:cNvPr id="11" name="TextBox 10">
            <a:extLst>
              <a:ext uri="{FF2B5EF4-FFF2-40B4-BE49-F238E27FC236}">
                <a16:creationId xmlns:a16="http://schemas.microsoft.com/office/drawing/2014/main" id="{18930825-2EED-1371-17F9-A1978D8E758A}"/>
              </a:ext>
            </a:extLst>
          </p:cNvPr>
          <p:cNvSpPr txBox="1"/>
          <p:nvPr/>
        </p:nvSpPr>
        <p:spPr>
          <a:xfrm>
            <a:off x="10851465" y="3085201"/>
            <a:ext cx="495649" cy="307777"/>
          </a:xfrm>
          <a:prstGeom prst="rect">
            <a:avLst/>
          </a:prstGeom>
          <a:noFill/>
        </p:spPr>
        <p:txBody>
          <a:bodyPr wrap="none" rtlCol="0">
            <a:spAutoFit/>
          </a:bodyPr>
          <a:lstStyle/>
          <a:p>
            <a:r>
              <a:rPr lang="en-US" sz="1400">
                <a:solidFill>
                  <a:schemeClr val="bg1"/>
                </a:solidFill>
                <a:latin typeface="Aral"/>
              </a:rPr>
              <a:t>60%</a:t>
            </a:r>
          </a:p>
        </p:txBody>
      </p:sp>
      <p:sp>
        <p:nvSpPr>
          <p:cNvPr id="17" name="TextBox 16">
            <a:extLst>
              <a:ext uri="{FF2B5EF4-FFF2-40B4-BE49-F238E27FC236}">
                <a16:creationId xmlns:a16="http://schemas.microsoft.com/office/drawing/2014/main" id="{E447762C-FFB9-3072-D58C-A9A3639A21FF}"/>
              </a:ext>
            </a:extLst>
          </p:cNvPr>
          <p:cNvSpPr txBox="1"/>
          <p:nvPr/>
        </p:nvSpPr>
        <p:spPr>
          <a:xfrm>
            <a:off x="6517690" y="5243474"/>
            <a:ext cx="1315496" cy="276999"/>
          </a:xfrm>
          <a:prstGeom prst="rect">
            <a:avLst/>
          </a:prstGeom>
          <a:noFill/>
          <a:ln>
            <a:solidFill>
              <a:schemeClr val="accent1"/>
            </a:solidFill>
          </a:ln>
        </p:spPr>
        <p:txBody>
          <a:bodyPr wrap="square" rtlCol="0">
            <a:spAutoFit/>
          </a:bodyPr>
          <a:lstStyle/>
          <a:p>
            <a:pPr algn="ctr"/>
            <a:r>
              <a:rPr lang="en-US" sz="1200"/>
              <a:t>Total Population</a:t>
            </a:r>
          </a:p>
        </p:txBody>
      </p:sp>
      <p:sp>
        <p:nvSpPr>
          <p:cNvPr id="14" name="TextBox 13">
            <a:extLst>
              <a:ext uri="{FF2B5EF4-FFF2-40B4-BE49-F238E27FC236}">
                <a16:creationId xmlns:a16="http://schemas.microsoft.com/office/drawing/2014/main" id="{AD95AC6A-371A-9DE9-DDB9-C6CCB9DEDA95}"/>
              </a:ext>
            </a:extLst>
          </p:cNvPr>
          <p:cNvSpPr txBox="1"/>
          <p:nvPr/>
        </p:nvSpPr>
        <p:spPr>
          <a:xfrm>
            <a:off x="7883305" y="5229298"/>
            <a:ext cx="1210407" cy="276999"/>
          </a:xfrm>
          <a:prstGeom prst="rect">
            <a:avLst/>
          </a:prstGeom>
          <a:noFill/>
          <a:ln>
            <a:solidFill>
              <a:schemeClr val="accent1"/>
            </a:solidFill>
          </a:ln>
        </p:spPr>
        <p:txBody>
          <a:bodyPr wrap="square" rtlCol="0">
            <a:spAutoFit/>
          </a:bodyPr>
          <a:lstStyle/>
          <a:p>
            <a:pPr algn="ctr"/>
            <a:r>
              <a:rPr lang="en-US" sz="1200"/>
              <a:t>29.1M</a:t>
            </a:r>
          </a:p>
        </p:txBody>
      </p:sp>
      <p:sp>
        <p:nvSpPr>
          <p:cNvPr id="15" name="TextBox 14">
            <a:extLst>
              <a:ext uri="{FF2B5EF4-FFF2-40B4-BE49-F238E27FC236}">
                <a16:creationId xmlns:a16="http://schemas.microsoft.com/office/drawing/2014/main" id="{6BAD377A-35C1-50A3-A4BC-416C8086F1F5}"/>
              </a:ext>
            </a:extLst>
          </p:cNvPr>
          <p:cNvSpPr txBox="1"/>
          <p:nvPr/>
        </p:nvSpPr>
        <p:spPr>
          <a:xfrm>
            <a:off x="9189737" y="5229298"/>
            <a:ext cx="1210406" cy="276999"/>
          </a:xfrm>
          <a:prstGeom prst="rect">
            <a:avLst/>
          </a:prstGeom>
          <a:noFill/>
          <a:ln>
            <a:solidFill>
              <a:schemeClr val="accent1"/>
            </a:solidFill>
          </a:ln>
        </p:spPr>
        <p:txBody>
          <a:bodyPr wrap="square" rtlCol="0">
            <a:spAutoFit/>
          </a:bodyPr>
          <a:lstStyle/>
          <a:p>
            <a:pPr algn="ctr"/>
            <a:r>
              <a:rPr lang="en-US" sz="1200"/>
              <a:t>37.1M</a:t>
            </a:r>
          </a:p>
        </p:txBody>
      </p:sp>
      <p:sp>
        <p:nvSpPr>
          <p:cNvPr id="16" name="TextBox 15">
            <a:extLst>
              <a:ext uri="{FF2B5EF4-FFF2-40B4-BE49-F238E27FC236}">
                <a16:creationId xmlns:a16="http://schemas.microsoft.com/office/drawing/2014/main" id="{19AE79C4-D46B-D181-1812-404E9527E383}"/>
              </a:ext>
            </a:extLst>
          </p:cNvPr>
          <p:cNvSpPr txBox="1"/>
          <p:nvPr/>
        </p:nvSpPr>
        <p:spPr>
          <a:xfrm>
            <a:off x="10497744" y="5216748"/>
            <a:ext cx="1210407" cy="276999"/>
          </a:xfrm>
          <a:prstGeom prst="rect">
            <a:avLst/>
          </a:prstGeom>
          <a:noFill/>
          <a:ln>
            <a:solidFill>
              <a:schemeClr val="accent1"/>
            </a:solidFill>
          </a:ln>
        </p:spPr>
        <p:txBody>
          <a:bodyPr wrap="square" rtlCol="0">
            <a:spAutoFit/>
          </a:bodyPr>
          <a:lstStyle/>
          <a:p>
            <a:pPr algn="ctr"/>
            <a:r>
              <a:rPr lang="en-US" sz="1200"/>
              <a:t>42.6M</a:t>
            </a:r>
          </a:p>
        </p:txBody>
      </p:sp>
      <p:sp>
        <p:nvSpPr>
          <p:cNvPr id="10" name="Content Placeholder 3">
            <a:extLst>
              <a:ext uri="{FF2B5EF4-FFF2-40B4-BE49-F238E27FC236}">
                <a16:creationId xmlns:a16="http://schemas.microsoft.com/office/drawing/2014/main" id="{89362E67-062C-7FCD-B4AB-5D59DAA0FD85}"/>
              </a:ext>
            </a:extLst>
          </p:cNvPr>
          <p:cNvSpPr txBox="1">
            <a:spLocks/>
          </p:cNvSpPr>
          <p:nvPr/>
        </p:nvSpPr>
        <p:spPr>
          <a:xfrm>
            <a:off x="179388" y="6236109"/>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Texas Demographic Center, Vintage 2024 Population Projections, Mid Migration Scenario</a:t>
            </a:r>
          </a:p>
        </p:txBody>
      </p:sp>
    </p:spTree>
    <p:extLst>
      <p:ext uri="{BB962C8B-B14F-4D97-AF65-F5344CB8AC3E}">
        <p14:creationId xmlns:p14="http://schemas.microsoft.com/office/powerpoint/2010/main" val="48417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9F56-83D4-75C5-8FF8-D1D6B538E66F}"/>
              </a:ext>
            </a:extLst>
          </p:cNvPr>
          <p:cNvSpPr>
            <a:spLocks noGrp="1"/>
          </p:cNvSpPr>
          <p:nvPr>
            <p:ph type="title"/>
          </p:nvPr>
        </p:nvSpPr>
        <p:spPr>
          <a:xfrm>
            <a:off x="55769" y="136525"/>
            <a:ext cx="4089501" cy="1967890"/>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400">
                <a:solidFill>
                  <a:schemeClr val="tx1"/>
                </a:solidFill>
              </a:rPr>
              <a:t>Texas Counties</a:t>
            </a:r>
            <a:br>
              <a:rPr lang="en-US" sz="2400">
                <a:solidFill>
                  <a:schemeClr val="tx1"/>
                </a:solidFill>
              </a:rPr>
            </a:br>
            <a:br>
              <a:rPr lang="en-US" sz="2400">
                <a:solidFill>
                  <a:schemeClr val="tx1"/>
                </a:solidFill>
              </a:rPr>
            </a:br>
            <a:r>
              <a:rPr lang="en-US" sz="2400">
                <a:solidFill>
                  <a:schemeClr val="tx1"/>
                </a:solidFill>
              </a:rPr>
              <a:t>Projected Population </a:t>
            </a:r>
            <a:r>
              <a:rPr lang="en-US" sz="2400">
                <a:solidFill>
                  <a:schemeClr val="accent4">
                    <a:lumMod val="50000"/>
                  </a:schemeClr>
                </a:solidFill>
              </a:rPr>
              <a:t>Numeric Change </a:t>
            </a:r>
            <a:r>
              <a:rPr lang="en-US" sz="2400">
                <a:solidFill>
                  <a:schemeClr val="tx1"/>
                </a:solidFill>
              </a:rPr>
              <a:t>2020-2060</a:t>
            </a:r>
            <a:br>
              <a:rPr lang="en-US" sz="2400">
                <a:solidFill>
                  <a:schemeClr val="tx1"/>
                </a:solidFill>
              </a:rPr>
            </a:br>
            <a:br>
              <a:rPr lang="en-US" sz="2400">
                <a:solidFill>
                  <a:schemeClr val="tx1"/>
                </a:solidFill>
              </a:rPr>
            </a:br>
            <a:r>
              <a:rPr lang="en-US" sz="1600" i="1">
                <a:solidFill>
                  <a:schemeClr val="tx1"/>
                </a:solidFill>
              </a:rPr>
              <a:t>Mid Migration Scenario</a:t>
            </a:r>
          </a:p>
        </p:txBody>
      </p:sp>
      <p:sp>
        <p:nvSpPr>
          <p:cNvPr id="7" name="TextBox 6">
            <a:extLst>
              <a:ext uri="{FF2B5EF4-FFF2-40B4-BE49-F238E27FC236}">
                <a16:creationId xmlns:a16="http://schemas.microsoft.com/office/drawing/2014/main" id="{CE8026B5-92DB-6A3F-8C1C-F5E1F0C21180}"/>
              </a:ext>
            </a:extLst>
          </p:cNvPr>
          <p:cNvSpPr txBox="1"/>
          <p:nvPr/>
        </p:nvSpPr>
        <p:spPr>
          <a:xfrm>
            <a:off x="263887" y="2485450"/>
            <a:ext cx="3798749" cy="2862322"/>
          </a:xfrm>
          <a:prstGeom prst="rect">
            <a:avLst/>
          </a:prstGeom>
          <a:noFill/>
        </p:spPr>
        <p:txBody>
          <a:bodyPr wrap="square" rtlCol="0">
            <a:spAutoFit/>
          </a:bodyPr>
          <a:lstStyle/>
          <a:p>
            <a:pPr marL="285750" indent="-285750">
              <a:buFont typeface="Wingdings" panose="05000000000000000000" pitchFamily="2" charset="2"/>
              <a:buChar char="§"/>
            </a:pPr>
            <a:r>
              <a:rPr lang="en-US"/>
              <a:t>139 Counties are projected to lose population</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Current MSA counties will account for 99% of the state’s growth from 2020 to 2060</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The four MSAs within the TX Triangle will increase their share of population from 67% to 74% </a:t>
            </a:r>
          </a:p>
        </p:txBody>
      </p:sp>
      <p:pic>
        <p:nvPicPr>
          <p:cNvPr id="6" name="Content Placeholder 5" descr="Map of Texas counties showing projected numeric population changes from 2020-2060. Varied tones of purple and green indicate growth or decline.">
            <a:extLst>
              <a:ext uri="{FF2B5EF4-FFF2-40B4-BE49-F238E27FC236}">
                <a16:creationId xmlns:a16="http://schemas.microsoft.com/office/drawing/2014/main" id="{C559F429-CD79-B6E9-C1D1-E5FDE4FBAC8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45270" y="129851"/>
            <a:ext cx="7845676" cy="6062569"/>
          </a:xfrm>
        </p:spPr>
      </p:pic>
      <p:sp>
        <p:nvSpPr>
          <p:cNvPr id="4" name="Content Placeholder 3">
            <a:extLst>
              <a:ext uri="{FF2B5EF4-FFF2-40B4-BE49-F238E27FC236}">
                <a16:creationId xmlns:a16="http://schemas.microsoft.com/office/drawing/2014/main" id="{84F02D0D-9029-8C6D-F435-7D0132165938}"/>
              </a:ext>
            </a:extLst>
          </p:cNvPr>
          <p:cNvSpPr>
            <a:spLocks noGrp="1"/>
          </p:cNvSpPr>
          <p:nvPr>
            <p:ph sz="quarter" idx="13"/>
          </p:nvPr>
        </p:nvSpPr>
        <p:spPr/>
        <p:txBody>
          <a:bodyPr/>
          <a:lstStyle/>
          <a:p>
            <a:r>
              <a:rPr lang="en-US"/>
              <a:t>Source: Texas Demographic Center, Vintage 2024 Population Projections, Mid Migration Scenario</a:t>
            </a:r>
          </a:p>
        </p:txBody>
      </p:sp>
    </p:spTree>
    <p:extLst>
      <p:ext uri="{BB962C8B-B14F-4D97-AF65-F5344CB8AC3E}">
        <p14:creationId xmlns:p14="http://schemas.microsoft.com/office/powerpoint/2010/main" val="355174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DFC9-A3AB-FBC9-FF80-D1E359BAA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20BF3-6371-1A49-62FE-AE565CC01DA1}"/>
              </a:ext>
            </a:extLst>
          </p:cNvPr>
          <p:cNvSpPr>
            <a:spLocks noGrp="1"/>
          </p:cNvSpPr>
          <p:nvPr>
            <p:ph type="title"/>
          </p:nvPr>
        </p:nvSpPr>
        <p:spPr>
          <a:xfrm>
            <a:off x="59821" y="38572"/>
            <a:ext cx="4036410" cy="1967890"/>
          </a:xfrm>
          <a:solidFill>
            <a:schemeClr val="accent5">
              <a:lumMod val="40000"/>
              <a:lumOff val="60000"/>
              <a:alpha val="5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fontScale="90000"/>
          </a:bodyPr>
          <a:lstStyle/>
          <a:p>
            <a:r>
              <a:rPr lang="en-US" sz="2400">
                <a:solidFill>
                  <a:schemeClr val="tx1"/>
                </a:solidFill>
              </a:rPr>
              <a:t>Texas Counties</a:t>
            </a:r>
            <a:br>
              <a:rPr lang="en-US" sz="2400">
                <a:solidFill>
                  <a:schemeClr val="tx1"/>
                </a:solidFill>
              </a:rPr>
            </a:br>
            <a:br>
              <a:rPr lang="en-US" sz="2400">
                <a:solidFill>
                  <a:schemeClr val="tx1"/>
                </a:solidFill>
              </a:rPr>
            </a:br>
            <a:r>
              <a:rPr lang="en-US" sz="2400">
                <a:solidFill>
                  <a:schemeClr val="tx1"/>
                </a:solidFill>
              </a:rPr>
              <a:t>Projected Population </a:t>
            </a:r>
            <a:r>
              <a:rPr lang="en-US" sz="2400">
                <a:solidFill>
                  <a:schemeClr val="accent4">
                    <a:lumMod val="50000"/>
                  </a:schemeClr>
                </a:solidFill>
              </a:rPr>
              <a:t>Percent Change </a:t>
            </a:r>
            <a:r>
              <a:rPr lang="en-US" sz="2400">
                <a:solidFill>
                  <a:schemeClr val="tx1"/>
                </a:solidFill>
              </a:rPr>
              <a:t>2020-2060</a:t>
            </a:r>
            <a:br>
              <a:rPr lang="en-US" sz="2400">
                <a:solidFill>
                  <a:schemeClr val="tx1"/>
                </a:solidFill>
              </a:rPr>
            </a:br>
            <a:br>
              <a:rPr lang="en-US" sz="2400">
                <a:solidFill>
                  <a:schemeClr val="tx1"/>
                </a:solidFill>
              </a:rPr>
            </a:br>
            <a:r>
              <a:rPr lang="en-US" sz="1600" i="1">
                <a:solidFill>
                  <a:schemeClr val="tx1"/>
                </a:solidFill>
              </a:rPr>
              <a:t>Mid Migration Scenario</a:t>
            </a:r>
          </a:p>
        </p:txBody>
      </p:sp>
      <p:sp>
        <p:nvSpPr>
          <p:cNvPr id="3" name="TextBox 2">
            <a:extLst>
              <a:ext uri="{FF2B5EF4-FFF2-40B4-BE49-F238E27FC236}">
                <a16:creationId xmlns:a16="http://schemas.microsoft.com/office/drawing/2014/main" id="{DB5FD4DF-F853-C8CD-A34C-FB91EC791369}"/>
              </a:ext>
            </a:extLst>
          </p:cNvPr>
          <p:cNvSpPr txBox="1"/>
          <p:nvPr/>
        </p:nvSpPr>
        <p:spPr>
          <a:xfrm>
            <a:off x="179388" y="2626599"/>
            <a:ext cx="3613224" cy="923330"/>
          </a:xfrm>
          <a:prstGeom prst="rect">
            <a:avLst/>
          </a:prstGeom>
          <a:noFill/>
        </p:spPr>
        <p:txBody>
          <a:bodyPr wrap="square" rtlCol="0">
            <a:spAutoFit/>
          </a:bodyPr>
          <a:lstStyle/>
          <a:p>
            <a:pPr marL="285750" indent="-285750">
              <a:buFont typeface="Arial" panose="020B0604020202020204" pitchFamily="34" charset="0"/>
              <a:buChar char="•"/>
            </a:pPr>
            <a:r>
              <a:rPr lang="en-US"/>
              <a:t>Suburban ring counties in the triangle area will see the fastest growth rates.</a:t>
            </a:r>
          </a:p>
        </p:txBody>
      </p:sp>
      <p:pic>
        <p:nvPicPr>
          <p:cNvPr id="8" name="Content Placeholder 7" descr="Map of Texas showing projected population changes from 2020 to 2060 by county. Red indicates population decrease, while green shows increase.">
            <a:extLst>
              <a:ext uri="{FF2B5EF4-FFF2-40B4-BE49-F238E27FC236}">
                <a16:creationId xmlns:a16="http://schemas.microsoft.com/office/drawing/2014/main" id="{BDEF6A44-B7A2-5BFC-05AE-9D0855EA1A5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28463" y="0"/>
            <a:ext cx="7911253" cy="6113242"/>
          </a:xfrm>
        </p:spPr>
      </p:pic>
      <p:sp>
        <p:nvSpPr>
          <p:cNvPr id="4" name="Content Placeholder 3">
            <a:extLst>
              <a:ext uri="{FF2B5EF4-FFF2-40B4-BE49-F238E27FC236}">
                <a16:creationId xmlns:a16="http://schemas.microsoft.com/office/drawing/2014/main" id="{C719556A-1AF1-0B93-E682-EFA9D39FDE81}"/>
              </a:ext>
            </a:extLst>
          </p:cNvPr>
          <p:cNvSpPr>
            <a:spLocks noGrp="1"/>
          </p:cNvSpPr>
          <p:nvPr>
            <p:ph sz="quarter" idx="13"/>
          </p:nvPr>
        </p:nvSpPr>
        <p:spPr/>
        <p:txBody>
          <a:bodyPr/>
          <a:lstStyle/>
          <a:p>
            <a:r>
              <a:rPr lang="en-US"/>
              <a:t>Source: Texas Demographic Center, Vintage 2024 Population Projections, Mid Migration Scenario</a:t>
            </a:r>
          </a:p>
        </p:txBody>
      </p:sp>
    </p:spTree>
    <p:extLst>
      <p:ext uri="{BB962C8B-B14F-4D97-AF65-F5344CB8AC3E}">
        <p14:creationId xmlns:p14="http://schemas.microsoft.com/office/powerpoint/2010/main" val="90254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AD55-6225-7DAD-A507-B0B4D8F11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DF77C-91D7-D8B4-B3AD-7262A09372F7}"/>
              </a:ext>
            </a:extLst>
          </p:cNvPr>
          <p:cNvSpPr>
            <a:spLocks noGrp="1"/>
          </p:cNvSpPr>
          <p:nvPr>
            <p:ph type="title"/>
          </p:nvPr>
        </p:nvSpPr>
        <p:spPr>
          <a:xfrm>
            <a:off x="266700" y="365125"/>
            <a:ext cx="3986953" cy="1806575"/>
          </a:xfrm>
        </p:spPr>
        <p:txBody>
          <a:bodyPr/>
          <a:lstStyle/>
          <a:p>
            <a:r>
              <a:rPr lang="en-US">
                <a:solidFill>
                  <a:schemeClr val="tx1"/>
                </a:solidFill>
              </a:rPr>
              <a:t>Projection Story Map</a:t>
            </a:r>
          </a:p>
        </p:txBody>
      </p:sp>
      <p:pic>
        <p:nvPicPr>
          <p:cNvPr id="5" name="Content Placeholder 4" descr="A qr code on a white background">
            <a:extLst>
              <a:ext uri="{FF2B5EF4-FFF2-40B4-BE49-F238E27FC236}">
                <a16:creationId xmlns:a16="http://schemas.microsoft.com/office/drawing/2014/main" id="{0341653C-03C2-433D-7C52-57C679810EF0}"/>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754645" y="1933575"/>
            <a:ext cx="2855172" cy="2855172"/>
          </a:xfrm>
        </p:spPr>
      </p:pic>
      <p:pic>
        <p:nvPicPr>
          <p:cNvPr id="4" name="Picture 3">
            <a:extLst>
              <a:ext uri="{FF2B5EF4-FFF2-40B4-BE49-F238E27FC236}">
                <a16:creationId xmlns:a16="http://schemas.microsoft.com/office/drawing/2014/main" id="{21B0A9B2-3502-8949-0FCA-F7CF72DE8FD3}"/>
              </a:ext>
            </a:extLst>
          </p:cNvPr>
          <p:cNvPicPr>
            <a:picLocks noChangeAspect="1"/>
          </p:cNvPicPr>
          <p:nvPr/>
        </p:nvPicPr>
        <p:blipFill>
          <a:blip r:embed="rId3"/>
          <a:stretch>
            <a:fillRect/>
          </a:stretch>
        </p:blipFill>
        <p:spPr>
          <a:xfrm>
            <a:off x="5220671" y="0"/>
            <a:ext cx="6501334" cy="6858000"/>
          </a:xfrm>
          <a:prstGeom prst="rect">
            <a:avLst/>
          </a:prstGeom>
        </p:spPr>
      </p:pic>
    </p:spTree>
    <p:extLst>
      <p:ext uri="{BB962C8B-B14F-4D97-AF65-F5344CB8AC3E}">
        <p14:creationId xmlns:p14="http://schemas.microsoft.com/office/powerpoint/2010/main" val="285535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2C2C-875C-0076-609F-9F4800C6C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B0923-26E7-1E8B-E73A-1562044313BC}"/>
              </a:ext>
            </a:extLst>
          </p:cNvPr>
          <p:cNvSpPr>
            <a:spLocks noGrp="1"/>
          </p:cNvSpPr>
          <p:nvPr>
            <p:ph type="title"/>
          </p:nvPr>
        </p:nvSpPr>
        <p:spPr>
          <a:xfrm>
            <a:off x="266700" y="365125"/>
            <a:ext cx="3662749" cy="1806575"/>
          </a:xfrm>
        </p:spPr>
        <p:txBody>
          <a:bodyPr/>
          <a:lstStyle/>
          <a:p>
            <a:r>
              <a:rPr lang="en-US" b="1" i="0">
                <a:solidFill>
                  <a:srgbClr val="212529"/>
                </a:solidFill>
                <a:effectLst/>
                <a:latin typeface="Inter"/>
              </a:rPr>
              <a:t>The Cost of Housing Is Leaving Texans Behind</a:t>
            </a:r>
            <a:br>
              <a:rPr lang="en-US" b="1" i="0">
                <a:solidFill>
                  <a:srgbClr val="212529"/>
                </a:solidFill>
                <a:effectLst/>
                <a:latin typeface="Inter"/>
              </a:rPr>
            </a:br>
            <a:endParaRPr lang="en-US">
              <a:solidFill>
                <a:schemeClr val="tx1"/>
              </a:solidFill>
            </a:endParaRPr>
          </a:p>
        </p:txBody>
      </p:sp>
      <p:pic>
        <p:nvPicPr>
          <p:cNvPr id="8" name="Content Placeholder 7" descr="A qr code on a white background">
            <a:extLst>
              <a:ext uri="{FF2B5EF4-FFF2-40B4-BE49-F238E27FC236}">
                <a16:creationId xmlns:a16="http://schemas.microsoft.com/office/drawing/2014/main" id="{4BF611B5-321D-F827-502D-18F7F06B35F1}"/>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635630" y="2028609"/>
            <a:ext cx="3291042" cy="3291042"/>
          </a:xfrm>
        </p:spPr>
      </p:pic>
      <p:sp>
        <p:nvSpPr>
          <p:cNvPr id="5" name="TextBox 4">
            <a:extLst>
              <a:ext uri="{FF2B5EF4-FFF2-40B4-BE49-F238E27FC236}">
                <a16:creationId xmlns:a16="http://schemas.microsoft.com/office/drawing/2014/main" id="{32FCA4B3-D719-64AA-615A-DD930B01BEFA}"/>
              </a:ext>
            </a:extLst>
          </p:cNvPr>
          <p:cNvSpPr txBox="1"/>
          <p:nvPr/>
        </p:nvSpPr>
        <p:spPr>
          <a:xfrm>
            <a:off x="0" y="-4207"/>
            <a:ext cx="1819109" cy="36933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Visualization</a:t>
            </a:r>
          </a:p>
        </p:txBody>
      </p:sp>
      <p:pic>
        <p:nvPicPr>
          <p:cNvPr id="4" name="Picture 3">
            <a:extLst>
              <a:ext uri="{FF2B5EF4-FFF2-40B4-BE49-F238E27FC236}">
                <a16:creationId xmlns:a16="http://schemas.microsoft.com/office/drawing/2014/main" id="{0455AE43-22C6-3B03-4BA4-6CF9CA883D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6804" y="180459"/>
            <a:ext cx="7248525" cy="6400800"/>
          </a:xfrm>
          <a:prstGeom prst="rect">
            <a:avLst/>
          </a:prstGeom>
        </p:spPr>
      </p:pic>
    </p:spTree>
    <p:extLst>
      <p:ext uri="{BB962C8B-B14F-4D97-AF65-F5344CB8AC3E}">
        <p14:creationId xmlns:p14="http://schemas.microsoft.com/office/powerpoint/2010/main" val="345922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27E9-063E-26E0-BE37-6770E635A7A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About our organization</a:t>
            </a:r>
          </a:p>
        </p:txBody>
      </p:sp>
      <p:sp>
        <p:nvSpPr>
          <p:cNvPr id="19" name="Rectangle 18">
            <a:extLst>
              <a:ext uri="{FF2B5EF4-FFF2-40B4-BE49-F238E27FC236}">
                <a16:creationId xmlns:a16="http://schemas.microsoft.com/office/drawing/2014/main" id="{3960BF66-C09E-9F6D-010C-2061646AD210}"/>
              </a:ext>
              <a:ext uri="{C183D7F6-B498-43B3-948B-1728B52AA6E4}">
                <adec:decorative xmlns:adec="http://schemas.microsoft.com/office/drawing/2017/decorative" val="1"/>
              </a:ext>
            </a:extLst>
          </p:cNvPr>
          <p:cNvSpPr/>
          <p:nvPr/>
        </p:nvSpPr>
        <p:spPr>
          <a:xfrm>
            <a:off x="4154400" y="0"/>
            <a:ext cx="80376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as Demographic Center logo">
            <a:extLst>
              <a:ext uri="{FF2B5EF4-FFF2-40B4-BE49-F238E27FC236}">
                <a16:creationId xmlns:a16="http://schemas.microsoft.com/office/drawing/2014/main" id="{A9DBB977-614A-7772-4D93-326C6C3ABF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950" y="974225"/>
            <a:ext cx="2940010" cy="1258324"/>
          </a:xfrm>
          <a:prstGeom prst="rect">
            <a:avLst/>
          </a:prstGeom>
        </p:spPr>
      </p:pic>
      <p:sp>
        <p:nvSpPr>
          <p:cNvPr id="11" name="Content Placeholder 2">
            <a:extLst>
              <a:ext uri="{FF2B5EF4-FFF2-40B4-BE49-F238E27FC236}">
                <a16:creationId xmlns:a16="http://schemas.microsoft.com/office/drawing/2014/main" id="{20F77F15-8052-4AC5-AC54-551ABC9B0AC5}"/>
              </a:ext>
            </a:extLst>
          </p:cNvPr>
          <p:cNvSpPr txBox="1">
            <a:spLocks/>
          </p:cNvSpPr>
          <p:nvPr/>
        </p:nvSpPr>
        <p:spPr>
          <a:xfrm>
            <a:off x="639136" y="2946311"/>
            <a:ext cx="2683824" cy="75716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latin typeface="Arial" panose="020B0604020202020204" pitchFamily="34" charset="0"/>
                <a:cs typeface="Arial" panose="020B0604020202020204" pitchFamily="34" charset="0"/>
              </a:rPr>
              <a:t>State Demographer</a:t>
            </a:r>
          </a:p>
          <a:p>
            <a:pPr marL="0" indent="0">
              <a:buFont typeface="Arial" panose="020B0604020202020204" pitchFamily="34" charset="0"/>
              <a:buNone/>
            </a:pPr>
            <a:r>
              <a:rPr lang="en-US" sz="1600">
                <a:latin typeface="Arial" panose="020B0604020202020204" pitchFamily="34" charset="0"/>
                <a:cs typeface="Arial" panose="020B0604020202020204" pitchFamily="34" charset="0"/>
              </a:rPr>
              <a:t>Lloyd B. Potter, Ph.D.</a:t>
            </a:r>
          </a:p>
        </p:txBody>
      </p:sp>
      <p:sp>
        <p:nvSpPr>
          <p:cNvPr id="10" name="Content Placeholder 2">
            <a:extLst>
              <a:ext uri="{FF2B5EF4-FFF2-40B4-BE49-F238E27FC236}">
                <a16:creationId xmlns:a16="http://schemas.microsoft.com/office/drawing/2014/main" id="{701F363C-3883-7F6D-2FBD-944AC7C5295D}"/>
              </a:ext>
            </a:extLst>
          </p:cNvPr>
          <p:cNvSpPr txBox="1">
            <a:spLocks/>
          </p:cNvSpPr>
          <p:nvPr/>
        </p:nvSpPr>
        <p:spPr>
          <a:xfrm>
            <a:off x="639136" y="4338968"/>
            <a:ext cx="2450653" cy="889015"/>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latin typeface="Arial" panose="020B0604020202020204" pitchFamily="34" charset="0"/>
                <a:cs typeface="Arial" panose="020B0604020202020204" pitchFamily="34" charset="0"/>
              </a:rPr>
              <a:t>Affiliated with</a:t>
            </a:r>
          </a:p>
          <a:p>
            <a:pPr marL="0" indent="0">
              <a:buFont typeface="Arial" panose="020B0604020202020204" pitchFamily="34" charset="0"/>
              <a:buNone/>
            </a:pPr>
            <a:r>
              <a:rPr lang="en-US" sz="1600">
                <a:latin typeface="Arial" panose="020B0604020202020204" pitchFamily="34" charset="0"/>
                <a:cs typeface="Arial" panose="020B0604020202020204" pitchFamily="34" charset="0"/>
              </a:rPr>
              <a:t>The University of Texas at San Antonio</a:t>
            </a:r>
          </a:p>
          <a:p>
            <a:endParaRPr lang="en-US" sz="1600"/>
          </a:p>
        </p:txBody>
      </p:sp>
      <p:cxnSp>
        <p:nvCxnSpPr>
          <p:cNvPr id="13" name="Straight Connector 12">
            <a:extLst>
              <a:ext uri="{FF2B5EF4-FFF2-40B4-BE49-F238E27FC236}">
                <a16:creationId xmlns:a16="http://schemas.microsoft.com/office/drawing/2014/main" id="{A554E8C7-B1FB-1B76-96AA-20B9EE266D25}"/>
              </a:ext>
              <a:ext uri="{C183D7F6-B498-43B3-948B-1728B52AA6E4}">
                <adec:decorative xmlns:adec="http://schemas.microsoft.com/office/drawing/2017/decorative" val="1"/>
              </a:ext>
            </a:extLst>
          </p:cNvPr>
          <p:cNvCxnSpPr/>
          <p:nvPr/>
        </p:nvCxnSpPr>
        <p:spPr>
          <a:xfrm>
            <a:off x="639136" y="2889911"/>
            <a:ext cx="0" cy="757167"/>
          </a:xfrm>
          <a:prstGeom prst="line">
            <a:avLst/>
          </a:prstGeom>
          <a:ln w="38100">
            <a:solidFill>
              <a:srgbClr val="A3213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DCC75-81EB-6A11-AF13-BD3BF3F29F06}"/>
              </a:ext>
              <a:ext uri="{C183D7F6-B498-43B3-948B-1728B52AA6E4}">
                <adec:decorative xmlns:adec="http://schemas.microsoft.com/office/drawing/2017/decorative" val="1"/>
              </a:ext>
            </a:extLst>
          </p:cNvPr>
          <p:cNvCxnSpPr>
            <a:cxnSpLocks/>
          </p:cNvCxnSpPr>
          <p:nvPr/>
        </p:nvCxnSpPr>
        <p:spPr>
          <a:xfrm>
            <a:off x="622358" y="4282567"/>
            <a:ext cx="0" cy="945416"/>
          </a:xfrm>
          <a:prstGeom prst="line">
            <a:avLst/>
          </a:prstGeom>
          <a:ln w="38100">
            <a:solidFill>
              <a:srgbClr val="A3213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7F2D814-5E05-BD63-6A31-A6675F1C60DA}"/>
              </a:ext>
            </a:extLst>
          </p:cNvPr>
          <p:cNvSpPr txBox="1"/>
          <p:nvPr/>
        </p:nvSpPr>
        <p:spPr>
          <a:xfrm>
            <a:off x="4860392" y="833153"/>
            <a:ext cx="2419198" cy="369332"/>
          </a:xfrm>
          <a:prstGeom prst="rect">
            <a:avLst/>
          </a:prstGeom>
          <a:noFill/>
        </p:spPr>
        <p:txBody>
          <a:bodyPr wrap="square" rtlCol="0" anchor="ctr">
            <a:spAutoFit/>
          </a:bodyPr>
          <a:lstStyle/>
          <a:p>
            <a:r>
              <a:rPr lang="en-US" b="1" dirty="0">
                <a:solidFill>
                  <a:srgbClr val="8B2233"/>
                </a:solidFill>
              </a:rPr>
              <a:t>Major Function</a:t>
            </a:r>
          </a:p>
        </p:txBody>
      </p:sp>
      <p:sp>
        <p:nvSpPr>
          <p:cNvPr id="16" name="TextBox 15">
            <a:extLst>
              <a:ext uri="{FF2B5EF4-FFF2-40B4-BE49-F238E27FC236}">
                <a16:creationId xmlns:a16="http://schemas.microsoft.com/office/drawing/2014/main" id="{616EAC64-618A-C49D-0C6E-BDDDC0AC8904}"/>
              </a:ext>
            </a:extLst>
          </p:cNvPr>
          <p:cNvSpPr txBox="1"/>
          <p:nvPr/>
        </p:nvSpPr>
        <p:spPr>
          <a:xfrm>
            <a:off x="4604802" y="1214518"/>
            <a:ext cx="7040640" cy="338554"/>
          </a:xfrm>
          <a:prstGeom prst="rect">
            <a:avLst/>
          </a:prstGeom>
          <a:noFill/>
        </p:spPr>
        <p:txBody>
          <a:bodyPr wrap="square" rtlCol="0">
            <a:spAutoFit/>
          </a:bodyPr>
          <a:lstStyle/>
          <a:p>
            <a:r>
              <a:rPr lang="en-US" sz="1600"/>
              <a:t>Produce annual population estimates and biennial population projections</a:t>
            </a:r>
          </a:p>
        </p:txBody>
      </p:sp>
      <p:sp>
        <p:nvSpPr>
          <p:cNvPr id="12" name="TextBox 11">
            <a:extLst>
              <a:ext uri="{FF2B5EF4-FFF2-40B4-BE49-F238E27FC236}">
                <a16:creationId xmlns:a16="http://schemas.microsoft.com/office/drawing/2014/main" id="{2E8C9A56-633A-474C-5096-20680D38F110}"/>
              </a:ext>
            </a:extLst>
          </p:cNvPr>
          <p:cNvSpPr txBox="1"/>
          <p:nvPr/>
        </p:nvSpPr>
        <p:spPr>
          <a:xfrm>
            <a:off x="4860392" y="2248334"/>
            <a:ext cx="2419198" cy="369332"/>
          </a:xfrm>
          <a:prstGeom prst="rect">
            <a:avLst/>
          </a:prstGeom>
          <a:noFill/>
        </p:spPr>
        <p:txBody>
          <a:bodyPr wrap="square" rtlCol="0" anchor="ctr">
            <a:spAutoFit/>
          </a:bodyPr>
          <a:lstStyle/>
          <a:p>
            <a:r>
              <a:rPr lang="en-US" b="1">
                <a:solidFill>
                  <a:srgbClr val="8B2233"/>
                </a:solidFill>
              </a:rPr>
              <a:t>Other Services</a:t>
            </a:r>
          </a:p>
        </p:txBody>
      </p:sp>
      <p:sp>
        <p:nvSpPr>
          <p:cNvPr id="17" name="TextBox 16">
            <a:extLst>
              <a:ext uri="{FF2B5EF4-FFF2-40B4-BE49-F238E27FC236}">
                <a16:creationId xmlns:a16="http://schemas.microsoft.com/office/drawing/2014/main" id="{4749E93A-34FD-C783-3B05-19362745E260}"/>
              </a:ext>
            </a:extLst>
          </p:cNvPr>
          <p:cNvSpPr txBox="1"/>
          <p:nvPr/>
        </p:nvSpPr>
        <p:spPr>
          <a:xfrm>
            <a:off x="4604802" y="2621273"/>
            <a:ext cx="704064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Disseminate demographic and socioeconomic information from the Census Bureau and other reliable sources.</a:t>
            </a:r>
          </a:p>
          <a:p>
            <a:endParaRPr lang="en-US" sz="1600" dirty="0"/>
          </a:p>
          <a:p>
            <a:pPr marL="285750" indent="-285750">
              <a:buFont typeface="Arial" panose="020B0604020202020204" pitchFamily="34" charset="0"/>
              <a:buChar char="•"/>
            </a:pPr>
            <a:r>
              <a:rPr lang="en-US" sz="1600" dirty="0"/>
              <a:t>Provide training and technical expertise.</a:t>
            </a:r>
          </a:p>
          <a:p>
            <a:endParaRPr lang="en-US" sz="1600" dirty="0"/>
          </a:p>
          <a:p>
            <a:pPr marL="285750" indent="-285750">
              <a:buFont typeface="Arial" panose="020B0604020202020204" pitchFamily="34" charset="0"/>
              <a:buChar char="•"/>
            </a:pPr>
            <a:r>
              <a:rPr lang="en-US" sz="1600" dirty="0"/>
              <a:t>Custom data analyses.</a:t>
            </a:r>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3C625269-F684-F67E-4A93-6450102DB69E}"/>
              </a:ext>
            </a:extLst>
          </p:cNvPr>
          <p:cNvSpPr txBox="1"/>
          <p:nvPr/>
        </p:nvSpPr>
        <p:spPr>
          <a:xfrm>
            <a:off x="4860392" y="4858651"/>
            <a:ext cx="1768022" cy="369332"/>
          </a:xfrm>
          <a:prstGeom prst="rect">
            <a:avLst/>
          </a:prstGeom>
          <a:noFill/>
        </p:spPr>
        <p:txBody>
          <a:bodyPr wrap="square" rtlCol="0" anchor="ctr">
            <a:spAutoFit/>
          </a:bodyPr>
          <a:lstStyle/>
          <a:p>
            <a:r>
              <a:rPr lang="en-US" b="1" dirty="0">
                <a:solidFill>
                  <a:srgbClr val="8B2233"/>
                </a:solidFill>
              </a:rPr>
              <a:t>Partnerships</a:t>
            </a:r>
          </a:p>
        </p:txBody>
      </p:sp>
      <p:sp>
        <p:nvSpPr>
          <p:cNvPr id="18" name="TextBox 17">
            <a:extLst>
              <a:ext uri="{FF2B5EF4-FFF2-40B4-BE49-F238E27FC236}">
                <a16:creationId xmlns:a16="http://schemas.microsoft.com/office/drawing/2014/main" id="{93C3A843-0D4C-4FA7-C0FC-2E73FFDAE9FF}"/>
              </a:ext>
            </a:extLst>
          </p:cNvPr>
          <p:cNvSpPr txBox="1"/>
          <p:nvPr/>
        </p:nvSpPr>
        <p:spPr>
          <a:xfrm>
            <a:off x="4604802" y="5227983"/>
            <a:ext cx="2718288" cy="830997"/>
          </a:xfrm>
          <a:prstGeom prst="rect">
            <a:avLst/>
          </a:prstGeom>
          <a:noFill/>
        </p:spPr>
        <p:txBody>
          <a:bodyPr wrap="square" rtlCol="0">
            <a:spAutoFit/>
          </a:bodyPr>
          <a:lstStyle/>
          <a:p>
            <a:pPr marL="285750" indent="-285750">
              <a:buFont typeface="Arial" panose="020B0604020202020204" pitchFamily="34" charset="0"/>
              <a:buChar char="•"/>
            </a:pPr>
            <a:r>
              <a:rPr lang="en-US" sz="1600"/>
              <a:t>U.S. Census Bureau</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TDC Affiliates</a:t>
            </a:r>
          </a:p>
        </p:txBody>
      </p:sp>
      <p:pic>
        <p:nvPicPr>
          <p:cNvPr id="4" name="Picture 3">
            <a:extLst>
              <a:ext uri="{FF2B5EF4-FFF2-40B4-BE49-F238E27FC236}">
                <a16:creationId xmlns:a16="http://schemas.microsoft.com/office/drawing/2014/main" id="{A8C94FB6-4D6A-D036-8B50-4E47EC4DE3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3038" y="4908337"/>
            <a:ext cx="255561" cy="269959"/>
          </a:xfrm>
          <a:prstGeom prst="rect">
            <a:avLst/>
          </a:prstGeom>
        </p:spPr>
      </p:pic>
      <p:pic>
        <p:nvPicPr>
          <p:cNvPr id="6" name="Picture 5">
            <a:extLst>
              <a:ext uri="{FF2B5EF4-FFF2-40B4-BE49-F238E27FC236}">
                <a16:creationId xmlns:a16="http://schemas.microsoft.com/office/drawing/2014/main" id="{F6EF3F45-9B17-57C3-DC2C-B57636BA62F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038" y="898600"/>
            <a:ext cx="269959" cy="269959"/>
          </a:xfrm>
          <a:prstGeom prst="rect">
            <a:avLst/>
          </a:prstGeom>
        </p:spPr>
      </p:pic>
      <p:pic>
        <p:nvPicPr>
          <p:cNvPr id="8" name="Picture 7">
            <a:extLst>
              <a:ext uri="{FF2B5EF4-FFF2-40B4-BE49-F238E27FC236}">
                <a16:creationId xmlns:a16="http://schemas.microsoft.com/office/drawing/2014/main" id="{06FA96C7-EAA3-B96F-AE4E-9BAE0DF7651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4802" y="2301756"/>
            <a:ext cx="269959" cy="273558"/>
          </a:xfrm>
          <a:prstGeom prst="rect">
            <a:avLst/>
          </a:prstGeom>
        </p:spPr>
      </p:pic>
    </p:spTree>
    <p:extLst>
      <p:ext uri="{BB962C8B-B14F-4D97-AF65-F5344CB8AC3E}">
        <p14:creationId xmlns:p14="http://schemas.microsoft.com/office/powerpoint/2010/main" val="245449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6981-A26E-3F87-15C5-754BF3A62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4974A-10A9-1CD0-6A80-DECDEA8E7458}"/>
              </a:ext>
            </a:extLst>
          </p:cNvPr>
          <p:cNvSpPr>
            <a:spLocks noGrp="1"/>
          </p:cNvSpPr>
          <p:nvPr>
            <p:ph type="title"/>
          </p:nvPr>
        </p:nvSpPr>
        <p:spPr>
          <a:xfrm>
            <a:off x="266700" y="365125"/>
            <a:ext cx="3662749" cy="1806575"/>
          </a:xfrm>
        </p:spPr>
        <p:txBody>
          <a:bodyPr/>
          <a:lstStyle/>
          <a:p>
            <a:br>
              <a:rPr lang="en-US" b="1" i="0">
                <a:solidFill>
                  <a:srgbClr val="212529"/>
                </a:solidFill>
                <a:effectLst/>
                <a:latin typeface="Inter"/>
              </a:rPr>
            </a:br>
            <a:r>
              <a:rPr lang="en-US" b="1" i="0">
                <a:solidFill>
                  <a:srgbClr val="212529"/>
                </a:solidFill>
                <a:effectLst/>
                <a:latin typeface="Inter"/>
              </a:rPr>
              <a:t>Population Density in Texas, 2023</a:t>
            </a:r>
            <a:endParaRPr lang="en-US">
              <a:solidFill>
                <a:schemeClr val="tx1"/>
              </a:solidFill>
            </a:endParaRPr>
          </a:p>
        </p:txBody>
      </p:sp>
      <p:sp>
        <p:nvSpPr>
          <p:cNvPr id="5" name="TextBox 4">
            <a:extLst>
              <a:ext uri="{FF2B5EF4-FFF2-40B4-BE49-F238E27FC236}">
                <a16:creationId xmlns:a16="http://schemas.microsoft.com/office/drawing/2014/main" id="{1036339E-415B-4F32-5166-02FB8F4DF69E}"/>
              </a:ext>
            </a:extLst>
          </p:cNvPr>
          <p:cNvSpPr txBox="1"/>
          <p:nvPr/>
        </p:nvSpPr>
        <p:spPr>
          <a:xfrm>
            <a:off x="0" y="-4207"/>
            <a:ext cx="1819109" cy="369332"/>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Interactive Tools</a:t>
            </a:r>
          </a:p>
        </p:txBody>
      </p:sp>
      <p:pic>
        <p:nvPicPr>
          <p:cNvPr id="7" name="Content Placeholder 6" descr="QR code ">
            <a:extLst>
              <a:ext uri="{FF2B5EF4-FFF2-40B4-BE49-F238E27FC236}">
                <a16:creationId xmlns:a16="http://schemas.microsoft.com/office/drawing/2014/main" id="{8187026C-CBE1-C3D5-BFFA-821041554710}"/>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354562" y="2069148"/>
            <a:ext cx="3640138" cy="3640138"/>
          </a:xfrm>
        </p:spPr>
      </p:pic>
      <p:pic>
        <p:nvPicPr>
          <p:cNvPr id="11" name="Picture 10" descr="Screenshot of interactive map created by TDC.">
            <a:extLst>
              <a:ext uri="{FF2B5EF4-FFF2-40B4-BE49-F238E27FC236}">
                <a16:creationId xmlns:a16="http://schemas.microsoft.com/office/drawing/2014/main" id="{A4A02387-E0CA-F663-9B86-F56A0A847C7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20146" y="0"/>
            <a:ext cx="7971854" cy="6858000"/>
          </a:xfrm>
          <a:prstGeom prst="rect">
            <a:avLst/>
          </a:prstGeom>
        </p:spPr>
      </p:pic>
    </p:spTree>
    <p:extLst>
      <p:ext uri="{BB962C8B-B14F-4D97-AF65-F5344CB8AC3E}">
        <p14:creationId xmlns:p14="http://schemas.microsoft.com/office/powerpoint/2010/main" val="124709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825B-D273-B74E-E702-21BA681CB279}"/>
              </a:ext>
            </a:extLst>
          </p:cNvPr>
          <p:cNvSpPr>
            <a:spLocks noGrp="1"/>
          </p:cNvSpPr>
          <p:nvPr>
            <p:ph type="title"/>
          </p:nvPr>
        </p:nvSpPr>
        <p:spPr/>
        <p:txBody>
          <a:bodyPr/>
          <a:lstStyle/>
          <a:p>
            <a:r>
              <a:rPr lang="en-US">
                <a:solidFill>
                  <a:schemeClr val="tx1"/>
                </a:solidFill>
              </a:rPr>
              <a:t>County Aging Map – Using the % of 65+ to Measure</a:t>
            </a:r>
          </a:p>
        </p:txBody>
      </p:sp>
      <p:sp>
        <p:nvSpPr>
          <p:cNvPr id="5" name="TextBox 4">
            <a:extLst>
              <a:ext uri="{FF2B5EF4-FFF2-40B4-BE49-F238E27FC236}">
                <a16:creationId xmlns:a16="http://schemas.microsoft.com/office/drawing/2014/main" id="{209FCC92-88CD-805C-D234-477B64B22C18}"/>
              </a:ext>
            </a:extLst>
          </p:cNvPr>
          <p:cNvSpPr txBox="1"/>
          <p:nvPr/>
        </p:nvSpPr>
        <p:spPr>
          <a:xfrm>
            <a:off x="0" y="0"/>
            <a:ext cx="1819109" cy="369332"/>
          </a:xfrm>
          <a:prstGeom prst="rect">
            <a:avLst/>
          </a:prstGeom>
          <a:gradFill flip="none" rotWithShape="1">
            <a:gsLst>
              <a:gs pos="0">
                <a:srgbClr val="124559">
                  <a:lumMod val="67000"/>
                </a:srgbClr>
              </a:gs>
              <a:gs pos="48000">
                <a:srgbClr val="124559">
                  <a:lumMod val="97000"/>
                  <a:lumOff val="3000"/>
                </a:srgbClr>
              </a:gs>
              <a:gs pos="100000">
                <a:srgbClr val="124559">
                  <a:lumMod val="60000"/>
                  <a:lumOff val="4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Calibri" panose="020F0502020204030204"/>
                <a:ea typeface="+mn-ea"/>
                <a:cs typeface="+mn-cs"/>
              </a:rPr>
              <a:t>Viz of the Week</a:t>
            </a:r>
          </a:p>
        </p:txBody>
      </p:sp>
      <p:sp>
        <p:nvSpPr>
          <p:cNvPr id="13" name="TextBox 12">
            <a:extLst>
              <a:ext uri="{FF2B5EF4-FFF2-40B4-BE49-F238E27FC236}">
                <a16:creationId xmlns:a16="http://schemas.microsoft.com/office/drawing/2014/main" id="{C6995E26-0C8E-B2D8-4E1A-F3C488C46360}"/>
              </a:ext>
            </a:extLst>
          </p:cNvPr>
          <p:cNvSpPr txBox="1"/>
          <p:nvPr/>
        </p:nvSpPr>
        <p:spPr>
          <a:xfrm>
            <a:off x="621688" y="1186010"/>
            <a:ext cx="5280870" cy="461665"/>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Texas 2020: Aging (13.5%)</a:t>
            </a:r>
          </a:p>
        </p:txBody>
      </p:sp>
      <p:pic>
        <p:nvPicPr>
          <p:cNvPr id="4" name="Picture 3" descr="Map of Texas showing the percentage of population aged 65 and older by county in 2020. Color gradient indicates aging levels from 10.3% to 57.1%.">
            <a:extLst>
              <a:ext uri="{FF2B5EF4-FFF2-40B4-BE49-F238E27FC236}">
                <a16:creationId xmlns:a16="http://schemas.microsoft.com/office/drawing/2014/main" id="{212931C9-769E-7257-F85A-9CBB94D8A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032" y="1669539"/>
            <a:ext cx="5660189" cy="4373783"/>
          </a:xfrm>
          <a:prstGeom prst="rect">
            <a:avLst/>
          </a:prstGeom>
        </p:spPr>
      </p:pic>
      <p:sp>
        <p:nvSpPr>
          <p:cNvPr id="14" name="TextBox 13">
            <a:extLst>
              <a:ext uri="{FF2B5EF4-FFF2-40B4-BE49-F238E27FC236}">
                <a16:creationId xmlns:a16="http://schemas.microsoft.com/office/drawing/2014/main" id="{1678407B-25C1-8D5B-F93F-C55C61AC351E}"/>
              </a:ext>
            </a:extLst>
          </p:cNvPr>
          <p:cNvSpPr txBox="1"/>
          <p:nvPr/>
        </p:nvSpPr>
        <p:spPr>
          <a:xfrm>
            <a:off x="6289442" y="1186010"/>
            <a:ext cx="5280870" cy="461665"/>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Texas 2060: Ultra-Aged (21.7%)</a:t>
            </a:r>
          </a:p>
        </p:txBody>
      </p:sp>
      <p:pic>
        <p:nvPicPr>
          <p:cNvPr id="9" name="Picture 8" descr="Map of Texas showing the percentage of population aged 65 and older by county in 2060. Color gradient indicates aging levels from 13.2% to 90.2%.">
            <a:extLst>
              <a:ext uri="{FF2B5EF4-FFF2-40B4-BE49-F238E27FC236}">
                <a16:creationId xmlns:a16="http://schemas.microsoft.com/office/drawing/2014/main" id="{8B8EA5C7-DFAF-A4EA-CEDC-A7B0520912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9782" y="1665185"/>
            <a:ext cx="5660190" cy="4373783"/>
          </a:xfrm>
          <a:prstGeom prst="rect">
            <a:avLst/>
          </a:prstGeom>
        </p:spPr>
      </p:pic>
      <p:sp>
        <p:nvSpPr>
          <p:cNvPr id="15" name="Content Placeholder 3">
            <a:extLst>
              <a:ext uri="{FF2B5EF4-FFF2-40B4-BE49-F238E27FC236}">
                <a16:creationId xmlns:a16="http://schemas.microsoft.com/office/drawing/2014/main" id="{315A99F1-E409-9598-3944-F46E8714693D}"/>
              </a:ext>
            </a:extLst>
          </p:cNvPr>
          <p:cNvSpPr>
            <a:spLocks noGrp="1"/>
          </p:cNvSpPr>
          <p:nvPr>
            <p:ph sz="quarter" idx="13"/>
          </p:nvPr>
        </p:nvSpPr>
        <p:spPr>
          <a:xfrm>
            <a:off x="179388" y="6356350"/>
            <a:ext cx="9459912" cy="365125"/>
          </a:xfrm>
        </p:spPr>
        <p:txBody>
          <a:bodyPr/>
          <a:lstStyle/>
          <a:p>
            <a:r>
              <a:rPr lang="en-US"/>
              <a:t>Source: Texas Demographic Center, Vintage 2024 Population Projections, Mid-Migration Scenario</a:t>
            </a:r>
          </a:p>
        </p:txBody>
      </p:sp>
    </p:spTree>
    <p:extLst>
      <p:ext uri="{BB962C8B-B14F-4D97-AF65-F5344CB8AC3E}">
        <p14:creationId xmlns:p14="http://schemas.microsoft.com/office/powerpoint/2010/main" val="7716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AC17-1F8A-3F59-EF65-6AD5E44CA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E699C-BD5D-677A-E9CE-73FC72F770E3}"/>
              </a:ext>
            </a:extLst>
          </p:cNvPr>
          <p:cNvSpPr>
            <a:spLocks noGrp="1"/>
          </p:cNvSpPr>
          <p:nvPr>
            <p:ph type="title"/>
          </p:nvPr>
        </p:nvSpPr>
        <p:spPr/>
        <p:txBody>
          <a:bodyPr>
            <a:normAutofit/>
          </a:bodyPr>
          <a:lstStyle/>
          <a:p>
            <a:r>
              <a:rPr lang="en-US" sz="3600">
                <a:solidFill>
                  <a:schemeClr val="accent2"/>
                </a:solidFill>
              </a:rPr>
              <a:t>Coming up</a:t>
            </a:r>
          </a:p>
        </p:txBody>
      </p:sp>
      <p:sp>
        <p:nvSpPr>
          <p:cNvPr id="3" name="Content Placeholder 2">
            <a:extLst>
              <a:ext uri="{FF2B5EF4-FFF2-40B4-BE49-F238E27FC236}">
                <a16:creationId xmlns:a16="http://schemas.microsoft.com/office/drawing/2014/main" id="{1DEE015A-BB41-ECD9-04D5-E5DECA998E41}"/>
              </a:ext>
            </a:extLst>
          </p:cNvPr>
          <p:cNvSpPr>
            <a:spLocks noGrp="1"/>
          </p:cNvSpPr>
          <p:nvPr>
            <p:ph idx="1"/>
          </p:nvPr>
        </p:nvSpPr>
        <p:spPr>
          <a:xfrm>
            <a:off x="838200" y="1191208"/>
            <a:ext cx="10515600" cy="3656837"/>
          </a:xfrm>
        </p:spPr>
        <p:txBody>
          <a:bodyPr>
            <a:normAutofit fontScale="92500" lnSpcReduction="20000"/>
          </a:bodyPr>
          <a:lstStyle/>
          <a:p>
            <a:pPr marL="0" indent="0">
              <a:buNone/>
            </a:pPr>
            <a:r>
              <a:rPr lang="en-US" b="1"/>
              <a:t>🗺️ TDC Population Projection Story Map</a:t>
            </a:r>
          </a:p>
          <a:p>
            <a:pPr marL="457200" lvl="1" indent="0">
              <a:buNone/>
            </a:pPr>
            <a:r>
              <a:rPr lang="en-US"/>
              <a:t>A dynamic blend of </a:t>
            </a:r>
            <a:r>
              <a:rPr lang="en-US" b="1"/>
              <a:t>narratives</a:t>
            </a:r>
            <a:r>
              <a:rPr lang="en-US"/>
              <a:t>, </a:t>
            </a:r>
            <a:r>
              <a:rPr lang="en-US" b="1"/>
              <a:t>interactive maps</a:t>
            </a:r>
            <a:r>
              <a:rPr lang="en-US"/>
              <a:t>, and </a:t>
            </a:r>
            <a:r>
              <a:rPr lang="en-US" b="1"/>
              <a:t>visualizations</a:t>
            </a:r>
            <a:r>
              <a:rPr lang="en-US"/>
              <a:t> that illustrate how Texas’s population is expected to change over the next 40 years</a:t>
            </a:r>
            <a:endParaRPr lang="en-US">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a:p>
            <a:pPr marL="0" indent="0">
              <a:buNone/>
            </a:pPr>
            <a:r>
              <a:rPr lang="en-US" b="1"/>
              <a:t>🧪 “Special” Projections</a:t>
            </a:r>
          </a:p>
          <a:p>
            <a:pPr marL="457200" lvl="1" indent="0">
              <a:buNone/>
            </a:pPr>
            <a:r>
              <a:rPr lang="en-US"/>
              <a:t>These go beyond basic population numbers to explore how demographic changes affect other areas:</a:t>
            </a:r>
          </a:p>
          <a:p>
            <a:pPr marL="457200" lvl="1" indent="0">
              <a:buNone/>
            </a:pPr>
            <a:r>
              <a:rPr lang="en-US"/>
              <a:t>👷 </a:t>
            </a:r>
            <a:r>
              <a:rPr lang="en-US" b="1"/>
              <a:t>Labor Force</a:t>
            </a:r>
            <a:r>
              <a:rPr lang="en-US"/>
              <a:t> – Who will be working?</a:t>
            </a:r>
          </a:p>
          <a:p>
            <a:pPr marL="457200" lvl="1" indent="0">
              <a:buNone/>
            </a:pPr>
            <a:r>
              <a:rPr lang="en-US"/>
              <a:t>🏠 </a:t>
            </a:r>
            <a:r>
              <a:rPr lang="en-US" b="1"/>
              <a:t>Household</a:t>
            </a:r>
            <a:r>
              <a:rPr lang="en-US"/>
              <a:t> – How will living arrangements shift?</a:t>
            </a:r>
          </a:p>
          <a:p>
            <a:pPr marL="457200" lvl="1" indent="0">
              <a:buNone/>
            </a:pPr>
            <a:r>
              <a:rPr lang="en-US"/>
              <a:t>💰 </a:t>
            </a:r>
            <a:r>
              <a:rPr lang="en-US" b="1"/>
              <a:t>Income</a:t>
            </a:r>
            <a:r>
              <a:rPr lang="en-US"/>
              <a:t> – What might income distributions look like?</a:t>
            </a:r>
          </a:p>
          <a:p>
            <a:pPr marL="457200" lvl="1" indent="0">
              <a:buNone/>
            </a:pPr>
            <a:r>
              <a:rPr lang="en-US"/>
              <a:t>🧭 </a:t>
            </a:r>
            <a:r>
              <a:rPr lang="en-US" b="1"/>
              <a:t>Other?</a:t>
            </a:r>
            <a:r>
              <a:rPr lang="en-US"/>
              <a:t> – Population projections with </a:t>
            </a:r>
            <a:r>
              <a:rPr lang="en-US" b="1"/>
              <a:t>different development scenarios</a:t>
            </a:r>
            <a:endParaRPr lang="en-US"/>
          </a:p>
        </p:txBody>
      </p:sp>
      <p:pic>
        <p:nvPicPr>
          <p:cNvPr id="1028" name="Picture 4">
            <a:extLst>
              <a:ext uri="{FF2B5EF4-FFF2-40B4-BE49-F238E27FC236}">
                <a16:creationId xmlns:a16="http://schemas.microsoft.com/office/drawing/2014/main" id="{CB8185A3-F88A-98EC-DBC6-982B1C02ADB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4889411"/>
            <a:ext cx="1019991" cy="1019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995910-5C0C-0B02-7DBB-C0CE0542556A}"/>
              </a:ext>
            </a:extLst>
          </p:cNvPr>
          <p:cNvSpPr txBox="1"/>
          <p:nvPr/>
        </p:nvSpPr>
        <p:spPr>
          <a:xfrm>
            <a:off x="1975450" y="5214740"/>
            <a:ext cx="3749744" cy="369332"/>
          </a:xfrm>
          <a:prstGeom prst="rect">
            <a:avLst/>
          </a:prstGeom>
          <a:noFill/>
        </p:spPr>
        <p:txBody>
          <a:bodyPr wrap="none" rtlCol="0">
            <a:spAutoFit/>
          </a:bodyPr>
          <a:lstStyle/>
          <a:p>
            <a:r>
              <a:rPr lang="en-US" b="1" i="1">
                <a:latin typeface="Arial" panose="020B0604020202020204" pitchFamily="34" charset="0"/>
                <a:cs typeface="Arial" panose="020B0604020202020204" pitchFamily="34" charset="0"/>
              </a:rPr>
              <a:t>We would like to hear from you!!</a:t>
            </a:r>
          </a:p>
        </p:txBody>
      </p:sp>
    </p:spTree>
    <p:extLst>
      <p:ext uri="{BB962C8B-B14F-4D97-AF65-F5344CB8AC3E}">
        <p14:creationId xmlns:p14="http://schemas.microsoft.com/office/powerpoint/2010/main" val="293821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0F10A-E28D-A222-7625-3D3290FCB58E}"/>
            </a:ext>
          </a:extLst>
        </p:cNvPr>
        <p:cNvGrpSpPr/>
        <p:nvPr/>
      </p:nvGrpSpPr>
      <p:grpSpPr>
        <a:xfrm>
          <a:off x="0" y="0"/>
          <a:ext cx="0" cy="0"/>
          <a:chOff x="0" y="0"/>
          <a:chExt cx="0" cy="0"/>
        </a:xfrm>
      </p:grpSpPr>
      <p:pic>
        <p:nvPicPr>
          <p:cNvPr id="3" name="Picture 2" descr="Picture of city of Austin">
            <a:extLst>
              <a:ext uri="{FF2B5EF4-FFF2-40B4-BE49-F238E27FC236}">
                <a16:creationId xmlns:a16="http://schemas.microsoft.com/office/drawing/2014/main" id="{2D7C88A4-7BE3-8207-DC37-039ED14C13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1FE6F6A-4735-2965-62CD-F558B7FB8BA7}"/>
              </a:ext>
              <a:ext uri="{C183D7F6-B498-43B3-948B-1728B52AA6E4}">
                <adec:decorative xmlns:adec="http://schemas.microsoft.com/office/drawing/2017/decorative" val="1"/>
              </a:ext>
            </a:extLst>
          </p:cNvPr>
          <p:cNvSpPr/>
          <p:nvPr/>
        </p:nvSpPr>
        <p:spPr>
          <a:xfrm>
            <a:off x="0" y="2432676"/>
            <a:ext cx="7428412" cy="194201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5C6955B-F3C8-09AD-54CE-D03B6A7270BA}"/>
              </a:ext>
            </a:extLst>
          </p:cNvPr>
          <p:cNvSpPr>
            <a:spLocks noGrp="1"/>
          </p:cNvSpPr>
          <p:nvPr>
            <p:ph type="title"/>
          </p:nvPr>
        </p:nvSpPr>
        <p:spPr>
          <a:xfrm>
            <a:off x="341812" y="2378252"/>
            <a:ext cx="7086600" cy="2107475"/>
          </a:xfrm>
        </p:spPr>
        <p:txBody>
          <a:bodyPr>
            <a:normAutofit/>
          </a:bodyPr>
          <a:lstStyle/>
          <a:p>
            <a:r>
              <a:rPr lang="en-US" sz="4000" dirty="0">
                <a:solidFill>
                  <a:schemeClr val="bg1"/>
                </a:solidFill>
              </a:rPr>
              <a:t>Preparing for the 2030 Census</a:t>
            </a:r>
          </a:p>
        </p:txBody>
      </p:sp>
      <p:pic>
        <p:nvPicPr>
          <p:cNvPr id="10" name="Picture 9" descr="Texas Demographic Center logo">
            <a:extLst>
              <a:ext uri="{FF2B5EF4-FFF2-40B4-BE49-F238E27FC236}">
                <a16:creationId xmlns:a16="http://schemas.microsoft.com/office/drawing/2014/main" id="{E7D924CD-EFB1-C3B5-D1CC-A768ED7A3D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12" y="505909"/>
            <a:ext cx="3192602" cy="1366434"/>
          </a:xfrm>
          <a:prstGeom prst="rect">
            <a:avLst/>
          </a:prstGeom>
        </p:spPr>
      </p:pic>
    </p:spTree>
    <p:extLst>
      <p:ext uri="{BB962C8B-B14F-4D97-AF65-F5344CB8AC3E}">
        <p14:creationId xmlns:p14="http://schemas.microsoft.com/office/powerpoint/2010/main" val="2986827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9FB5E-2B1B-EB7B-4BF2-54EB26B97D62}"/>
              </a:ext>
            </a:extLst>
          </p:cNvPr>
          <p:cNvSpPr txBox="1"/>
          <p:nvPr/>
        </p:nvSpPr>
        <p:spPr>
          <a:xfrm>
            <a:off x="286321" y="1313830"/>
            <a:ext cx="9287628"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Between 2010- 2020 Texas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ranked #1 in numeric growth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adding 3.9 million new Texans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YET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2020 Census:  Texas was one of 6 states with an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undercount</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(approximately 500K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Undercounting the population costs us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billions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in lost funding for infrastructure, health care, social services</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Participate in the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2027</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Local Update Census Addresses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(LUCA)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to ensure the Census Bureau has every address in your city or county.</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A4AE48-6B9D-130B-8FDF-BC186A85DBE4}"/>
              </a:ext>
            </a:extLst>
          </p:cNvPr>
          <p:cNvSpPr>
            <a:spLocks noGrp="1"/>
          </p:cNvSpPr>
          <p:nvPr>
            <p:ph type="title" idx="4294967295"/>
          </p:nvPr>
        </p:nvSpPr>
        <p:spPr>
          <a:xfrm>
            <a:off x="286321" y="0"/>
            <a:ext cx="10515600" cy="1325563"/>
          </a:xfrm>
        </p:spPr>
        <p:txBody>
          <a:bodyPr>
            <a:normAutofit/>
          </a:bodyPr>
          <a:lstStyle/>
          <a:p>
            <a:pPr lvl="0">
              <a:lnSpc>
                <a:spcPct val="100000"/>
              </a:lnSpc>
              <a:spcBef>
                <a:spcPts val="0"/>
              </a:spcBef>
              <a:defRPr/>
            </a:pPr>
            <a:r>
              <a:rPr lang="en-US" sz="3600" b="1" dirty="0">
                <a:solidFill>
                  <a:srgbClr val="000000"/>
                </a:solidFill>
                <a:latin typeface="Arial" panose="020B0604020202020204" pitchFamily="34" charset="0"/>
                <a:cs typeface="Arial" panose="020B0604020202020204" pitchFamily="34" charset="0"/>
              </a:rPr>
              <a:t>Preparing for the 2030 Census (cont.)</a:t>
            </a:r>
          </a:p>
        </p:txBody>
      </p:sp>
    </p:spTree>
    <p:extLst>
      <p:ext uri="{BB962C8B-B14F-4D97-AF65-F5344CB8AC3E}">
        <p14:creationId xmlns:p14="http://schemas.microsoft.com/office/powerpoint/2010/main" val="550277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234A-B930-A375-5611-8EF1A71642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0D7A0-2E81-439D-DA3F-9460D586AF4A}"/>
              </a:ext>
            </a:extLst>
          </p:cNvPr>
          <p:cNvSpPr>
            <a:spLocks noGrp="1"/>
          </p:cNvSpPr>
          <p:nvPr>
            <p:ph type="title"/>
          </p:nvPr>
        </p:nvSpPr>
        <p:spPr>
          <a:xfrm>
            <a:off x="0" y="165324"/>
            <a:ext cx="12192000" cy="995153"/>
          </a:xfrm>
        </p:spPr>
        <p:txBody>
          <a:bodyPr>
            <a:normAutofit/>
          </a:bodyPr>
          <a:lstStyle/>
          <a:p>
            <a:r>
              <a:rPr lang="en-US" sz="3600" dirty="0"/>
              <a:t>What is LUCA?  </a:t>
            </a:r>
          </a:p>
        </p:txBody>
      </p:sp>
      <p:sp>
        <p:nvSpPr>
          <p:cNvPr id="24" name="Content Placeholder 23">
            <a:extLst>
              <a:ext uri="{FF2B5EF4-FFF2-40B4-BE49-F238E27FC236}">
                <a16:creationId xmlns:a16="http://schemas.microsoft.com/office/drawing/2014/main" id="{F496816B-5502-5690-5F5B-219211D0724D}"/>
              </a:ext>
            </a:extLst>
          </p:cNvPr>
          <p:cNvSpPr>
            <a:spLocks noGrp="1"/>
          </p:cNvSpPr>
          <p:nvPr>
            <p:ph idx="1"/>
          </p:nvPr>
        </p:nvSpPr>
        <p:spPr>
          <a:xfrm>
            <a:off x="838200" y="1409858"/>
            <a:ext cx="10515600" cy="4178141"/>
          </a:xfrm>
        </p:spPr>
        <p:txBody>
          <a:bodyPr>
            <a:normAutofit fontScale="32500" lnSpcReduction="20000"/>
          </a:bodyPr>
          <a:lstStyle/>
          <a:p>
            <a:pPr marL="285750" lvl="0" indent="-285750">
              <a:lnSpc>
                <a:spcPct val="100000"/>
              </a:lnSpc>
              <a:spcBef>
                <a:spcPts val="0"/>
              </a:spcBef>
              <a:defRPr/>
            </a:pPr>
            <a:r>
              <a:rPr lang="en-US" sz="6000" b="1" dirty="0">
                <a:solidFill>
                  <a:srgbClr val="C00000"/>
                </a:solidFill>
                <a:latin typeface="Calibri" panose="020F0502020204030204"/>
              </a:rPr>
              <a:t>LUCA</a:t>
            </a:r>
            <a:r>
              <a:rPr lang="en-US" sz="6000" b="1" dirty="0">
                <a:solidFill>
                  <a:srgbClr val="000000"/>
                </a:solidFill>
                <a:latin typeface="Calibri" panose="020F0502020204030204"/>
              </a:rPr>
              <a:t> </a:t>
            </a:r>
            <a:r>
              <a:rPr lang="en-US" sz="6000" dirty="0">
                <a:solidFill>
                  <a:srgbClr val="000000"/>
                </a:solidFill>
                <a:latin typeface="Calibri" panose="020F0502020204030204"/>
              </a:rPr>
              <a:t>(</a:t>
            </a:r>
            <a:r>
              <a:rPr lang="en-US" sz="6000" b="1" dirty="0">
                <a:solidFill>
                  <a:srgbClr val="C00000"/>
                </a:solidFill>
                <a:latin typeface="Calibri" panose="020F0502020204030204"/>
              </a:rPr>
              <a:t>L</a:t>
            </a:r>
            <a:r>
              <a:rPr lang="en-US" sz="6000" dirty="0">
                <a:solidFill>
                  <a:srgbClr val="000000"/>
                </a:solidFill>
                <a:latin typeface="Calibri" panose="020F0502020204030204"/>
              </a:rPr>
              <a:t>ocal </a:t>
            </a:r>
            <a:r>
              <a:rPr lang="en-US" sz="6000" b="1" dirty="0">
                <a:solidFill>
                  <a:srgbClr val="C00000"/>
                </a:solidFill>
                <a:latin typeface="Calibri" panose="020F0502020204030204"/>
              </a:rPr>
              <a:t>U</a:t>
            </a:r>
            <a:r>
              <a:rPr lang="en-US" sz="6000" dirty="0">
                <a:solidFill>
                  <a:srgbClr val="000000"/>
                </a:solidFill>
                <a:latin typeface="Calibri" panose="020F0502020204030204"/>
              </a:rPr>
              <a:t>pdate of </a:t>
            </a:r>
            <a:r>
              <a:rPr lang="en-US" sz="6000" b="1" dirty="0">
                <a:solidFill>
                  <a:srgbClr val="C00000"/>
                </a:solidFill>
                <a:latin typeface="Calibri" panose="020F0502020204030204"/>
              </a:rPr>
              <a:t>C</a:t>
            </a:r>
            <a:r>
              <a:rPr lang="en-US" sz="6000" dirty="0">
                <a:solidFill>
                  <a:srgbClr val="000000"/>
                </a:solidFill>
                <a:latin typeface="Calibri" panose="020F0502020204030204"/>
              </a:rPr>
              <a:t>ensus </a:t>
            </a:r>
            <a:r>
              <a:rPr lang="en-US" sz="6000" b="1" dirty="0">
                <a:solidFill>
                  <a:srgbClr val="C00000"/>
                </a:solidFill>
                <a:latin typeface="Calibri" panose="020F0502020204030204"/>
              </a:rPr>
              <a:t>A</a:t>
            </a:r>
            <a:r>
              <a:rPr lang="en-US" sz="6000" dirty="0">
                <a:solidFill>
                  <a:srgbClr val="000000"/>
                </a:solidFill>
                <a:latin typeface="Calibri" panose="020F0502020204030204"/>
              </a:rPr>
              <a:t>ddress) authorizes the Census Bureau to provide addresses to officials of tribal, state and local governments who agree to conditions of confidentiality. </a:t>
            </a:r>
          </a:p>
          <a:p>
            <a:pPr marL="285750" lvl="0" indent="-285750">
              <a:lnSpc>
                <a:spcPct val="100000"/>
              </a:lnSpc>
              <a:spcBef>
                <a:spcPts val="0"/>
              </a:spcBef>
              <a:defRPr/>
            </a:pPr>
            <a:endParaRPr lang="en-US" sz="6000" dirty="0">
              <a:solidFill>
                <a:srgbClr val="000000"/>
              </a:solidFill>
              <a:latin typeface="Calibri" panose="020F0502020204030204"/>
            </a:endParaRPr>
          </a:p>
          <a:p>
            <a:pPr marL="285750" lvl="0" indent="-285750">
              <a:lnSpc>
                <a:spcPct val="100000"/>
              </a:lnSpc>
              <a:spcBef>
                <a:spcPts val="0"/>
              </a:spcBef>
              <a:defRPr/>
            </a:pPr>
            <a:r>
              <a:rPr lang="en-US" sz="6000" dirty="0">
                <a:solidFill>
                  <a:srgbClr val="000000"/>
                </a:solidFill>
                <a:latin typeface="Calibri" panose="020F0502020204030204"/>
              </a:rPr>
              <a:t>LUCA participation is the </a:t>
            </a:r>
            <a:r>
              <a:rPr lang="en-US" sz="6000" u="sng" dirty="0">
                <a:solidFill>
                  <a:srgbClr val="000000"/>
                </a:solidFill>
                <a:latin typeface="Calibri" panose="020F0502020204030204"/>
              </a:rPr>
              <a:t>most direct method</a:t>
            </a:r>
            <a:r>
              <a:rPr lang="en-US" sz="6000" dirty="0">
                <a:solidFill>
                  <a:srgbClr val="000000"/>
                </a:solidFill>
                <a:latin typeface="Calibri" panose="020F0502020204030204"/>
              </a:rPr>
              <a:t> and </a:t>
            </a:r>
            <a:r>
              <a:rPr lang="en-US" sz="6000" u="sng" dirty="0">
                <a:solidFill>
                  <a:srgbClr val="000000"/>
                </a:solidFill>
                <a:latin typeface="Calibri" panose="020F0502020204030204"/>
              </a:rPr>
              <a:t>only opportunity </a:t>
            </a:r>
            <a:r>
              <a:rPr lang="en-US" sz="6000" dirty="0">
                <a:solidFill>
                  <a:srgbClr val="000000"/>
                </a:solidFill>
                <a:latin typeface="Calibri" panose="020F0502020204030204"/>
              </a:rPr>
              <a:t>local governments can provide input on residential addresses to the Census Bureau before the 2030 Census. </a:t>
            </a:r>
          </a:p>
          <a:p>
            <a:pPr marL="285750" lvl="0" indent="-285750">
              <a:lnSpc>
                <a:spcPct val="100000"/>
              </a:lnSpc>
              <a:spcBef>
                <a:spcPts val="0"/>
              </a:spcBef>
              <a:defRPr/>
            </a:pPr>
            <a:endParaRPr lang="en-US" sz="6000" b="1" dirty="0">
              <a:solidFill>
                <a:srgbClr val="000000"/>
              </a:solidFill>
              <a:latin typeface="Calibri" panose="020F0502020204030204"/>
            </a:endParaRPr>
          </a:p>
          <a:p>
            <a:pPr marL="285750" lvl="0" indent="-285750">
              <a:lnSpc>
                <a:spcPct val="100000"/>
              </a:lnSpc>
              <a:spcBef>
                <a:spcPts val="0"/>
              </a:spcBef>
              <a:defRPr/>
            </a:pPr>
            <a:r>
              <a:rPr lang="en-US" sz="6000" b="1" dirty="0">
                <a:solidFill>
                  <a:srgbClr val="000000"/>
                </a:solidFill>
                <a:latin typeface="Calibri" panose="020F0502020204030204"/>
              </a:rPr>
              <a:t>Highest Elected Officials </a:t>
            </a:r>
            <a:r>
              <a:rPr lang="en-US" sz="6000" dirty="0">
                <a:solidFill>
                  <a:srgbClr val="000000"/>
                </a:solidFill>
                <a:latin typeface="Calibri" panose="020F0502020204030204"/>
              </a:rPr>
              <a:t>(or designee) who agree to the conditions of confidentiality will receive a </a:t>
            </a:r>
            <a:r>
              <a:rPr lang="en-US" sz="6000" dirty="0">
                <a:latin typeface="Calibri" panose="020F0502020204030204"/>
              </a:rPr>
              <a:t>residential</a:t>
            </a:r>
            <a:r>
              <a:rPr lang="en-US" sz="6000" dirty="0">
                <a:solidFill>
                  <a:srgbClr val="000000"/>
                </a:solidFill>
                <a:latin typeface="Calibri" panose="020F0502020204030204"/>
              </a:rPr>
              <a:t> address list for their jurisdiction, and have the options to provide suggestions to: </a:t>
            </a:r>
          </a:p>
          <a:p>
            <a:pPr marL="285750" lvl="0" indent="-285750">
              <a:lnSpc>
                <a:spcPct val="100000"/>
              </a:lnSpc>
              <a:spcBef>
                <a:spcPts val="0"/>
              </a:spcBef>
              <a:defRPr/>
            </a:pPr>
            <a:endParaRPr lang="en-US" sz="6000" dirty="0">
              <a:solidFill>
                <a:srgbClr val="000000"/>
              </a:solidFill>
              <a:latin typeface="Calibri" panose="020F0502020204030204"/>
            </a:endParaRPr>
          </a:p>
          <a:p>
            <a:pPr marL="742950" lvl="1" indent="-285750">
              <a:lnSpc>
                <a:spcPct val="100000"/>
              </a:lnSpc>
              <a:spcBef>
                <a:spcPts val="0"/>
              </a:spcBef>
              <a:defRPr/>
            </a:pPr>
            <a:r>
              <a:rPr lang="en-US" sz="6000" dirty="0">
                <a:solidFill>
                  <a:srgbClr val="000000"/>
                </a:solidFill>
                <a:latin typeface="Calibri" panose="020F0502020204030204"/>
              </a:rPr>
              <a:t>Add missing addresses;</a:t>
            </a:r>
          </a:p>
          <a:p>
            <a:pPr marL="742950" lvl="1" indent="-285750">
              <a:lnSpc>
                <a:spcPct val="100000"/>
              </a:lnSpc>
              <a:spcBef>
                <a:spcPts val="0"/>
              </a:spcBef>
              <a:defRPr/>
            </a:pPr>
            <a:r>
              <a:rPr lang="en-US" sz="6000" dirty="0">
                <a:solidFill>
                  <a:srgbClr val="000000"/>
                </a:solidFill>
                <a:latin typeface="Calibri" panose="020F0502020204030204"/>
              </a:rPr>
              <a:t>Delete addresses that do not exist;</a:t>
            </a:r>
          </a:p>
          <a:p>
            <a:pPr marL="742950" lvl="1" indent="-285750">
              <a:lnSpc>
                <a:spcPct val="100000"/>
              </a:lnSpc>
              <a:spcBef>
                <a:spcPts val="0"/>
              </a:spcBef>
              <a:defRPr/>
            </a:pPr>
            <a:r>
              <a:rPr lang="en-US" sz="6000" dirty="0">
                <a:solidFill>
                  <a:srgbClr val="000000"/>
                </a:solidFill>
                <a:latin typeface="Calibri" panose="020F0502020204030204"/>
              </a:rPr>
              <a:t>Update the geographic location of addresses (move from one Census block to another);</a:t>
            </a:r>
          </a:p>
          <a:p>
            <a:pPr marL="742950" lvl="1" indent="-285750">
              <a:lnSpc>
                <a:spcPct val="100000"/>
              </a:lnSpc>
              <a:spcBef>
                <a:spcPts val="0"/>
              </a:spcBef>
              <a:defRPr/>
            </a:pPr>
            <a:r>
              <a:rPr lang="en-US" sz="6000" dirty="0">
                <a:solidFill>
                  <a:srgbClr val="000000"/>
                </a:solidFill>
                <a:latin typeface="Calibri" panose="020F0502020204030204"/>
              </a:rPr>
              <a:t>Convert living quarter type (for example a non-residential building to a residential building) </a:t>
            </a:r>
          </a:p>
          <a:p>
            <a:pPr marL="742950" lvl="1" indent="-285750">
              <a:lnSpc>
                <a:spcPct val="100000"/>
              </a:lnSpc>
              <a:spcBef>
                <a:spcPts val="0"/>
              </a:spcBef>
              <a:defRPr/>
            </a:pPr>
            <a:endParaRPr lang="en-US" sz="6000" dirty="0">
              <a:solidFill>
                <a:srgbClr val="000000"/>
              </a:solidFill>
              <a:latin typeface="Calibri" panose="020F0502020204030204"/>
            </a:endParaRPr>
          </a:p>
          <a:p>
            <a:pPr marL="0" lvl="0" indent="0">
              <a:lnSpc>
                <a:spcPct val="100000"/>
              </a:lnSpc>
              <a:spcBef>
                <a:spcPts val="0"/>
              </a:spcBef>
              <a:buNone/>
              <a:defRPr/>
            </a:pPr>
            <a:endParaRPr lang="en-US" sz="6000" dirty="0">
              <a:solidFill>
                <a:srgbClr val="000000"/>
              </a:solidFill>
              <a:latin typeface="Calibri" panose="020F0502020204030204"/>
            </a:endParaRPr>
          </a:p>
          <a:p>
            <a:pPr marL="285750" lvl="0" indent="-285750">
              <a:lnSpc>
                <a:spcPct val="100000"/>
              </a:lnSpc>
              <a:spcBef>
                <a:spcPts val="0"/>
              </a:spcBef>
              <a:defRPr/>
            </a:pPr>
            <a:r>
              <a:rPr lang="en-US" sz="6000" dirty="0">
                <a:solidFill>
                  <a:srgbClr val="000000"/>
                </a:solidFill>
                <a:latin typeface="Calibri" panose="020F0502020204030204"/>
              </a:rPr>
              <a:t>Participation in LUCA is optional but </a:t>
            </a:r>
            <a:r>
              <a:rPr lang="en-US" sz="6000" u="sng" dirty="0">
                <a:solidFill>
                  <a:srgbClr val="000000"/>
                </a:solidFill>
                <a:latin typeface="Calibri" panose="020F0502020204030204"/>
              </a:rPr>
              <a:t>highly recommended </a:t>
            </a:r>
            <a:r>
              <a:rPr lang="en-US" sz="6000" dirty="0">
                <a:solidFill>
                  <a:srgbClr val="000000"/>
                </a:solidFill>
                <a:latin typeface="Calibri" panose="020F0502020204030204"/>
              </a:rPr>
              <a:t>for an accurate Census count in 2030.</a:t>
            </a:r>
          </a:p>
          <a:p>
            <a:pPr marL="0" indent="0">
              <a:buNone/>
            </a:pPr>
            <a:endParaRPr lang="en-US" sz="6000" dirty="0"/>
          </a:p>
          <a:p>
            <a:pPr marL="0" indent="0">
              <a:buNone/>
            </a:pPr>
            <a:endParaRPr lang="en-US" dirty="0"/>
          </a:p>
        </p:txBody>
      </p:sp>
    </p:spTree>
    <p:extLst>
      <p:ext uri="{BB962C8B-B14F-4D97-AF65-F5344CB8AC3E}">
        <p14:creationId xmlns:p14="http://schemas.microsoft.com/office/powerpoint/2010/main" val="418713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F019-DBE9-F26D-1364-9D57740C29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B99A6-A983-3427-BC02-86D5AED54664}"/>
              </a:ext>
            </a:extLst>
          </p:cNvPr>
          <p:cNvSpPr>
            <a:spLocks noGrp="1"/>
          </p:cNvSpPr>
          <p:nvPr>
            <p:ph type="title"/>
          </p:nvPr>
        </p:nvSpPr>
        <p:spPr>
          <a:xfrm>
            <a:off x="0" y="165324"/>
            <a:ext cx="12192000" cy="995153"/>
          </a:xfrm>
        </p:spPr>
        <p:txBody>
          <a:bodyPr>
            <a:normAutofit/>
          </a:bodyPr>
          <a:lstStyle/>
          <a:p>
            <a:r>
              <a:rPr lang="en-US" sz="3600" dirty="0"/>
              <a:t>Who Can Participate in LUCA?  </a:t>
            </a:r>
          </a:p>
        </p:txBody>
      </p:sp>
      <p:sp>
        <p:nvSpPr>
          <p:cNvPr id="24" name="Content Placeholder 23">
            <a:extLst>
              <a:ext uri="{FF2B5EF4-FFF2-40B4-BE49-F238E27FC236}">
                <a16:creationId xmlns:a16="http://schemas.microsoft.com/office/drawing/2014/main" id="{DE970D9F-4DFA-BD00-C3D1-3B60594BC178}"/>
              </a:ext>
            </a:extLst>
          </p:cNvPr>
          <p:cNvSpPr>
            <a:spLocks noGrp="1"/>
          </p:cNvSpPr>
          <p:nvPr>
            <p:ph idx="1"/>
          </p:nvPr>
        </p:nvSpPr>
        <p:spPr>
          <a:xfrm>
            <a:off x="838200" y="1411472"/>
            <a:ext cx="10515600" cy="4351338"/>
          </a:xfrm>
        </p:spPr>
        <p:txBody>
          <a:bodyPr>
            <a:normAutofit fontScale="92500" lnSpcReduction="20000"/>
          </a:bodyPr>
          <a:lstStyle/>
          <a:p>
            <a:pPr marL="0" lvl="0" indent="0">
              <a:lnSpc>
                <a:spcPct val="100000"/>
              </a:lnSpc>
              <a:spcBef>
                <a:spcPts val="0"/>
              </a:spcBef>
              <a:buNone/>
              <a:defRPr/>
            </a:pPr>
            <a:r>
              <a:rPr lang="en-US" dirty="0">
                <a:solidFill>
                  <a:srgbClr val="000000"/>
                </a:solidFill>
                <a:latin typeface="Calibri" panose="020F0502020204030204"/>
              </a:rPr>
              <a:t>Eligible governments include: </a:t>
            </a:r>
          </a:p>
          <a:p>
            <a:pPr marL="0" lvl="0" indent="0">
              <a:lnSpc>
                <a:spcPct val="100000"/>
              </a:lnSpc>
              <a:spcBef>
                <a:spcPts val="0"/>
              </a:spcBef>
              <a:buNone/>
              <a:defRPr/>
            </a:pPr>
            <a:endParaRPr lang="en-US" dirty="0">
              <a:solidFill>
                <a:srgbClr val="000000"/>
              </a:solidFill>
              <a:latin typeface="Calibri" panose="020F0502020204030204"/>
            </a:endParaRPr>
          </a:p>
          <a:p>
            <a:pPr>
              <a:lnSpc>
                <a:spcPct val="100000"/>
              </a:lnSpc>
              <a:spcBef>
                <a:spcPts val="0"/>
              </a:spcBef>
              <a:defRPr/>
            </a:pPr>
            <a:r>
              <a:rPr lang="en-US" dirty="0">
                <a:solidFill>
                  <a:srgbClr val="000000"/>
                </a:solidFill>
                <a:latin typeface="Calibri" panose="020F0502020204030204"/>
              </a:rPr>
              <a:t>States</a:t>
            </a:r>
          </a:p>
          <a:p>
            <a:pPr>
              <a:lnSpc>
                <a:spcPct val="100000"/>
              </a:lnSpc>
              <a:spcBef>
                <a:spcPts val="0"/>
              </a:spcBef>
              <a:defRPr/>
            </a:pPr>
            <a:r>
              <a:rPr lang="en-US" dirty="0">
                <a:solidFill>
                  <a:srgbClr val="000000"/>
                </a:solidFill>
                <a:latin typeface="Calibri" panose="020F0502020204030204"/>
              </a:rPr>
              <a:t>Counties</a:t>
            </a:r>
          </a:p>
          <a:p>
            <a:pPr>
              <a:lnSpc>
                <a:spcPct val="100000"/>
              </a:lnSpc>
              <a:spcBef>
                <a:spcPts val="0"/>
              </a:spcBef>
              <a:defRPr/>
            </a:pPr>
            <a:r>
              <a:rPr lang="en-US" dirty="0">
                <a:solidFill>
                  <a:srgbClr val="000000"/>
                </a:solidFill>
                <a:latin typeface="Calibri" panose="020F0502020204030204"/>
              </a:rPr>
              <a:t>Cities (incorporated places)</a:t>
            </a:r>
          </a:p>
          <a:p>
            <a:pPr>
              <a:lnSpc>
                <a:spcPct val="100000"/>
              </a:lnSpc>
              <a:spcBef>
                <a:spcPts val="0"/>
              </a:spcBef>
              <a:defRPr/>
            </a:pPr>
            <a:r>
              <a:rPr lang="en-US" dirty="0">
                <a:solidFill>
                  <a:srgbClr val="000000"/>
                </a:solidFill>
                <a:latin typeface="Calibri" panose="020F0502020204030204"/>
              </a:rPr>
              <a:t>Townships (minor civil divisions) </a:t>
            </a:r>
          </a:p>
          <a:p>
            <a:pPr>
              <a:lnSpc>
                <a:spcPct val="100000"/>
              </a:lnSpc>
              <a:spcBef>
                <a:spcPts val="0"/>
              </a:spcBef>
              <a:defRPr/>
            </a:pPr>
            <a:r>
              <a:rPr lang="en-US" dirty="0">
                <a:solidFill>
                  <a:srgbClr val="000000"/>
                </a:solidFill>
                <a:latin typeface="Calibri" panose="020F0502020204030204"/>
              </a:rPr>
              <a:t>Federally recognized Tribal Nations with a reservation and/or off-reservation trust lands </a:t>
            </a:r>
          </a:p>
          <a:p>
            <a:pPr>
              <a:lnSpc>
                <a:spcPct val="100000"/>
              </a:lnSpc>
              <a:spcBef>
                <a:spcPts val="0"/>
              </a:spcBef>
              <a:defRPr/>
            </a:pPr>
            <a:endParaRPr lang="en-US" dirty="0">
              <a:solidFill>
                <a:srgbClr val="000000"/>
              </a:solidFill>
              <a:latin typeface="Calibri" panose="020F0502020204030204"/>
            </a:endParaRPr>
          </a:p>
          <a:p>
            <a:pPr marL="0" indent="0">
              <a:lnSpc>
                <a:spcPct val="100000"/>
              </a:lnSpc>
              <a:spcBef>
                <a:spcPts val="0"/>
              </a:spcBef>
              <a:buNone/>
              <a:defRPr/>
            </a:pPr>
            <a:r>
              <a:rPr lang="en-US" dirty="0">
                <a:solidFill>
                  <a:srgbClr val="000000"/>
                </a:solidFill>
                <a:latin typeface="Calibri" panose="020F0502020204030204"/>
              </a:rPr>
              <a:t>Highest elected/appointed officials can designate LUCA participants for their jurisdiction.  This may include direct employees, interns, contractors, or designating alternate reviewers, such as county, state data center, or regional planning agency.  </a:t>
            </a:r>
            <a:endParaRPr lang="en-US"/>
          </a:p>
          <a:p>
            <a:endParaRPr lang="en-US"/>
          </a:p>
        </p:txBody>
      </p:sp>
    </p:spTree>
    <p:extLst>
      <p:ext uri="{BB962C8B-B14F-4D97-AF65-F5344CB8AC3E}">
        <p14:creationId xmlns:p14="http://schemas.microsoft.com/office/powerpoint/2010/main" val="64030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4D41-374E-6E5F-D247-A15CFE06EB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34F5CC-50D8-BB90-99B4-DDAAB60CC154}"/>
              </a:ext>
            </a:extLst>
          </p:cNvPr>
          <p:cNvSpPr>
            <a:spLocks noGrp="1"/>
          </p:cNvSpPr>
          <p:nvPr>
            <p:ph type="title"/>
          </p:nvPr>
        </p:nvSpPr>
        <p:spPr>
          <a:xfrm>
            <a:off x="0" y="165324"/>
            <a:ext cx="12192000" cy="995153"/>
          </a:xfrm>
        </p:spPr>
        <p:txBody>
          <a:bodyPr>
            <a:normAutofit/>
          </a:bodyPr>
          <a:lstStyle/>
          <a:p>
            <a:r>
              <a:rPr lang="en-US" sz="3600" dirty="0"/>
              <a:t>LUCA Timeline  </a:t>
            </a:r>
          </a:p>
        </p:txBody>
      </p:sp>
      <p:sp>
        <p:nvSpPr>
          <p:cNvPr id="3" name="Content Placeholder 2">
            <a:extLst>
              <a:ext uri="{FF2B5EF4-FFF2-40B4-BE49-F238E27FC236}">
                <a16:creationId xmlns:a16="http://schemas.microsoft.com/office/drawing/2014/main" id="{1C3F87D7-CA04-0B9F-2F2F-F645F4BE51EB}"/>
              </a:ext>
            </a:extLst>
          </p:cNvPr>
          <p:cNvSpPr>
            <a:spLocks noGrp="1"/>
          </p:cNvSpPr>
          <p:nvPr>
            <p:ph sz="quarter" idx="13"/>
          </p:nvPr>
        </p:nvSpPr>
        <p:spPr/>
        <p:txBody>
          <a:bodyPr>
            <a:normAutofit/>
          </a:bodyPr>
          <a:lstStyle/>
          <a:p>
            <a:r>
              <a:rPr lang="en-US" sz="1100" b="1" dirty="0"/>
              <a:t>Source</a:t>
            </a:r>
            <a:r>
              <a:rPr lang="en-US" sz="1100" dirty="0"/>
              <a:t>: U.S. Census Bureau, </a:t>
            </a:r>
            <a:r>
              <a:rPr lang="en-US" sz="1100" dirty="0">
                <a:hlinkClick r:id="rId3"/>
              </a:rPr>
              <a:t>Local Update of Census Addresses (LUCA) Operation</a:t>
            </a:r>
            <a:endParaRPr lang="en-US" sz="1100" dirty="0"/>
          </a:p>
        </p:txBody>
      </p:sp>
      <p:sp>
        <p:nvSpPr>
          <p:cNvPr id="24" name="Content Placeholder 23">
            <a:extLst>
              <a:ext uri="{FF2B5EF4-FFF2-40B4-BE49-F238E27FC236}">
                <a16:creationId xmlns:a16="http://schemas.microsoft.com/office/drawing/2014/main" id="{BBBBFF98-F2C7-8D6C-6E2D-4F10D2BEF86D}"/>
              </a:ext>
            </a:extLst>
          </p:cNvPr>
          <p:cNvSpPr>
            <a:spLocks noGrp="1"/>
          </p:cNvSpPr>
          <p:nvPr>
            <p:ph idx="1"/>
          </p:nvPr>
        </p:nvSpPr>
        <p:spPr>
          <a:xfrm>
            <a:off x="838200" y="1282163"/>
            <a:ext cx="10515600" cy="4351338"/>
          </a:xfrm>
        </p:spPr>
        <p:txBody>
          <a:bodyPr>
            <a:normAutofit lnSpcReduction="10000"/>
          </a:bodyPr>
          <a:lstStyle/>
          <a:p>
            <a:pPr marL="0" lvl="0" indent="0">
              <a:lnSpc>
                <a:spcPct val="100000"/>
              </a:lnSpc>
              <a:spcBef>
                <a:spcPts val="0"/>
              </a:spcBef>
              <a:buNone/>
              <a:defRPr/>
            </a:pPr>
            <a:r>
              <a:rPr lang="en-US" sz="2000" b="1" dirty="0">
                <a:solidFill>
                  <a:srgbClr val="000000"/>
                </a:solidFill>
                <a:latin typeface="Calibri" panose="020F0502020204030204"/>
              </a:rPr>
              <a:t>Phase I (Prep) </a:t>
            </a:r>
            <a:r>
              <a:rPr lang="en-US" sz="2000" b="1" dirty="0">
                <a:solidFill>
                  <a:srgbClr val="C00000"/>
                </a:solidFill>
                <a:latin typeface="Calibri" panose="020F0502020204030204"/>
              </a:rPr>
              <a:t>Spring 2027-Fall 2027</a:t>
            </a:r>
            <a:r>
              <a:rPr lang="en-US" sz="2000" b="1" dirty="0">
                <a:solidFill>
                  <a:srgbClr val="000000"/>
                </a:solidFill>
                <a:latin typeface="Calibri" panose="020F0502020204030204"/>
              </a:rPr>
              <a:t>: </a:t>
            </a:r>
            <a:r>
              <a:rPr lang="en-US" sz="2000" dirty="0">
                <a:solidFill>
                  <a:srgbClr val="000000"/>
                </a:solidFill>
                <a:latin typeface="Calibri" panose="020F0502020204030204"/>
              </a:rPr>
              <a:t>LUCA participants may choose to access the Census Bureau’s address inventory to review the address block count list for their geographic jurisdiction. </a:t>
            </a:r>
          </a:p>
          <a:p>
            <a:pPr marL="285750" lvl="0" indent="-285750">
              <a:lnSpc>
                <a:spcPct val="100000"/>
              </a:lnSpc>
              <a:spcBef>
                <a:spcPts val="0"/>
              </a:spcBef>
              <a:defRPr/>
            </a:pPr>
            <a:endParaRPr lang="en-US" sz="2000" dirty="0">
              <a:solidFill>
                <a:srgbClr val="000000"/>
              </a:solidFill>
              <a:latin typeface="Calibri" panose="020F0502020204030204"/>
            </a:endParaRPr>
          </a:p>
          <a:p>
            <a:pPr marL="0" lvl="0" indent="0">
              <a:lnSpc>
                <a:spcPct val="100000"/>
              </a:lnSpc>
              <a:spcBef>
                <a:spcPts val="0"/>
              </a:spcBef>
              <a:buNone/>
              <a:defRPr/>
            </a:pPr>
            <a:r>
              <a:rPr lang="en-US" sz="2000" b="1" dirty="0">
                <a:solidFill>
                  <a:srgbClr val="000000"/>
                </a:solidFill>
                <a:latin typeface="Calibri" panose="020F0502020204030204"/>
              </a:rPr>
              <a:t>Phase II (Review and official submission) </a:t>
            </a:r>
            <a:r>
              <a:rPr lang="en-US" sz="2000" b="1" dirty="0">
                <a:solidFill>
                  <a:srgbClr val="C00000"/>
                </a:solidFill>
                <a:latin typeface="Calibri" panose="020F0502020204030204"/>
              </a:rPr>
              <a:t>Fall 2027- March 31, 2028 (DEADLINE)</a:t>
            </a:r>
            <a:r>
              <a:rPr lang="en-US" sz="2000" b="1" dirty="0">
                <a:solidFill>
                  <a:srgbClr val="000000"/>
                </a:solidFill>
                <a:latin typeface="Calibri" panose="020F0502020204030204"/>
              </a:rPr>
              <a:t>: </a:t>
            </a:r>
            <a:r>
              <a:rPr lang="en-US" sz="2000" dirty="0">
                <a:solidFill>
                  <a:srgbClr val="000000"/>
                </a:solidFill>
                <a:latin typeface="Calibri" panose="020F0502020204030204"/>
              </a:rPr>
              <a:t>LUCA participants determine the following: </a:t>
            </a:r>
          </a:p>
          <a:p>
            <a:pPr marL="742950" lvl="1" indent="-285750">
              <a:lnSpc>
                <a:spcPct val="100000"/>
              </a:lnSpc>
              <a:spcBef>
                <a:spcPts val="0"/>
              </a:spcBef>
              <a:defRPr/>
            </a:pPr>
            <a:r>
              <a:rPr lang="en-US" sz="1600" dirty="0">
                <a:solidFill>
                  <a:srgbClr val="000000"/>
                </a:solidFill>
                <a:latin typeface="Calibri" panose="020F0502020204030204"/>
              </a:rPr>
              <a:t>The address counts for their geographic jurisdiction are accurate; or</a:t>
            </a:r>
          </a:p>
          <a:p>
            <a:pPr marL="742950" lvl="1" indent="-285750">
              <a:lnSpc>
                <a:spcPct val="100000"/>
              </a:lnSpc>
              <a:spcBef>
                <a:spcPts val="0"/>
              </a:spcBef>
              <a:defRPr/>
            </a:pPr>
            <a:r>
              <a:rPr lang="en-US" sz="1600" dirty="0">
                <a:solidFill>
                  <a:srgbClr val="000000"/>
                </a:solidFill>
                <a:latin typeface="Calibri" panose="020F0502020204030204"/>
              </a:rPr>
              <a:t>Some address counts are inaccurate and may submit missing addresses, location information, or delete inaccurate addresses. </a:t>
            </a:r>
          </a:p>
          <a:p>
            <a:pPr marL="0" lvl="0" indent="0">
              <a:lnSpc>
                <a:spcPct val="100000"/>
              </a:lnSpc>
              <a:spcBef>
                <a:spcPts val="0"/>
              </a:spcBef>
              <a:buNone/>
              <a:defRPr/>
            </a:pPr>
            <a:r>
              <a:rPr lang="en-US" sz="2000" dirty="0">
                <a:solidFill>
                  <a:srgbClr val="000000"/>
                </a:solidFill>
                <a:latin typeface="Calibri" panose="020F0502020204030204"/>
              </a:rPr>
              <a:t>	</a:t>
            </a:r>
          </a:p>
          <a:p>
            <a:pPr marL="0" indent="0">
              <a:lnSpc>
                <a:spcPct val="100000"/>
              </a:lnSpc>
              <a:spcBef>
                <a:spcPts val="0"/>
              </a:spcBef>
              <a:buNone/>
              <a:defRPr/>
            </a:pPr>
            <a:r>
              <a:rPr lang="en-US" sz="2000" b="1" dirty="0">
                <a:solidFill>
                  <a:srgbClr val="000000"/>
                </a:solidFill>
                <a:latin typeface="Calibri" panose="020F0502020204030204"/>
              </a:rPr>
              <a:t>Phase III (Feedback and Appeals) </a:t>
            </a:r>
            <a:r>
              <a:rPr lang="en-US" sz="2000" b="1" dirty="0">
                <a:solidFill>
                  <a:srgbClr val="C00000"/>
                </a:solidFill>
                <a:latin typeface="Calibri" panose="020F0502020204030204"/>
              </a:rPr>
              <a:t>April 2028- Sept. 2029</a:t>
            </a:r>
            <a:r>
              <a:rPr lang="en-US" sz="2000" b="1" dirty="0">
                <a:solidFill>
                  <a:srgbClr val="000000"/>
                </a:solidFill>
                <a:latin typeface="Calibri" panose="020F0502020204030204"/>
              </a:rPr>
              <a:t>:</a:t>
            </a:r>
            <a:r>
              <a:rPr lang="en-US" sz="2000" dirty="0">
                <a:solidFill>
                  <a:srgbClr val="000000"/>
                </a:solidFill>
                <a:latin typeface="Calibri" panose="020F0502020204030204"/>
              </a:rPr>
              <a:t> LUCA participants will have access to the results and check if the Census Bureau incorporated their address count submissions. There will be an appeal process through the Office of Management and Budget. </a:t>
            </a:r>
          </a:p>
          <a:p>
            <a:pPr marL="0" indent="0">
              <a:lnSpc>
                <a:spcPct val="100000"/>
              </a:lnSpc>
              <a:spcBef>
                <a:spcPts val="0"/>
              </a:spcBef>
              <a:buNone/>
              <a:defRPr/>
            </a:pPr>
            <a:endParaRPr lang="en-US" sz="2000" dirty="0">
              <a:solidFill>
                <a:srgbClr val="000000"/>
              </a:solidFill>
              <a:latin typeface="Calibri" panose="020F0502020204030204"/>
            </a:endParaRPr>
          </a:p>
          <a:p>
            <a:pPr marL="0" indent="0">
              <a:lnSpc>
                <a:spcPct val="100000"/>
              </a:lnSpc>
              <a:spcBef>
                <a:spcPts val="0"/>
              </a:spcBef>
              <a:buNone/>
              <a:defRPr/>
            </a:pPr>
            <a:r>
              <a:rPr lang="en-US" sz="2000" b="1" dirty="0">
                <a:solidFill>
                  <a:srgbClr val="000000"/>
                </a:solidFill>
                <a:latin typeface="Calibri" panose="020F0502020204030204"/>
              </a:rPr>
              <a:t>Phase IV (Closeout) </a:t>
            </a:r>
            <a:r>
              <a:rPr lang="en-US" sz="2000" b="1" dirty="0">
                <a:solidFill>
                  <a:srgbClr val="C00000"/>
                </a:solidFill>
                <a:latin typeface="Calibri" panose="020F0502020204030204"/>
              </a:rPr>
              <a:t>September 2029</a:t>
            </a:r>
            <a:r>
              <a:rPr lang="en-US" sz="2000" dirty="0">
                <a:solidFill>
                  <a:srgbClr val="000000"/>
                </a:solidFill>
                <a:latin typeface="Calibri" panose="020F0502020204030204"/>
              </a:rPr>
              <a:t>: Final closeout for LUCA and Census Bureau begins process for 2030 Decennial Census. </a:t>
            </a:r>
          </a:p>
        </p:txBody>
      </p:sp>
    </p:spTree>
    <p:extLst>
      <p:ext uri="{BB962C8B-B14F-4D97-AF65-F5344CB8AC3E}">
        <p14:creationId xmlns:p14="http://schemas.microsoft.com/office/powerpoint/2010/main" val="29822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6A17A-80CF-217B-53DD-26AA6F86DF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3B5F90-23D4-D90C-B514-3473E840147A}"/>
              </a:ext>
            </a:extLst>
          </p:cNvPr>
          <p:cNvSpPr>
            <a:spLocks noGrp="1"/>
          </p:cNvSpPr>
          <p:nvPr>
            <p:ph type="title"/>
          </p:nvPr>
        </p:nvSpPr>
        <p:spPr>
          <a:xfrm>
            <a:off x="0" y="165324"/>
            <a:ext cx="12192000" cy="995153"/>
          </a:xfrm>
        </p:spPr>
        <p:txBody>
          <a:bodyPr>
            <a:normAutofit/>
          </a:bodyPr>
          <a:lstStyle/>
          <a:p>
            <a:r>
              <a:rPr lang="en-US" sz="3600" dirty="0"/>
              <a:t>What Local Governments Can Do Now</a:t>
            </a:r>
          </a:p>
        </p:txBody>
      </p:sp>
      <p:sp>
        <p:nvSpPr>
          <p:cNvPr id="24" name="Content Placeholder 23">
            <a:extLst>
              <a:ext uri="{FF2B5EF4-FFF2-40B4-BE49-F238E27FC236}">
                <a16:creationId xmlns:a16="http://schemas.microsoft.com/office/drawing/2014/main" id="{F6B5131C-00CC-881F-7D0E-B8B40B2A1705}"/>
              </a:ext>
            </a:extLst>
          </p:cNvPr>
          <p:cNvSpPr>
            <a:spLocks noGrp="1"/>
          </p:cNvSpPr>
          <p:nvPr>
            <p:ph idx="1"/>
          </p:nvPr>
        </p:nvSpPr>
        <p:spPr>
          <a:xfrm>
            <a:off x="838200" y="1282163"/>
            <a:ext cx="10515600" cy="4351338"/>
          </a:xfrm>
        </p:spPr>
        <p:txBody>
          <a:bodyPr>
            <a:normAutofit/>
          </a:bodyPr>
          <a:lstStyle/>
          <a:p>
            <a:pPr marL="457200" lvl="0" indent="-457200">
              <a:lnSpc>
                <a:spcPct val="100000"/>
              </a:lnSpc>
              <a:spcBef>
                <a:spcPts val="0"/>
              </a:spcBef>
              <a:buAutoNum type="arabicParenR"/>
              <a:defRPr/>
            </a:pPr>
            <a:r>
              <a:rPr lang="en-US" sz="2000" b="1" dirty="0">
                <a:solidFill>
                  <a:srgbClr val="000000"/>
                </a:solidFill>
                <a:latin typeface="Calibri" panose="020F0502020204030204"/>
              </a:rPr>
              <a:t>Visit Census Bureau </a:t>
            </a:r>
            <a:r>
              <a:rPr lang="en-US" sz="2000" b="1" dirty="0">
                <a:solidFill>
                  <a:srgbClr val="000000"/>
                </a:solidFill>
                <a:latin typeface="Calibri" panose="020F0502020204030204"/>
                <a:hlinkClick r:id="rId3"/>
              </a:rPr>
              <a:t>2030 LUCA website </a:t>
            </a:r>
            <a:r>
              <a:rPr lang="en-US" sz="2000" b="1" dirty="0">
                <a:solidFill>
                  <a:srgbClr val="000000"/>
                </a:solidFill>
                <a:latin typeface="Calibri" panose="020F0502020204030204"/>
              </a:rPr>
              <a:t>to learn more about the operation.</a:t>
            </a:r>
          </a:p>
          <a:p>
            <a:pPr marL="457200" lvl="0" indent="-457200">
              <a:lnSpc>
                <a:spcPct val="100000"/>
              </a:lnSpc>
              <a:spcBef>
                <a:spcPts val="0"/>
              </a:spcBef>
              <a:buAutoNum type="arabicParenR"/>
              <a:defRPr/>
            </a:pPr>
            <a:endParaRPr lang="en-US" sz="2000" b="1" dirty="0">
              <a:solidFill>
                <a:srgbClr val="000000"/>
              </a:solidFill>
              <a:latin typeface="Calibri" panose="020F0502020204030204"/>
            </a:endParaRPr>
          </a:p>
          <a:p>
            <a:pPr marL="457200" indent="-457200">
              <a:lnSpc>
                <a:spcPct val="100000"/>
              </a:lnSpc>
              <a:spcBef>
                <a:spcPts val="0"/>
              </a:spcBef>
              <a:buFont typeface="Arial" panose="020B0604020202020204" pitchFamily="34" charset="0"/>
              <a:buAutoNum type="arabicParenR"/>
              <a:defRPr/>
            </a:pPr>
            <a:r>
              <a:rPr lang="en-US" sz="2000" b="1" dirty="0">
                <a:solidFill>
                  <a:srgbClr val="000000"/>
                </a:solidFill>
                <a:latin typeface="Calibri" panose="020F0502020204030204"/>
              </a:rPr>
              <a:t>Obtain data on residential addresses (911, residential addresses from commercial contractors, etc.)</a:t>
            </a:r>
          </a:p>
          <a:p>
            <a:pPr marL="457200" indent="-457200">
              <a:lnSpc>
                <a:spcPct val="100000"/>
              </a:lnSpc>
              <a:spcBef>
                <a:spcPts val="0"/>
              </a:spcBef>
              <a:buFont typeface="Arial" panose="020B0604020202020204" pitchFamily="34" charset="0"/>
              <a:buAutoNum type="arabicParenR"/>
              <a:defRPr/>
            </a:pPr>
            <a:endParaRPr lang="en-US" sz="2000" b="1" dirty="0">
              <a:solidFill>
                <a:srgbClr val="000000"/>
              </a:solidFill>
              <a:latin typeface="Calibri" panose="020F0502020204030204"/>
            </a:endParaRPr>
          </a:p>
          <a:p>
            <a:pPr marL="457200" lvl="0" indent="-457200">
              <a:lnSpc>
                <a:spcPct val="100000"/>
              </a:lnSpc>
              <a:spcBef>
                <a:spcPts val="0"/>
              </a:spcBef>
              <a:buAutoNum type="arabicParenR"/>
              <a:defRPr/>
            </a:pPr>
            <a:r>
              <a:rPr lang="en-US" sz="2000" b="1" dirty="0">
                <a:solidFill>
                  <a:srgbClr val="000000"/>
                </a:solidFill>
                <a:latin typeface="Calibri" panose="020F0502020204030204"/>
              </a:rPr>
              <a:t>Identify staff members or contractors who have technical skills to utilize the Census Bureau’s </a:t>
            </a:r>
            <a:r>
              <a:rPr lang="en-US" sz="2000" b="1" dirty="0">
                <a:solidFill>
                  <a:srgbClr val="000000"/>
                </a:solidFill>
                <a:latin typeface="Calibri" panose="020F0502020204030204"/>
                <a:hlinkClick r:id="rId4"/>
              </a:rPr>
              <a:t>Address Count Listing </a:t>
            </a:r>
            <a:r>
              <a:rPr lang="en-US" sz="2000" b="1" dirty="0">
                <a:solidFill>
                  <a:srgbClr val="000000"/>
                </a:solidFill>
                <a:latin typeface="Calibri" panose="020F0502020204030204"/>
              </a:rPr>
              <a:t>to review housing count units and compare with your own data.</a:t>
            </a:r>
          </a:p>
          <a:p>
            <a:pPr marL="457200" lvl="0" indent="-457200">
              <a:lnSpc>
                <a:spcPct val="100000"/>
              </a:lnSpc>
              <a:spcBef>
                <a:spcPts val="0"/>
              </a:spcBef>
              <a:buAutoNum type="arabicParenR"/>
              <a:defRPr/>
            </a:pPr>
            <a:endParaRPr lang="en-US" sz="2000" b="1" dirty="0">
              <a:solidFill>
                <a:srgbClr val="000000"/>
              </a:solidFill>
              <a:latin typeface="Calibri" panose="020F0502020204030204"/>
            </a:endParaRPr>
          </a:p>
          <a:p>
            <a:pPr marL="457200" indent="-457200">
              <a:lnSpc>
                <a:spcPct val="100000"/>
              </a:lnSpc>
              <a:spcBef>
                <a:spcPts val="0"/>
              </a:spcBef>
              <a:buFont typeface="Arial" panose="020B0604020202020204" pitchFamily="34" charset="0"/>
              <a:buAutoNum type="arabicParenR"/>
              <a:defRPr/>
            </a:pPr>
            <a:r>
              <a:rPr lang="en-US" sz="2000" b="1" dirty="0">
                <a:solidFill>
                  <a:srgbClr val="000000"/>
                </a:solidFill>
                <a:latin typeface="Calibri" panose="020F0502020204030204"/>
              </a:rPr>
              <a:t>Plan for budget allocation to ensure participation in 2027 (staff or contractors). </a:t>
            </a:r>
          </a:p>
          <a:p>
            <a:pPr marL="457200" indent="-457200">
              <a:lnSpc>
                <a:spcPct val="100000"/>
              </a:lnSpc>
              <a:spcBef>
                <a:spcPts val="0"/>
              </a:spcBef>
              <a:buFont typeface="Arial" panose="020B0604020202020204" pitchFamily="34" charset="0"/>
              <a:buAutoNum type="arabicParenR"/>
              <a:defRPr/>
            </a:pPr>
            <a:endParaRPr lang="en-US" sz="2000" b="1" dirty="0">
              <a:solidFill>
                <a:srgbClr val="000000"/>
              </a:solidFill>
              <a:latin typeface="Calibri" panose="020F0502020204030204"/>
            </a:endParaRPr>
          </a:p>
          <a:p>
            <a:pPr marL="457200" lvl="0" indent="-457200">
              <a:lnSpc>
                <a:spcPct val="100000"/>
              </a:lnSpc>
              <a:spcBef>
                <a:spcPts val="0"/>
              </a:spcBef>
              <a:buAutoNum type="arabicParenR"/>
              <a:defRPr/>
            </a:pPr>
            <a:r>
              <a:rPr lang="en-US" sz="2000" b="1" dirty="0">
                <a:solidFill>
                  <a:srgbClr val="000000"/>
                </a:solidFill>
                <a:latin typeface="Calibri" panose="020F0502020204030204"/>
              </a:rPr>
              <a:t>Look out for updates from TARC or TDC newsletter for webinars or training in 2026.</a:t>
            </a:r>
            <a:endParaRPr lang="en-US"/>
          </a:p>
          <a:p>
            <a:endParaRPr lang="en-US"/>
          </a:p>
        </p:txBody>
      </p:sp>
    </p:spTree>
    <p:extLst>
      <p:ext uri="{BB962C8B-B14F-4D97-AF65-F5344CB8AC3E}">
        <p14:creationId xmlns:p14="http://schemas.microsoft.com/office/powerpoint/2010/main" val="1591680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103F-BDCF-F000-FFBB-5F5895AE31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720C31-63FE-26AC-A8E3-BA4B8DF7FF84}"/>
              </a:ext>
            </a:extLst>
          </p:cNvPr>
          <p:cNvSpPr>
            <a:spLocks noGrp="1"/>
          </p:cNvSpPr>
          <p:nvPr>
            <p:ph type="title"/>
          </p:nvPr>
        </p:nvSpPr>
        <p:spPr>
          <a:xfrm>
            <a:off x="0" y="4341"/>
            <a:ext cx="12192000" cy="995153"/>
          </a:xfrm>
        </p:spPr>
        <p:txBody>
          <a:bodyPr>
            <a:normAutofit/>
          </a:bodyPr>
          <a:lstStyle/>
          <a:p>
            <a:r>
              <a:rPr lang="en-US" sz="3600" dirty="0"/>
              <a:t>Census Address Count Listing</a:t>
            </a:r>
          </a:p>
        </p:txBody>
      </p:sp>
      <p:pic>
        <p:nvPicPr>
          <p:cNvPr id="9" name="Picture 8" descr="A satellite map highlights Texas, Louisiana, and surrounding states with geographic details. A sidebar provides a guide on census address count listings.">
            <a:extLst>
              <a:ext uri="{FF2B5EF4-FFF2-40B4-BE49-F238E27FC236}">
                <a16:creationId xmlns:a16="http://schemas.microsoft.com/office/drawing/2014/main" id="{1F72AF40-F665-81AC-123E-CA89606BE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130" y="811044"/>
            <a:ext cx="9348852" cy="5327005"/>
          </a:xfrm>
          <a:prstGeom prst="rect">
            <a:avLst/>
          </a:prstGeom>
        </p:spPr>
      </p:pic>
      <p:sp>
        <p:nvSpPr>
          <p:cNvPr id="11" name="Content Placeholder 10">
            <a:extLst>
              <a:ext uri="{FF2B5EF4-FFF2-40B4-BE49-F238E27FC236}">
                <a16:creationId xmlns:a16="http://schemas.microsoft.com/office/drawing/2014/main" id="{3DF69804-0F57-2A16-3261-6B954CF60BF7}"/>
              </a:ext>
            </a:extLst>
          </p:cNvPr>
          <p:cNvSpPr>
            <a:spLocks noGrp="1"/>
          </p:cNvSpPr>
          <p:nvPr>
            <p:ph sz="quarter" idx="13"/>
          </p:nvPr>
        </p:nvSpPr>
        <p:spPr/>
        <p:txBody>
          <a:bodyPr/>
          <a:lstStyle/>
          <a:p>
            <a:r>
              <a:rPr lang="en-US" b="1"/>
              <a:t>Source:  </a:t>
            </a:r>
            <a:r>
              <a:rPr lang="en-US"/>
              <a:t>U.S. Census Bureau, Current Census Address Count Listing Files Viewer</a:t>
            </a:r>
            <a:endParaRPr lang="en-US" dirty="0"/>
          </a:p>
        </p:txBody>
      </p:sp>
    </p:spTree>
    <p:extLst>
      <p:ext uri="{BB962C8B-B14F-4D97-AF65-F5344CB8AC3E}">
        <p14:creationId xmlns:p14="http://schemas.microsoft.com/office/powerpoint/2010/main" val="7822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city of Austin">
            <a:extLst>
              <a:ext uri="{FF2B5EF4-FFF2-40B4-BE49-F238E27FC236}">
                <a16:creationId xmlns:a16="http://schemas.microsoft.com/office/drawing/2014/main" id="{A22939F7-4A80-CC9B-0E88-DE8EA0D6BB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3ACA48D-3D4A-673B-2BA5-75CB8CBB08BB}"/>
              </a:ext>
              <a:ext uri="{C183D7F6-B498-43B3-948B-1728B52AA6E4}">
                <adec:decorative xmlns:adec="http://schemas.microsoft.com/office/drawing/2017/decorative" val="1"/>
              </a:ext>
            </a:extLst>
          </p:cNvPr>
          <p:cNvSpPr/>
          <p:nvPr/>
        </p:nvSpPr>
        <p:spPr>
          <a:xfrm>
            <a:off x="0" y="2432676"/>
            <a:ext cx="7428412" cy="194201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3CCA89-8784-4C19-ECC2-2D007B02D3BB}"/>
              </a:ext>
            </a:extLst>
          </p:cNvPr>
          <p:cNvSpPr>
            <a:spLocks noGrp="1"/>
          </p:cNvSpPr>
          <p:nvPr>
            <p:ph type="title"/>
          </p:nvPr>
        </p:nvSpPr>
        <p:spPr>
          <a:xfrm>
            <a:off x="341812" y="2378252"/>
            <a:ext cx="7086600" cy="2107475"/>
          </a:xfrm>
        </p:spPr>
        <p:txBody>
          <a:bodyPr>
            <a:normAutofit/>
          </a:bodyPr>
          <a:lstStyle/>
          <a:p>
            <a:r>
              <a:rPr lang="en-US" sz="4000">
                <a:solidFill>
                  <a:schemeClr val="bg1"/>
                </a:solidFill>
              </a:rPr>
              <a:t>Current and Future Population Trends</a:t>
            </a:r>
          </a:p>
        </p:txBody>
      </p:sp>
      <p:pic>
        <p:nvPicPr>
          <p:cNvPr id="10" name="Picture 9" descr="Texas Demographic Center logo">
            <a:extLst>
              <a:ext uri="{FF2B5EF4-FFF2-40B4-BE49-F238E27FC236}">
                <a16:creationId xmlns:a16="http://schemas.microsoft.com/office/drawing/2014/main" id="{5FBEAE7F-6C2F-A752-8C33-43775AD07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12" y="505909"/>
            <a:ext cx="3192602" cy="1366434"/>
          </a:xfrm>
          <a:prstGeom prst="rect">
            <a:avLst/>
          </a:prstGeom>
        </p:spPr>
      </p:pic>
    </p:spTree>
    <p:extLst>
      <p:ext uri="{BB962C8B-B14F-4D97-AF65-F5344CB8AC3E}">
        <p14:creationId xmlns:p14="http://schemas.microsoft.com/office/powerpoint/2010/main" val="91149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C6B0F-659F-5571-6928-A2B08395AE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0E29D5-28BB-5D58-785A-8FAD3862A330}"/>
              </a:ext>
            </a:extLst>
          </p:cNvPr>
          <p:cNvSpPr>
            <a:spLocks noGrp="1"/>
          </p:cNvSpPr>
          <p:nvPr>
            <p:ph type="title"/>
          </p:nvPr>
        </p:nvSpPr>
        <p:spPr>
          <a:xfrm>
            <a:off x="0" y="4341"/>
            <a:ext cx="12192000" cy="995153"/>
          </a:xfrm>
        </p:spPr>
        <p:txBody>
          <a:bodyPr>
            <a:normAutofit/>
          </a:bodyPr>
          <a:lstStyle/>
          <a:p>
            <a:r>
              <a:rPr lang="en-US" sz="3600" dirty="0"/>
              <a:t>Census Address Count Listing (cont.)</a:t>
            </a:r>
          </a:p>
        </p:txBody>
      </p:sp>
      <p:pic>
        <p:nvPicPr>
          <p:cNvPr id="3" name="Picture 2" descr="Aerial map showing a residential area in El Paso County with delineated blocks. A pop-up lists census details: Block 1189, 24 housing units, and no group quarters.">
            <a:extLst>
              <a:ext uri="{FF2B5EF4-FFF2-40B4-BE49-F238E27FC236}">
                <a16:creationId xmlns:a16="http://schemas.microsoft.com/office/drawing/2014/main" id="{355310EE-D16F-C11C-2DB5-0AA52AD90994}"/>
              </a:ext>
            </a:extLst>
          </p:cNvPr>
          <p:cNvPicPr>
            <a:picLocks noChangeAspect="1"/>
          </p:cNvPicPr>
          <p:nvPr/>
        </p:nvPicPr>
        <p:blipFill>
          <a:blip r:embed="rId3"/>
          <a:stretch>
            <a:fillRect/>
          </a:stretch>
        </p:blipFill>
        <p:spPr>
          <a:xfrm>
            <a:off x="718934" y="795428"/>
            <a:ext cx="7951341" cy="5291334"/>
          </a:xfrm>
          <a:prstGeom prst="rect">
            <a:avLst/>
          </a:prstGeom>
        </p:spPr>
      </p:pic>
      <p:sp>
        <p:nvSpPr>
          <p:cNvPr id="5" name="TextBox 4">
            <a:extLst>
              <a:ext uri="{FF2B5EF4-FFF2-40B4-BE49-F238E27FC236}">
                <a16:creationId xmlns:a16="http://schemas.microsoft.com/office/drawing/2014/main" id="{71DB4F1B-99F5-9D50-4374-67C46585BAC3}"/>
              </a:ext>
            </a:extLst>
          </p:cNvPr>
          <p:cNvSpPr txBox="1"/>
          <p:nvPr/>
        </p:nvSpPr>
        <p:spPr>
          <a:xfrm>
            <a:off x="8842540" y="2242863"/>
            <a:ext cx="2775626" cy="1679755"/>
          </a:xfrm>
          <a:prstGeom prst="rect">
            <a:avLst/>
          </a:prstGeom>
          <a:noFill/>
        </p:spPr>
        <p:txBody>
          <a:bodyPr wrap="square" rtlCol="0">
            <a:spAutoFit/>
          </a:bodyPr>
          <a:lstStyle/>
          <a:p>
            <a:pPr>
              <a:lnSpc>
                <a:spcPct val="200000"/>
              </a:lnSpc>
            </a:pPr>
            <a:r>
              <a:rPr lang="en-US" b="1" dirty="0"/>
              <a:t>El Paso County</a:t>
            </a:r>
          </a:p>
          <a:p>
            <a:pPr>
              <a:lnSpc>
                <a:spcPct val="200000"/>
              </a:lnSpc>
            </a:pPr>
            <a:r>
              <a:rPr lang="en-US" b="1" dirty="0"/>
              <a:t>Census Block: 1189</a:t>
            </a:r>
          </a:p>
          <a:p>
            <a:pPr>
              <a:lnSpc>
                <a:spcPct val="200000"/>
              </a:lnSpc>
            </a:pPr>
            <a:r>
              <a:rPr lang="en-US" b="1" dirty="0"/>
              <a:t>Total Housing Units: 24</a:t>
            </a:r>
          </a:p>
        </p:txBody>
      </p:sp>
      <p:sp>
        <p:nvSpPr>
          <p:cNvPr id="6" name="Content Placeholder 10">
            <a:extLst>
              <a:ext uri="{FF2B5EF4-FFF2-40B4-BE49-F238E27FC236}">
                <a16:creationId xmlns:a16="http://schemas.microsoft.com/office/drawing/2014/main" id="{9A57685F-685F-50A6-9791-A07E66186F83}"/>
              </a:ext>
            </a:extLst>
          </p:cNvPr>
          <p:cNvSpPr>
            <a:spLocks noGrp="1"/>
          </p:cNvSpPr>
          <p:nvPr>
            <p:ph sz="quarter" idx="13"/>
          </p:nvPr>
        </p:nvSpPr>
        <p:spPr>
          <a:xfrm>
            <a:off x="179388" y="6356350"/>
            <a:ext cx="9459912" cy="365125"/>
          </a:xfrm>
        </p:spPr>
        <p:txBody>
          <a:bodyPr/>
          <a:lstStyle/>
          <a:p>
            <a:r>
              <a:rPr lang="en-US" b="1"/>
              <a:t>Source:  </a:t>
            </a:r>
            <a:r>
              <a:rPr lang="en-US"/>
              <a:t>U.S. Census Bureau, Current Census Address Count Listing Files Viewer</a:t>
            </a:r>
            <a:endParaRPr lang="en-US" dirty="0"/>
          </a:p>
        </p:txBody>
      </p:sp>
    </p:spTree>
    <p:extLst>
      <p:ext uri="{BB962C8B-B14F-4D97-AF65-F5344CB8AC3E}">
        <p14:creationId xmlns:p14="http://schemas.microsoft.com/office/powerpoint/2010/main" val="246203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3CE33-EDE9-F5A3-8DAA-D64AA6F576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8CADE4-BF83-4ED1-114F-FA271EC95BF6}"/>
              </a:ext>
            </a:extLst>
          </p:cNvPr>
          <p:cNvSpPr txBox="1"/>
          <p:nvPr/>
        </p:nvSpPr>
        <p:spPr>
          <a:xfrm>
            <a:off x="391260" y="1416304"/>
            <a:ext cx="928762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Texas Demographic Center LUCA initiatives:</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Form a </a:t>
            </a:r>
            <a:r>
              <a:rPr lang="en-US" sz="2800" dirty="0">
                <a:solidFill>
                  <a:srgbClr val="000000"/>
                </a:solidFill>
                <a:latin typeface="Calibri" panose="020F0502020204030204"/>
              </a:rPr>
              <a:t>Statewide LUCA Advisory Committee with key TDC affiliate organizations and other state offices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Develop an awareness campaign to help local governments prepare via presentations, webinars, strategic partnerships, and technical assistance.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Join our efforts to  </a:t>
            </a:r>
            <a:r>
              <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rPr>
              <a:t>Make Texas Count! </a:t>
            </a:r>
          </a:p>
        </p:txBody>
      </p:sp>
      <p:sp>
        <p:nvSpPr>
          <p:cNvPr id="2" name="Title 1">
            <a:extLst>
              <a:ext uri="{FF2B5EF4-FFF2-40B4-BE49-F238E27FC236}">
                <a16:creationId xmlns:a16="http://schemas.microsoft.com/office/drawing/2014/main" id="{18C23DA9-81AF-F5F1-9D36-58EA4E144E5B}"/>
              </a:ext>
            </a:extLst>
          </p:cNvPr>
          <p:cNvSpPr>
            <a:spLocks noGrp="1"/>
          </p:cNvSpPr>
          <p:nvPr>
            <p:ph type="title" idx="4294967295"/>
          </p:nvPr>
        </p:nvSpPr>
        <p:spPr>
          <a:xfrm>
            <a:off x="391260" y="243205"/>
            <a:ext cx="10515600" cy="1325563"/>
          </a:xfrm>
        </p:spPr>
        <p:txBody>
          <a:bodyPr/>
          <a:lstStyle/>
          <a:p>
            <a:pPr lvl="0">
              <a:lnSpc>
                <a:spcPct val="100000"/>
              </a:lnSpc>
              <a:spcBef>
                <a:spcPts val="0"/>
              </a:spcBef>
              <a:defRPr/>
            </a:pPr>
            <a:r>
              <a:rPr lang="en-US" b="1" dirty="0">
                <a:solidFill>
                  <a:srgbClr val="000000"/>
                </a:solidFill>
                <a:latin typeface="Arial" panose="020B0604020202020204" pitchFamily="34" charset="0"/>
                <a:cs typeface="Arial" panose="020B0604020202020204" pitchFamily="34" charset="0"/>
              </a:rPr>
              <a:t>Preparing for the LUCA Initiative</a:t>
            </a:r>
          </a:p>
        </p:txBody>
      </p:sp>
    </p:spTree>
    <p:extLst>
      <p:ext uri="{BB962C8B-B14F-4D97-AF65-F5344CB8AC3E}">
        <p14:creationId xmlns:p14="http://schemas.microsoft.com/office/powerpoint/2010/main" val="862765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9BDBF7-E81B-37F3-DFA5-6C945673CD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7253C488-EA04-6F5E-E0C6-D7983C69F3D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Follow us on social media</a:t>
            </a:r>
          </a:p>
        </p:txBody>
      </p:sp>
    </p:spTree>
    <p:extLst>
      <p:ext uri="{BB962C8B-B14F-4D97-AF65-F5344CB8AC3E}">
        <p14:creationId xmlns:p14="http://schemas.microsoft.com/office/powerpoint/2010/main" val="23916109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968B00-9A4B-9BBF-1A79-9F89A12E1B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278880" y="0"/>
            <a:ext cx="5912130" cy="274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652666-8E21-6E25-20DC-509D42ACAD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662984" y="1447800"/>
            <a:ext cx="2527036" cy="2590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3C66C-7BD7-CF23-A8AB-3D854AF99C6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Texas Demographic Center 2026</a:t>
            </a:r>
          </a:p>
        </p:txBody>
      </p:sp>
      <p:sp>
        <p:nvSpPr>
          <p:cNvPr id="3" name="Rectangle 2">
            <a:extLst>
              <a:ext uri="{FF2B5EF4-FFF2-40B4-BE49-F238E27FC236}">
                <a16:creationId xmlns:a16="http://schemas.microsoft.com/office/drawing/2014/main" id="{83019012-199B-EEE9-DE62-A0110D6B1E91}"/>
              </a:ext>
            </a:extLst>
          </p:cNvPr>
          <p:cNvSpPr>
            <a:spLocks noGrp="1" noRot="1" noMove="1" noResize="1" noEditPoints="1" noAdjustHandles="1" noChangeArrowheads="1" noChangeShapeType="1"/>
          </p:cNvSpPr>
          <p:nvPr/>
        </p:nvSpPr>
        <p:spPr>
          <a:xfrm>
            <a:off x="0" y="4372303"/>
            <a:ext cx="12113703" cy="2485697"/>
          </a:xfrm>
          <a:prstGeom prst="rect">
            <a:avLst/>
          </a:prstGeom>
          <a:solidFill>
            <a:srgbClr val="214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F89528E-A782-FC8F-77AF-6E05A7ECF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950" y="4786476"/>
            <a:ext cx="7581900" cy="1657350"/>
          </a:xfrm>
          <a:prstGeom prst="rect">
            <a:avLst/>
          </a:prstGeom>
        </p:spPr>
      </p:pic>
      <p:pic>
        <p:nvPicPr>
          <p:cNvPr id="11" name="Graphic 10">
            <a:extLst>
              <a:ext uri="{FF2B5EF4-FFF2-40B4-BE49-F238E27FC236}">
                <a16:creationId xmlns:a16="http://schemas.microsoft.com/office/drawing/2014/main" id="{2E8E027D-A5B8-E115-8231-58F6F319CF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851" y="266756"/>
            <a:ext cx="6296025" cy="3705225"/>
          </a:xfrm>
          <a:prstGeom prst="rect">
            <a:avLst/>
          </a:prstGeom>
        </p:spPr>
      </p:pic>
      <p:pic>
        <p:nvPicPr>
          <p:cNvPr id="13" name="Graphic 12">
            <a:extLst>
              <a:ext uri="{FF2B5EF4-FFF2-40B4-BE49-F238E27FC236}">
                <a16:creationId xmlns:a16="http://schemas.microsoft.com/office/drawing/2014/main" id="{27CA66B9-2328-7ECB-EAB6-BB9F00281C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1025" y="1764734"/>
            <a:ext cx="8421792" cy="1956931"/>
          </a:xfrm>
          <a:prstGeom prst="rect">
            <a:avLst/>
          </a:prstGeom>
        </p:spPr>
      </p:pic>
      <p:pic>
        <p:nvPicPr>
          <p:cNvPr id="15" name="Graphic 14">
            <a:extLst>
              <a:ext uri="{FF2B5EF4-FFF2-40B4-BE49-F238E27FC236}">
                <a16:creationId xmlns:a16="http://schemas.microsoft.com/office/drawing/2014/main" id="{8440876D-9AA5-7AAA-5AEE-875C115415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950" y="333703"/>
            <a:ext cx="2661233" cy="1138416"/>
          </a:xfrm>
          <a:prstGeom prst="rect">
            <a:avLst/>
          </a:prstGeom>
        </p:spPr>
      </p:pic>
    </p:spTree>
    <p:extLst>
      <p:ext uri="{BB962C8B-B14F-4D97-AF65-F5344CB8AC3E}">
        <p14:creationId xmlns:p14="http://schemas.microsoft.com/office/powerpoint/2010/main" val="3117230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460CDC-521F-C8A3-693B-9D7FDE652E52}"/>
              </a:ext>
            </a:extLst>
          </p:cNvPr>
          <p:cNvSpPr>
            <a:spLocks noGrp="1"/>
          </p:cNvSpPr>
          <p:nvPr>
            <p:ph type="title" idx="4294967295"/>
          </p:nvPr>
        </p:nvSpPr>
        <p:spPr>
          <a:xfrm>
            <a:off x="1397000" y="590550"/>
            <a:ext cx="7385050" cy="140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Helen You,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Monica Cruz, Ph.D.</a:t>
            </a:r>
          </a:p>
        </p:txBody>
      </p:sp>
      <p:sp>
        <p:nvSpPr>
          <p:cNvPr id="2" name="Content Placeholder 1">
            <a:extLst>
              <a:ext uri="{FF2B5EF4-FFF2-40B4-BE49-F238E27FC236}">
                <a16:creationId xmlns:a16="http://schemas.microsoft.com/office/drawing/2014/main" id="{BD5E1BBC-EE79-A620-1BD7-A01B2776D718}"/>
              </a:ext>
            </a:extLst>
          </p:cNvPr>
          <p:cNvSpPr>
            <a:spLocks noGrp="1"/>
          </p:cNvSpPr>
          <p:nvPr>
            <p:ph sz="half" idx="2"/>
          </p:nvPr>
        </p:nvSpPr>
        <p:spPr/>
        <p:txBody>
          <a:bodyPr>
            <a:normAutofit fontScale="92500" lnSpcReduction="10000"/>
          </a:bodyPr>
          <a:lstStyle/>
          <a:p>
            <a:r>
              <a:rPr lang="en-US" sz="2400" dirty="0"/>
              <a:t>(210) 458-6543</a:t>
            </a:r>
          </a:p>
        </p:txBody>
      </p:sp>
      <p:sp>
        <p:nvSpPr>
          <p:cNvPr id="3" name="Content Placeholder 2">
            <a:extLst>
              <a:ext uri="{FF2B5EF4-FFF2-40B4-BE49-F238E27FC236}">
                <a16:creationId xmlns:a16="http://schemas.microsoft.com/office/drawing/2014/main" id="{6E947740-A585-58A4-94BC-22F1125EA888}"/>
              </a:ext>
            </a:extLst>
          </p:cNvPr>
          <p:cNvSpPr>
            <a:spLocks noGrp="1"/>
          </p:cNvSpPr>
          <p:nvPr>
            <p:ph sz="half" idx="10"/>
          </p:nvPr>
        </p:nvSpPr>
        <p:spPr>
          <a:xfrm>
            <a:off x="1963234" y="2721437"/>
            <a:ext cx="4333292" cy="374650"/>
          </a:xfrm>
        </p:spPr>
        <p:txBody>
          <a:bodyPr>
            <a:normAutofit fontScale="92500" lnSpcReduction="10000"/>
          </a:bodyPr>
          <a:lstStyle/>
          <a:p>
            <a:r>
              <a:rPr lang="en-US" sz="2400"/>
              <a:t>tdc@utsa.edu</a:t>
            </a:r>
          </a:p>
        </p:txBody>
      </p:sp>
      <p:sp>
        <p:nvSpPr>
          <p:cNvPr id="4" name="Content Placeholder 3">
            <a:extLst>
              <a:ext uri="{FF2B5EF4-FFF2-40B4-BE49-F238E27FC236}">
                <a16:creationId xmlns:a16="http://schemas.microsoft.com/office/drawing/2014/main" id="{25AA4A3F-8771-5314-594B-F8F56E7419A7}"/>
              </a:ext>
            </a:extLst>
          </p:cNvPr>
          <p:cNvSpPr>
            <a:spLocks noGrp="1"/>
          </p:cNvSpPr>
          <p:nvPr>
            <p:ph sz="half" idx="11"/>
          </p:nvPr>
        </p:nvSpPr>
        <p:spPr>
          <a:xfrm>
            <a:off x="1963234" y="3241675"/>
            <a:ext cx="4333292" cy="374650"/>
          </a:xfrm>
        </p:spPr>
        <p:txBody>
          <a:bodyPr>
            <a:normAutofit/>
          </a:bodyPr>
          <a:lstStyle/>
          <a:p>
            <a:r>
              <a:rPr lang="en-US" sz="1800">
                <a:latin typeface="Arial" panose="020B0604020202020204" pitchFamily="34" charset="0"/>
                <a:cs typeface="Arial" panose="020B0604020202020204" pitchFamily="34" charset="0"/>
              </a:rPr>
              <a:t>demographics.texas.gov/</a:t>
            </a:r>
          </a:p>
        </p:txBody>
      </p:sp>
    </p:spTree>
    <p:extLst>
      <p:ext uri="{BB962C8B-B14F-4D97-AF65-F5344CB8AC3E}">
        <p14:creationId xmlns:p14="http://schemas.microsoft.com/office/powerpoint/2010/main" val="2487094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EF45-9903-050D-74CF-B97C6BE0AB68}"/>
              </a:ext>
            </a:extLst>
          </p:cNvPr>
          <p:cNvSpPr>
            <a:spLocks noGrp="1"/>
          </p:cNvSpPr>
          <p:nvPr>
            <p:ph type="title"/>
          </p:nvPr>
        </p:nvSpPr>
        <p:spPr/>
        <p:txBody>
          <a:bodyPr/>
          <a:lstStyle/>
          <a:p>
            <a:r>
              <a:rPr lang="en-US"/>
              <a:t>Estimates of Foreign-Born Immigration and</a:t>
            </a:r>
            <a:br>
              <a:rPr lang="en-US"/>
            </a:br>
            <a:r>
              <a:rPr lang="en-US"/>
              <a:t>Benchmark Data by Categories, 2015-2025</a:t>
            </a:r>
          </a:p>
        </p:txBody>
      </p:sp>
      <p:sp>
        <p:nvSpPr>
          <p:cNvPr id="4" name="Content Placeholder 3">
            <a:extLst>
              <a:ext uri="{FF2B5EF4-FFF2-40B4-BE49-F238E27FC236}">
                <a16:creationId xmlns:a16="http://schemas.microsoft.com/office/drawing/2014/main" id="{34AFE3FB-FF98-966C-BAD5-3F23DC04ADE2}"/>
              </a:ext>
            </a:extLst>
          </p:cNvPr>
          <p:cNvSpPr>
            <a:spLocks noGrp="1"/>
          </p:cNvSpPr>
          <p:nvPr>
            <p:ph sz="quarter" idx="13"/>
          </p:nvPr>
        </p:nvSpPr>
        <p:spPr>
          <a:xfrm>
            <a:off x="179388" y="6197600"/>
            <a:ext cx="9459912" cy="660400"/>
          </a:xfrm>
        </p:spPr>
        <p:txBody>
          <a:bodyPr>
            <a:normAutofit/>
          </a:bodyPr>
          <a:lstStyle/>
          <a:p>
            <a:r>
              <a:rPr lang="en-US" sz="1000" b="1"/>
              <a:t>Source: </a:t>
            </a:r>
            <a:r>
              <a:rPr lang="en-US" sz="1000"/>
              <a:t>https://www.census.gov/newsroom/blogs/random-samplings/2026/01/historic-decline-in-net-international-migration.html</a:t>
            </a:r>
            <a:r>
              <a:rPr lang="en-US" sz="1000" b="1"/>
              <a:t>. </a:t>
            </a:r>
          </a:p>
          <a:p>
            <a:r>
              <a:rPr lang="en-US" sz="1000"/>
              <a:t>U.S. Census Bureau, American Community Survey 1-year file 2015-2019 and 2022 to 2024; Department of Homeland Security; Department of State; International Institute of Education</a:t>
            </a:r>
          </a:p>
        </p:txBody>
      </p:sp>
      <p:pic>
        <p:nvPicPr>
          <p:cNvPr id="6" name="Picture 2" descr="Bar chart showing colored bars for different migrant types, with a rising trend toward 2025.">
            <a:extLst>
              <a:ext uri="{FF2B5EF4-FFF2-40B4-BE49-F238E27FC236}">
                <a16:creationId xmlns:a16="http://schemas.microsoft.com/office/drawing/2014/main" id="{5424A607-299C-6BB4-7A82-95E9F5B424B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2085553" y="1453487"/>
            <a:ext cx="7553747" cy="430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0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9BC9263-E68B-BC8D-3C6F-5014284DED08}"/>
              </a:ext>
            </a:extLst>
          </p:cNvPr>
          <p:cNvSpPr>
            <a:spLocks noGrp="1"/>
          </p:cNvSpPr>
          <p:nvPr>
            <p:ph type="title" idx="4294967295"/>
          </p:nvPr>
        </p:nvSpPr>
        <p:spPr>
          <a:xfrm>
            <a:off x="838198" y="-1820542"/>
            <a:ext cx="10515600" cy="1325563"/>
          </a:xfrm>
        </p:spPr>
        <p:txBody>
          <a:bodyPr vert="horz" lIns="91440" tIns="45720" rIns="91440" bIns="45720" rtlCol="0" anchor="b">
            <a:normAutofit/>
          </a:bodyPr>
          <a:lstStyle/>
          <a:p>
            <a:r>
              <a:rPr lang="en-US"/>
              <a:t>New 2025 Estimates Show Texas Growth but at Slower Rate</a:t>
            </a:r>
          </a:p>
        </p:txBody>
      </p:sp>
      <p:pic>
        <p:nvPicPr>
          <p:cNvPr id="30" name="Picture 29" descr="A group of people walk along a sunlit pathway surrounded by green and yellow trees. ">
            <a:extLst>
              <a:ext uri="{FF2B5EF4-FFF2-40B4-BE49-F238E27FC236}">
                <a16:creationId xmlns:a16="http://schemas.microsoft.com/office/drawing/2014/main" id="{A29A9137-7EEB-88B2-8FC8-784C5A7D5C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4187320" cy="6859697"/>
          </a:xfrm>
          <a:prstGeom prst="rect">
            <a:avLst/>
          </a:prstGeom>
        </p:spPr>
      </p:pic>
      <p:sp>
        <p:nvSpPr>
          <p:cNvPr id="18" name="Rectangle: Rounded Corners 17">
            <a:extLst>
              <a:ext uri="{FF2B5EF4-FFF2-40B4-BE49-F238E27FC236}">
                <a16:creationId xmlns:a16="http://schemas.microsoft.com/office/drawing/2014/main" id="{3ADD914E-06FD-9C14-2E00-A2C866E1A2A1}"/>
              </a:ext>
              <a:ext uri="{C183D7F6-B498-43B3-948B-1728B52AA6E4}">
                <adec:decorative xmlns:adec="http://schemas.microsoft.com/office/drawing/2017/decorative" val="1"/>
              </a:ext>
            </a:extLst>
          </p:cNvPr>
          <p:cNvSpPr/>
          <p:nvPr/>
        </p:nvSpPr>
        <p:spPr>
          <a:xfrm>
            <a:off x="5462760" y="821992"/>
            <a:ext cx="5891038" cy="211137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70B7C9-A630-F7CC-58F9-32D46EE26C6E}"/>
              </a:ext>
            </a:extLst>
          </p:cNvPr>
          <p:cNvSpPr txBox="1"/>
          <p:nvPr/>
        </p:nvSpPr>
        <p:spPr>
          <a:xfrm>
            <a:off x="7468561" y="1034732"/>
            <a:ext cx="1832553" cy="307777"/>
          </a:xfrm>
          <a:prstGeom prst="rect">
            <a:avLst/>
          </a:prstGeom>
          <a:solidFill>
            <a:srgbClr val="011689"/>
          </a:solidFill>
        </p:spPr>
        <p:txBody>
          <a:bodyPr wrap="none" rtlCol="0" anchor="ctr">
            <a:spAutoFit/>
          </a:bodyPr>
          <a:lstStyle/>
          <a:p>
            <a:pPr algn="ctr"/>
            <a:r>
              <a:rPr lang="en-US" sz="1400">
                <a:solidFill>
                  <a:schemeClr val="bg1"/>
                </a:solidFill>
              </a:rPr>
              <a:t>Newly Released Data</a:t>
            </a:r>
          </a:p>
        </p:txBody>
      </p:sp>
      <p:sp>
        <p:nvSpPr>
          <p:cNvPr id="3" name="TextBox 2">
            <a:extLst>
              <a:ext uri="{FF2B5EF4-FFF2-40B4-BE49-F238E27FC236}">
                <a16:creationId xmlns:a16="http://schemas.microsoft.com/office/drawing/2014/main" id="{61E951B3-096D-67D6-D2F3-82AF129AF0E3}"/>
              </a:ext>
            </a:extLst>
          </p:cNvPr>
          <p:cNvSpPr txBox="1"/>
          <p:nvPr/>
        </p:nvSpPr>
        <p:spPr>
          <a:xfrm>
            <a:off x="6355815" y="1501865"/>
            <a:ext cx="4073590" cy="512167"/>
          </a:xfrm>
          <a:prstGeom prst="rect">
            <a:avLst/>
          </a:prstGeom>
          <a:noFill/>
        </p:spPr>
        <p:txBody>
          <a:bodyPr wrap="square" rtlCol="0">
            <a:spAutoFit/>
          </a:bodyPr>
          <a:lstStyle/>
          <a:p>
            <a:pPr algn="ctr"/>
            <a:r>
              <a:rPr lang="en-US" sz="2000" b="1" dirty="0">
                <a:latin typeface="+mj-lt"/>
              </a:rPr>
              <a:t>Texas Total Population 2025</a:t>
            </a:r>
          </a:p>
        </p:txBody>
      </p:sp>
      <p:sp>
        <p:nvSpPr>
          <p:cNvPr id="4" name="TextBox 3">
            <a:extLst>
              <a:ext uri="{FF2B5EF4-FFF2-40B4-BE49-F238E27FC236}">
                <a16:creationId xmlns:a16="http://schemas.microsoft.com/office/drawing/2014/main" id="{50D3D9A9-4A6E-8E7B-CD76-300FE73429E0}"/>
              </a:ext>
            </a:extLst>
          </p:cNvPr>
          <p:cNvSpPr txBox="1"/>
          <p:nvPr/>
        </p:nvSpPr>
        <p:spPr>
          <a:xfrm>
            <a:off x="6371486" y="1820862"/>
            <a:ext cx="4073590" cy="1300116"/>
          </a:xfrm>
          <a:prstGeom prst="rect">
            <a:avLst/>
          </a:prstGeom>
          <a:noFill/>
        </p:spPr>
        <p:txBody>
          <a:bodyPr wrap="square" rtlCol="0">
            <a:spAutoFit/>
          </a:bodyPr>
          <a:lstStyle/>
          <a:p>
            <a:pPr algn="ctr"/>
            <a:r>
              <a:rPr lang="en-US" sz="6000" b="1" dirty="0" err="1">
                <a:latin typeface="+mj-lt"/>
              </a:rPr>
              <a:t>31.7M</a:t>
            </a:r>
            <a:endParaRPr lang="en-US" sz="6000" b="1" dirty="0">
              <a:latin typeface="+mj-lt"/>
            </a:endParaRPr>
          </a:p>
        </p:txBody>
      </p:sp>
      <p:sp>
        <p:nvSpPr>
          <p:cNvPr id="5" name="TextBox 4">
            <a:extLst>
              <a:ext uri="{FF2B5EF4-FFF2-40B4-BE49-F238E27FC236}">
                <a16:creationId xmlns:a16="http://schemas.microsoft.com/office/drawing/2014/main" id="{63669DD2-C305-2771-3143-9C63B25FF777}"/>
              </a:ext>
            </a:extLst>
          </p:cNvPr>
          <p:cNvSpPr txBox="1"/>
          <p:nvPr/>
        </p:nvSpPr>
        <p:spPr>
          <a:xfrm>
            <a:off x="5381417" y="3066491"/>
            <a:ext cx="2607683" cy="1063731"/>
          </a:xfrm>
          <a:prstGeom prst="rect">
            <a:avLst/>
          </a:prstGeom>
          <a:noFill/>
        </p:spPr>
        <p:txBody>
          <a:bodyPr wrap="square" rtlCol="0">
            <a:spAutoFit/>
          </a:bodyPr>
          <a:lstStyle/>
          <a:p>
            <a:pPr algn="ctr"/>
            <a:r>
              <a:rPr lang="en-US" sz="4800" b="1" dirty="0" err="1">
                <a:latin typeface="+mj-lt"/>
              </a:rPr>
              <a:t>391K</a:t>
            </a:r>
            <a:endParaRPr lang="en-US" sz="4800" b="1" dirty="0">
              <a:latin typeface="+mj-lt"/>
            </a:endParaRPr>
          </a:p>
        </p:txBody>
      </p:sp>
      <p:sp>
        <p:nvSpPr>
          <p:cNvPr id="15" name="TextBox 14">
            <a:extLst>
              <a:ext uri="{FF2B5EF4-FFF2-40B4-BE49-F238E27FC236}">
                <a16:creationId xmlns:a16="http://schemas.microsoft.com/office/drawing/2014/main" id="{8DE82E8E-6388-8436-DD3C-ACAC9D57E231}"/>
              </a:ext>
            </a:extLst>
          </p:cNvPr>
          <p:cNvSpPr txBox="1"/>
          <p:nvPr/>
        </p:nvSpPr>
        <p:spPr>
          <a:xfrm>
            <a:off x="6129035" y="3738813"/>
            <a:ext cx="1465784" cy="334878"/>
          </a:xfrm>
          <a:prstGeom prst="rect">
            <a:avLst/>
          </a:prstGeom>
          <a:noFill/>
        </p:spPr>
        <p:txBody>
          <a:bodyPr wrap="none" rtlCol="0">
            <a:spAutoFit/>
          </a:bodyPr>
          <a:lstStyle/>
          <a:p>
            <a:r>
              <a:rPr lang="en-US" sz="1100" dirty="0">
                <a:latin typeface="+mj-lt"/>
              </a:rPr>
              <a:t>Numeric increase</a:t>
            </a:r>
          </a:p>
        </p:txBody>
      </p:sp>
      <p:grpSp>
        <p:nvGrpSpPr>
          <p:cNvPr id="10" name="Group 9" descr="Green arrrow pointing up">
            <a:extLst>
              <a:ext uri="{FF2B5EF4-FFF2-40B4-BE49-F238E27FC236}">
                <a16:creationId xmlns:a16="http://schemas.microsoft.com/office/drawing/2014/main" id="{0BE4ADD1-6A4E-997A-CF2C-F3165F6EC8AD}"/>
              </a:ext>
            </a:extLst>
          </p:cNvPr>
          <p:cNvGrpSpPr/>
          <p:nvPr/>
        </p:nvGrpSpPr>
        <p:grpSpPr>
          <a:xfrm>
            <a:off x="7515295" y="3244262"/>
            <a:ext cx="543110" cy="481018"/>
            <a:chOff x="5200708" y="3111500"/>
            <a:chExt cx="440238" cy="375776"/>
          </a:xfrm>
        </p:grpSpPr>
        <p:sp>
          <p:nvSpPr>
            <p:cNvPr id="7" name="Rectangle 6">
              <a:extLst>
                <a:ext uri="{FF2B5EF4-FFF2-40B4-BE49-F238E27FC236}">
                  <a16:creationId xmlns:a16="http://schemas.microsoft.com/office/drawing/2014/main" id="{C12325EC-10D7-1CCE-BC54-7C6FFCE372DC}"/>
                </a:ext>
              </a:extLst>
            </p:cNvPr>
            <p:cNvSpPr/>
            <p:nvPr/>
          </p:nvSpPr>
          <p:spPr>
            <a:xfrm>
              <a:off x="5265170" y="3111500"/>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47E33E-DFE2-A886-9DDA-43D57E146509}"/>
                </a:ext>
              </a:extLst>
            </p:cNvPr>
            <p:cNvSpPr/>
            <p:nvPr/>
          </p:nvSpPr>
          <p:spPr>
            <a:xfrm rot="5400000">
              <a:off x="5408608" y="3254938"/>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7D9BA0-C987-C06A-662E-01ADBB5F4405}"/>
                </a:ext>
              </a:extLst>
            </p:cNvPr>
            <p:cNvSpPr/>
            <p:nvPr/>
          </p:nvSpPr>
          <p:spPr>
            <a:xfrm rot="8130178">
              <a:off x="5200708" y="3290974"/>
              <a:ext cx="421668"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BF11005-1431-D042-2AFF-BEA5561BDFDE}"/>
              </a:ext>
            </a:extLst>
          </p:cNvPr>
          <p:cNvSpPr txBox="1"/>
          <p:nvPr/>
        </p:nvSpPr>
        <p:spPr>
          <a:xfrm>
            <a:off x="8167747" y="3060244"/>
            <a:ext cx="2607683" cy="1063731"/>
          </a:xfrm>
          <a:prstGeom prst="rect">
            <a:avLst/>
          </a:prstGeom>
          <a:noFill/>
        </p:spPr>
        <p:txBody>
          <a:bodyPr wrap="square" rtlCol="0">
            <a:spAutoFit/>
          </a:bodyPr>
          <a:lstStyle/>
          <a:p>
            <a:pPr algn="ctr"/>
            <a:r>
              <a:rPr lang="en-US" sz="4800" b="1" dirty="0">
                <a:latin typeface="+mj-lt"/>
              </a:rPr>
              <a:t>1.2%</a:t>
            </a:r>
          </a:p>
        </p:txBody>
      </p:sp>
      <p:sp>
        <p:nvSpPr>
          <p:cNvPr id="16" name="TextBox 15">
            <a:extLst>
              <a:ext uri="{FF2B5EF4-FFF2-40B4-BE49-F238E27FC236}">
                <a16:creationId xmlns:a16="http://schemas.microsoft.com/office/drawing/2014/main" id="{842CFF86-0826-B196-C93B-66D7E637DC77}"/>
              </a:ext>
            </a:extLst>
          </p:cNvPr>
          <p:cNvSpPr txBox="1"/>
          <p:nvPr/>
        </p:nvSpPr>
        <p:spPr>
          <a:xfrm>
            <a:off x="9014889" y="3738813"/>
            <a:ext cx="1410412" cy="334878"/>
          </a:xfrm>
          <a:prstGeom prst="rect">
            <a:avLst/>
          </a:prstGeom>
          <a:noFill/>
        </p:spPr>
        <p:txBody>
          <a:bodyPr wrap="none" rtlCol="0">
            <a:spAutoFit/>
          </a:bodyPr>
          <a:lstStyle/>
          <a:p>
            <a:r>
              <a:rPr lang="en-US" sz="1100" dirty="0">
                <a:latin typeface="+mj-lt"/>
              </a:rPr>
              <a:t>Percent increase</a:t>
            </a:r>
          </a:p>
        </p:txBody>
      </p:sp>
      <p:grpSp>
        <p:nvGrpSpPr>
          <p:cNvPr id="11" name="Group 10" descr="Green arrrow pointing up">
            <a:extLst>
              <a:ext uri="{FF2B5EF4-FFF2-40B4-BE49-F238E27FC236}">
                <a16:creationId xmlns:a16="http://schemas.microsoft.com/office/drawing/2014/main" id="{AFA64901-C367-70E2-4DC4-74E674286956}"/>
              </a:ext>
            </a:extLst>
          </p:cNvPr>
          <p:cNvGrpSpPr/>
          <p:nvPr/>
        </p:nvGrpSpPr>
        <p:grpSpPr>
          <a:xfrm>
            <a:off x="10289925" y="3244262"/>
            <a:ext cx="543110" cy="481018"/>
            <a:chOff x="5200708" y="3111500"/>
            <a:chExt cx="440238" cy="375776"/>
          </a:xfrm>
        </p:grpSpPr>
        <p:sp>
          <p:nvSpPr>
            <p:cNvPr id="12" name="Rectangle 11">
              <a:extLst>
                <a:ext uri="{FF2B5EF4-FFF2-40B4-BE49-F238E27FC236}">
                  <a16:creationId xmlns:a16="http://schemas.microsoft.com/office/drawing/2014/main" id="{7C343B20-F958-A9F9-5EC6-2A63AAA8D82A}"/>
                </a:ext>
              </a:extLst>
            </p:cNvPr>
            <p:cNvSpPr/>
            <p:nvPr/>
          </p:nvSpPr>
          <p:spPr>
            <a:xfrm>
              <a:off x="5265170" y="3111500"/>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BD59F0-63B5-C0FA-789E-E35EADCF5CB2}"/>
                </a:ext>
              </a:extLst>
            </p:cNvPr>
            <p:cNvSpPr/>
            <p:nvPr/>
          </p:nvSpPr>
          <p:spPr>
            <a:xfrm rot="5400000">
              <a:off x="5408608" y="3254938"/>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25D461-9E93-3A58-BBFA-9E158C5A317B}"/>
                </a:ext>
              </a:extLst>
            </p:cNvPr>
            <p:cNvSpPr/>
            <p:nvPr/>
          </p:nvSpPr>
          <p:spPr>
            <a:xfrm rot="8130178">
              <a:off x="5200708" y="3290974"/>
              <a:ext cx="421668"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42A5E5E2-8156-29E5-0739-7B1307F0A270}"/>
              </a:ext>
            </a:extLst>
          </p:cNvPr>
          <p:cNvSpPr txBox="1"/>
          <p:nvPr/>
        </p:nvSpPr>
        <p:spPr>
          <a:xfrm>
            <a:off x="6999531" y="4075892"/>
            <a:ext cx="2674087" cy="512167"/>
          </a:xfrm>
          <a:prstGeom prst="rect">
            <a:avLst/>
          </a:prstGeom>
          <a:noFill/>
        </p:spPr>
        <p:txBody>
          <a:bodyPr wrap="none" rtlCol="0">
            <a:spAutoFit/>
          </a:bodyPr>
          <a:lstStyle/>
          <a:p>
            <a:pPr algn="ctr"/>
            <a:r>
              <a:rPr lang="en-US" sz="2000" b="1">
                <a:latin typeface="+mj-lt"/>
              </a:rPr>
              <a:t>Growth from 2024</a:t>
            </a:r>
          </a:p>
        </p:txBody>
      </p:sp>
      <p:sp>
        <p:nvSpPr>
          <p:cNvPr id="19" name="Rectangle 18">
            <a:extLst>
              <a:ext uri="{FF2B5EF4-FFF2-40B4-BE49-F238E27FC236}">
                <a16:creationId xmlns:a16="http://schemas.microsoft.com/office/drawing/2014/main" id="{3698F311-7E58-1538-1DD8-0B73A157A857}"/>
              </a:ext>
              <a:ext uri="{C183D7F6-B498-43B3-948B-1728B52AA6E4}">
                <adec:decorative xmlns:adec="http://schemas.microsoft.com/office/drawing/2017/decorative" val="1"/>
              </a:ext>
            </a:extLst>
          </p:cNvPr>
          <p:cNvSpPr/>
          <p:nvPr/>
        </p:nvSpPr>
        <p:spPr>
          <a:xfrm>
            <a:off x="5462760" y="3065438"/>
            <a:ext cx="2929851" cy="9327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44D8AA-7916-778B-4D0A-AB56EE3F9320}"/>
              </a:ext>
              <a:ext uri="{C183D7F6-B498-43B3-948B-1728B52AA6E4}">
                <adec:decorative xmlns:adec="http://schemas.microsoft.com/office/drawing/2017/decorative" val="1"/>
              </a:ext>
            </a:extLst>
          </p:cNvPr>
          <p:cNvSpPr/>
          <p:nvPr/>
        </p:nvSpPr>
        <p:spPr>
          <a:xfrm>
            <a:off x="8384838" y="3065438"/>
            <a:ext cx="2929851" cy="9327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02A151-6C55-ACF6-C9ED-B7476EC3BBA6}"/>
              </a:ext>
              <a:ext uri="{C183D7F6-B498-43B3-948B-1728B52AA6E4}">
                <adec:decorative xmlns:adec="http://schemas.microsoft.com/office/drawing/2017/decorative" val="1"/>
              </a:ext>
            </a:extLst>
          </p:cNvPr>
          <p:cNvSpPr/>
          <p:nvPr/>
        </p:nvSpPr>
        <p:spPr>
          <a:xfrm>
            <a:off x="5462760" y="3997097"/>
            <a:ext cx="5851929" cy="512167"/>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A24C4E0-7B0A-E6E1-94F9-26F5B0CA0AEC}"/>
              </a:ext>
            </a:extLst>
          </p:cNvPr>
          <p:cNvSpPr txBox="1"/>
          <p:nvPr/>
        </p:nvSpPr>
        <p:spPr>
          <a:xfrm>
            <a:off x="5193973" y="4872174"/>
            <a:ext cx="6347266" cy="1077218"/>
          </a:xfrm>
          <a:prstGeom prst="rect">
            <a:avLst/>
          </a:prstGeom>
          <a:noFill/>
        </p:spPr>
        <p:txBody>
          <a:bodyPr wrap="square" rtlCol="0">
            <a:spAutoFit/>
          </a:bodyPr>
          <a:lstStyle/>
          <a:p>
            <a:pPr algn="ctr"/>
            <a:r>
              <a:rPr lang="en-US" sz="1600">
                <a:latin typeface="+mj-lt"/>
              </a:rPr>
              <a:t>New Census Bureau data shows Texas’ population reached 31.7 million in July 2025 — a 1.2% increase from 2024 to 2025, more than </a:t>
            </a:r>
            <a:r>
              <a:rPr lang="en-US" sz="1600" err="1">
                <a:latin typeface="+mj-lt"/>
              </a:rPr>
              <a:t>2X</a:t>
            </a:r>
            <a:r>
              <a:rPr lang="en-US" sz="1600">
                <a:latin typeface="+mj-lt"/>
              </a:rPr>
              <a:t> the 0.5% national growth rate. Though growth slowed compared to recent years, TX still led the nation in numeric gains, adding over </a:t>
            </a:r>
            <a:r>
              <a:rPr lang="en-US" sz="1600" err="1">
                <a:latin typeface="+mj-lt"/>
              </a:rPr>
              <a:t>391K</a:t>
            </a:r>
            <a:r>
              <a:rPr lang="en-US" sz="1600">
                <a:latin typeface="+mj-lt"/>
              </a:rPr>
              <a:t> residents.</a:t>
            </a:r>
          </a:p>
        </p:txBody>
      </p:sp>
    </p:spTree>
    <p:extLst>
      <p:ext uri="{BB962C8B-B14F-4D97-AF65-F5344CB8AC3E}">
        <p14:creationId xmlns:p14="http://schemas.microsoft.com/office/powerpoint/2010/main" val="208151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1EE-6AAB-8B32-1861-DF0A8221D46C}"/>
              </a:ext>
            </a:extLst>
          </p:cNvPr>
          <p:cNvSpPr>
            <a:spLocks noGrp="1"/>
          </p:cNvSpPr>
          <p:nvPr>
            <p:ph type="title"/>
          </p:nvPr>
        </p:nvSpPr>
        <p:spPr/>
        <p:txBody>
          <a:bodyPr/>
          <a:lstStyle/>
          <a:p>
            <a:r>
              <a:rPr lang="en-US" sz="2800">
                <a:latin typeface="Arial"/>
                <a:cs typeface="Arial"/>
              </a:rPr>
              <a:t>Texas Daily Population Growth and</a:t>
            </a:r>
            <a:br>
              <a:rPr lang="en-US" sz="2800"/>
            </a:br>
            <a:r>
              <a:rPr lang="en-US" sz="2800">
                <a:latin typeface="Arial"/>
                <a:cs typeface="Arial"/>
              </a:rPr>
              <a:t>Components of Change </a:t>
            </a:r>
            <a:r>
              <a:rPr lang="en-US">
                <a:latin typeface="Arial"/>
                <a:cs typeface="Arial"/>
              </a:rPr>
              <a:t>2020-2025</a:t>
            </a:r>
            <a:endParaRPr lang="en-US"/>
          </a:p>
        </p:txBody>
      </p:sp>
      <p:sp>
        <p:nvSpPr>
          <p:cNvPr id="10" name="TextBox 9">
            <a:extLst>
              <a:ext uri="{FF2B5EF4-FFF2-40B4-BE49-F238E27FC236}">
                <a16:creationId xmlns:a16="http://schemas.microsoft.com/office/drawing/2014/main" id="{4E2DAD2D-7546-EB4B-CE2E-F85EFADC29E7}"/>
              </a:ext>
            </a:extLst>
          </p:cNvPr>
          <p:cNvSpPr txBox="1"/>
          <p:nvPr/>
        </p:nvSpPr>
        <p:spPr>
          <a:xfrm>
            <a:off x="1084851" y="1643551"/>
            <a:ext cx="1499348" cy="369332"/>
          </a:xfrm>
          <a:prstGeom prst="rect">
            <a:avLst/>
          </a:prstGeom>
          <a:noFill/>
          <a:ln>
            <a:solidFill>
              <a:schemeClr val="tx1"/>
            </a:solidFill>
          </a:ln>
        </p:spPr>
        <p:txBody>
          <a:bodyPr wrap="square" rtlCol="0" anchor="ctr">
            <a:spAutoFit/>
          </a:bodyPr>
          <a:lstStyle/>
          <a:p>
            <a:pPr algn="ctr"/>
            <a:r>
              <a:rPr lang="en-US">
                <a:latin typeface="Arial" panose="020B0604020202020204" pitchFamily="34" charset="0"/>
                <a:cs typeface="Arial" panose="020B0604020202020204" pitchFamily="34" charset="0"/>
              </a:rPr>
              <a:t>917</a:t>
            </a:r>
          </a:p>
        </p:txBody>
      </p:sp>
      <p:sp>
        <p:nvSpPr>
          <p:cNvPr id="9" name="TextBox 8">
            <a:extLst>
              <a:ext uri="{FF2B5EF4-FFF2-40B4-BE49-F238E27FC236}">
                <a16:creationId xmlns:a16="http://schemas.microsoft.com/office/drawing/2014/main" id="{2302DFCA-7A2C-D9B9-6DDD-96F1CCEC2D2E}"/>
              </a:ext>
            </a:extLst>
          </p:cNvPr>
          <p:cNvSpPr txBox="1"/>
          <p:nvPr/>
        </p:nvSpPr>
        <p:spPr>
          <a:xfrm>
            <a:off x="2584199" y="1636051"/>
            <a:ext cx="1499348" cy="369332"/>
          </a:xfrm>
          <a:prstGeom prst="rect">
            <a:avLst/>
          </a:prstGeom>
          <a:noFill/>
          <a:ln>
            <a:solidFill>
              <a:schemeClr val="tx1"/>
            </a:solidFill>
          </a:ln>
        </p:spPr>
        <p:txBody>
          <a:bodyPr wrap="square" rtlCol="0" anchor="ctr">
            <a:spAutoFit/>
          </a:bodyPr>
          <a:lstStyle/>
          <a:p>
            <a:pPr algn="ctr"/>
            <a:r>
              <a:rPr lang="en-US">
                <a:latin typeface="Arial" panose="020B0604020202020204" pitchFamily="34" charset="0"/>
                <a:cs typeface="Arial" panose="020B0604020202020204" pitchFamily="34" charset="0"/>
              </a:rPr>
              <a:t>1,494</a:t>
            </a:r>
          </a:p>
        </p:txBody>
      </p:sp>
      <p:sp>
        <p:nvSpPr>
          <p:cNvPr id="3" name="TextBox 2">
            <a:extLst>
              <a:ext uri="{FF2B5EF4-FFF2-40B4-BE49-F238E27FC236}">
                <a16:creationId xmlns:a16="http://schemas.microsoft.com/office/drawing/2014/main" id="{A53F93B2-7176-22DD-7EE8-937875631804}"/>
              </a:ext>
            </a:extLst>
          </p:cNvPr>
          <p:cNvSpPr txBox="1"/>
          <p:nvPr/>
        </p:nvSpPr>
        <p:spPr>
          <a:xfrm>
            <a:off x="4083547" y="1636051"/>
            <a:ext cx="1499348" cy="369332"/>
          </a:xfrm>
          <a:prstGeom prst="rect">
            <a:avLst/>
          </a:prstGeom>
          <a:noFill/>
          <a:ln>
            <a:solidFill>
              <a:schemeClr val="tx1"/>
            </a:solidFill>
          </a:ln>
        </p:spPr>
        <p:txBody>
          <a:bodyPr wrap="square" rtlCol="0" anchor="ctr">
            <a:spAutoFit/>
          </a:bodyPr>
          <a:lstStyle/>
          <a:p>
            <a:pPr algn="ctr"/>
            <a:r>
              <a:rPr lang="en-US">
                <a:latin typeface="Arial" panose="020B0604020202020204" pitchFamily="34" charset="0"/>
                <a:cs typeface="Arial" panose="020B0604020202020204" pitchFamily="34" charset="0"/>
              </a:rPr>
              <a:t>1,647</a:t>
            </a:r>
          </a:p>
        </p:txBody>
      </p:sp>
      <p:sp>
        <p:nvSpPr>
          <p:cNvPr id="8" name="TextBox 7">
            <a:extLst>
              <a:ext uri="{FF2B5EF4-FFF2-40B4-BE49-F238E27FC236}">
                <a16:creationId xmlns:a16="http://schemas.microsoft.com/office/drawing/2014/main" id="{5B238006-B0D0-AA61-54A3-53F0586E1B46}"/>
              </a:ext>
            </a:extLst>
          </p:cNvPr>
          <p:cNvSpPr txBox="1"/>
          <p:nvPr/>
        </p:nvSpPr>
        <p:spPr>
          <a:xfrm>
            <a:off x="5582895" y="1636051"/>
            <a:ext cx="1499348" cy="369332"/>
          </a:xfrm>
          <a:prstGeom prst="rect">
            <a:avLst/>
          </a:prstGeom>
          <a:noFill/>
          <a:ln>
            <a:solidFill>
              <a:schemeClr val="tx1"/>
            </a:solidFill>
          </a:ln>
        </p:spPr>
        <p:txBody>
          <a:bodyPr wrap="square" rtlCol="0" anchor="ctr">
            <a:spAutoFit/>
          </a:bodyPr>
          <a:lstStyle/>
          <a:p>
            <a:pPr algn="ctr"/>
            <a:r>
              <a:rPr lang="en-US">
                <a:latin typeface="Arial" panose="020B0604020202020204" pitchFamily="34" charset="0"/>
                <a:cs typeface="Arial" panose="020B0604020202020204" pitchFamily="34" charset="0"/>
              </a:rPr>
              <a:t>1,642</a:t>
            </a:r>
          </a:p>
        </p:txBody>
      </p:sp>
      <p:sp>
        <p:nvSpPr>
          <p:cNvPr id="12" name="TextBox 11">
            <a:extLst>
              <a:ext uri="{FF2B5EF4-FFF2-40B4-BE49-F238E27FC236}">
                <a16:creationId xmlns:a16="http://schemas.microsoft.com/office/drawing/2014/main" id="{49560BB4-5956-63A9-7DC3-3551602EA53D}"/>
              </a:ext>
            </a:extLst>
          </p:cNvPr>
          <p:cNvSpPr txBox="1"/>
          <p:nvPr/>
        </p:nvSpPr>
        <p:spPr>
          <a:xfrm>
            <a:off x="7082243" y="1636051"/>
            <a:ext cx="1499348" cy="369332"/>
          </a:xfrm>
          <a:prstGeom prst="rect">
            <a:avLst/>
          </a:prstGeom>
          <a:noFill/>
          <a:ln>
            <a:solidFill>
              <a:schemeClr val="tx1"/>
            </a:solidFill>
          </a:ln>
        </p:spPr>
        <p:txBody>
          <a:bodyPr wrap="square" rtlCol="0" anchor="ctr">
            <a:spAutoFit/>
          </a:bodyPr>
          <a:lstStyle/>
          <a:p>
            <a:pPr algn="ctr"/>
            <a:r>
              <a:rPr lang="en-US">
                <a:latin typeface="Arial" panose="020B0604020202020204" pitchFamily="34" charset="0"/>
                <a:cs typeface="Arial" panose="020B0604020202020204" pitchFamily="34" charset="0"/>
              </a:rPr>
              <a:t>1,072</a:t>
            </a:r>
          </a:p>
        </p:txBody>
      </p:sp>
      <p:sp>
        <p:nvSpPr>
          <p:cNvPr id="14" name="TextBox 13">
            <a:extLst>
              <a:ext uri="{FF2B5EF4-FFF2-40B4-BE49-F238E27FC236}">
                <a16:creationId xmlns:a16="http://schemas.microsoft.com/office/drawing/2014/main" id="{DDAE729A-5BAE-4178-DF9C-750B0352DF01}"/>
              </a:ext>
            </a:extLst>
          </p:cNvPr>
          <p:cNvSpPr txBox="1"/>
          <p:nvPr/>
        </p:nvSpPr>
        <p:spPr>
          <a:xfrm>
            <a:off x="8581591" y="1643551"/>
            <a:ext cx="3490394"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Daily Average Population Change</a:t>
            </a:r>
          </a:p>
        </p:txBody>
      </p:sp>
      <p:graphicFrame>
        <p:nvGraphicFramePr>
          <p:cNvPr id="7" name="Content Placeholder 6" descr="Graph showing Texas Daily Population Growth and Components of Change from 2020 to 2024">
            <a:extLst>
              <a:ext uri="{FF2B5EF4-FFF2-40B4-BE49-F238E27FC236}">
                <a16:creationId xmlns:a16="http://schemas.microsoft.com/office/drawing/2014/main" id="{6CBC18DE-28E5-F062-EB63-8F2F895865EB}"/>
              </a:ext>
            </a:extLst>
          </p:cNvPr>
          <p:cNvGraphicFramePr>
            <a:graphicFrameLocks noGrp="1"/>
          </p:cNvGraphicFramePr>
          <p:nvPr>
            <p:ph idx="1"/>
            <p:extLst>
              <p:ext uri="{D42A27DB-BD31-4B8C-83A1-F6EECF244321}">
                <p14:modId xmlns:p14="http://schemas.microsoft.com/office/powerpoint/2010/main" val="186691112"/>
              </p:ext>
            </p:extLst>
          </p:nvPr>
        </p:nvGraphicFramePr>
        <p:xfrm>
          <a:off x="1014152" y="1883892"/>
          <a:ext cx="10306396" cy="4048929"/>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E7BD4764-2554-FCCF-2DF8-F35EDBEC42DC}"/>
              </a:ext>
            </a:extLst>
          </p:cNvPr>
          <p:cNvSpPr>
            <a:spLocks noGrp="1"/>
          </p:cNvSpPr>
          <p:nvPr>
            <p:ph sz="quarter" idx="13"/>
          </p:nvPr>
        </p:nvSpPr>
        <p:spPr/>
        <p:txBody>
          <a:bodyPr>
            <a:normAutofit/>
          </a:bodyPr>
          <a:lstStyle/>
          <a:p>
            <a:r>
              <a:rPr lang="en-US" sz="1100" b="1">
                <a:latin typeface="Arial"/>
                <a:cs typeface="Arial"/>
              </a:rPr>
              <a:t>Source: </a:t>
            </a:r>
            <a:r>
              <a:rPr lang="en-US" sz="1100">
                <a:latin typeface="Arial"/>
                <a:cs typeface="Arial"/>
              </a:rPr>
              <a:t>U.S. Census Bureau, Vintage </a:t>
            </a:r>
            <a:r>
              <a:rPr lang="en-US">
                <a:latin typeface="Arial"/>
                <a:cs typeface="Arial"/>
              </a:rPr>
              <a:t>2025</a:t>
            </a:r>
            <a:r>
              <a:rPr lang="en-US" sz="1100">
                <a:latin typeface="Arial"/>
                <a:cs typeface="Arial"/>
              </a:rPr>
              <a:t> Population Estimates</a:t>
            </a:r>
            <a:endParaRPr lang="en-US" sz="1100" b="1">
              <a:latin typeface="Arial"/>
              <a:cs typeface="Arial"/>
            </a:endParaRPr>
          </a:p>
        </p:txBody>
      </p:sp>
      <p:sp>
        <p:nvSpPr>
          <p:cNvPr id="16" name="Rectangle 15">
            <a:extLst>
              <a:ext uri="{FF2B5EF4-FFF2-40B4-BE49-F238E27FC236}">
                <a16:creationId xmlns:a16="http://schemas.microsoft.com/office/drawing/2014/main" id="{304AE90A-B415-FC08-7157-EDEF8332BB2E}"/>
              </a:ext>
              <a:ext uri="{C183D7F6-B498-43B3-948B-1728B52AA6E4}">
                <adec:decorative xmlns:adec="http://schemas.microsoft.com/office/drawing/2017/decorative" val="1"/>
              </a:ext>
            </a:extLst>
          </p:cNvPr>
          <p:cNvSpPr/>
          <p:nvPr/>
        </p:nvSpPr>
        <p:spPr>
          <a:xfrm>
            <a:off x="8581591" y="1636051"/>
            <a:ext cx="3043391" cy="37683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5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3D5C-287D-FD7F-11A5-78804041BC50}"/>
              </a:ext>
            </a:extLst>
          </p:cNvPr>
          <p:cNvSpPr>
            <a:spLocks noGrp="1"/>
          </p:cNvSpPr>
          <p:nvPr>
            <p:ph type="title"/>
          </p:nvPr>
        </p:nvSpPr>
        <p:spPr/>
        <p:txBody>
          <a:bodyPr/>
          <a:lstStyle/>
          <a:p>
            <a:r>
              <a:rPr lang="en-US"/>
              <a:t>Estimates of Net International Migration Components, 2020 to 2026</a:t>
            </a:r>
          </a:p>
        </p:txBody>
      </p:sp>
      <p:sp>
        <p:nvSpPr>
          <p:cNvPr id="4" name="Content Placeholder 3">
            <a:extLst>
              <a:ext uri="{FF2B5EF4-FFF2-40B4-BE49-F238E27FC236}">
                <a16:creationId xmlns:a16="http://schemas.microsoft.com/office/drawing/2014/main" id="{61F3BA2B-443A-E5A8-0F1B-26679E37E489}"/>
              </a:ext>
            </a:extLst>
          </p:cNvPr>
          <p:cNvSpPr>
            <a:spLocks noGrp="1"/>
          </p:cNvSpPr>
          <p:nvPr>
            <p:ph sz="quarter" idx="13"/>
          </p:nvPr>
        </p:nvSpPr>
        <p:spPr/>
        <p:txBody>
          <a:bodyPr>
            <a:noAutofit/>
          </a:bodyPr>
          <a:lstStyle/>
          <a:p>
            <a:r>
              <a:rPr lang="en-US" b="1">
                <a:latin typeface="Arial"/>
                <a:cs typeface="Arial"/>
              </a:rPr>
              <a:t>Source: </a:t>
            </a:r>
            <a:r>
              <a:rPr lang="en-US">
                <a:latin typeface="Arial"/>
                <a:cs typeface="Arial"/>
                <a:hlinkClick r:id="rId2"/>
              </a:rPr>
              <a:t>https://www.census.gov/newsroom/blogs/random-samplings/2026/01/historic-decline-in-net-international-migration.html</a:t>
            </a:r>
            <a:r>
              <a:rPr lang="en-US">
                <a:latin typeface="Arial"/>
                <a:cs typeface="Arial"/>
              </a:rPr>
              <a:t>.</a:t>
            </a:r>
          </a:p>
          <a:p>
            <a:r>
              <a:rPr lang="en-US">
                <a:latin typeface="Arial"/>
                <a:cs typeface="Arial"/>
              </a:rPr>
              <a:t>              U.S. Census Bureau, Vintage 2025 Population Estimates.    </a:t>
            </a:r>
            <a:r>
              <a:rPr lang="en-US" b="1">
                <a:latin typeface="Arial"/>
                <a:cs typeface="Arial"/>
              </a:rPr>
              <a:t>Note: </a:t>
            </a:r>
            <a:r>
              <a:rPr lang="en-US">
                <a:latin typeface="Arial"/>
                <a:cs typeface="Arial"/>
              </a:rPr>
              <a:t>The dashed line from 2025 to 2026 indicates a projection.</a:t>
            </a:r>
          </a:p>
        </p:txBody>
      </p:sp>
      <p:pic>
        <p:nvPicPr>
          <p:cNvPr id="5" name="Picture 2" descr="Line graph showing projections with a peak in 2024 and a decline by 2026.">
            <a:extLst>
              <a:ext uri="{FF2B5EF4-FFF2-40B4-BE49-F238E27FC236}">
                <a16:creationId xmlns:a16="http://schemas.microsoft.com/office/drawing/2014/main" id="{F7F90335-0E6E-FEE2-F72C-F392351AF25B}"/>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1871648" y="1191208"/>
            <a:ext cx="7715904" cy="46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5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53B8-B732-5783-3901-1E1845415CE1}"/>
              </a:ext>
            </a:extLst>
          </p:cNvPr>
          <p:cNvSpPr>
            <a:spLocks noGrp="1"/>
          </p:cNvSpPr>
          <p:nvPr>
            <p:ph type="title"/>
          </p:nvPr>
        </p:nvSpPr>
        <p:spPr/>
        <p:txBody>
          <a:bodyPr>
            <a:normAutofit/>
          </a:bodyPr>
          <a:lstStyle/>
          <a:p>
            <a:r>
              <a:rPr lang="en-US"/>
              <a:t>Estimates of the Foreign-Born Population by Month</a:t>
            </a:r>
            <a:br>
              <a:rPr lang="en-US"/>
            </a:br>
            <a:r>
              <a:rPr lang="en-US"/>
              <a:t>from the Current Population Survey, 2025</a:t>
            </a:r>
          </a:p>
        </p:txBody>
      </p:sp>
      <p:sp>
        <p:nvSpPr>
          <p:cNvPr id="4" name="Content Placeholder 3">
            <a:extLst>
              <a:ext uri="{FF2B5EF4-FFF2-40B4-BE49-F238E27FC236}">
                <a16:creationId xmlns:a16="http://schemas.microsoft.com/office/drawing/2014/main" id="{693A8644-8A51-C9F1-69C6-A4597D3B116E}"/>
              </a:ext>
            </a:extLst>
          </p:cNvPr>
          <p:cNvSpPr>
            <a:spLocks noGrp="1"/>
          </p:cNvSpPr>
          <p:nvPr>
            <p:ph sz="quarter" idx="13"/>
          </p:nvPr>
        </p:nvSpPr>
        <p:spPr/>
        <p:txBody>
          <a:bodyPr>
            <a:normAutofit fontScale="55000" lnSpcReduction="20000"/>
          </a:bodyPr>
          <a:lstStyle/>
          <a:p>
            <a:r>
              <a:rPr lang="en-US" b="1"/>
              <a:t>Source: </a:t>
            </a:r>
            <a:r>
              <a:rPr lang="en-US">
                <a:hlinkClick r:id="rId2"/>
              </a:rPr>
              <a:t>https://www.census.gov/newsroom/blogs/random-samplings/2026/01/historic-decline-in-net-international-migration.html </a:t>
            </a:r>
            <a:endParaRPr lang="en-US"/>
          </a:p>
          <a:p>
            <a:r>
              <a:rPr lang="en-US"/>
              <a:t>U.S. Census Bureau, Current Population Survey Monthly File, special tabulation.</a:t>
            </a:r>
          </a:p>
        </p:txBody>
      </p:sp>
      <p:pic>
        <p:nvPicPr>
          <p:cNvPr id="5" name="Picture 2" descr="Line graph showing a decline from 53.3 million in January to 51.9 million in June.">
            <a:extLst>
              <a:ext uri="{FF2B5EF4-FFF2-40B4-BE49-F238E27FC236}">
                <a16:creationId xmlns:a16="http://schemas.microsoft.com/office/drawing/2014/main" id="{396EEB57-8E2C-1120-E447-4C8FD59F2FBD}"/>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244855" y="1429391"/>
            <a:ext cx="7394445" cy="437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6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8FF1A9-476E-4AF1-7FE7-5EEC4B564921}"/>
              </a:ext>
            </a:extLst>
          </p:cNvPr>
          <p:cNvSpPr txBox="1">
            <a:spLocks noGrp="1"/>
          </p:cNvSpPr>
          <p:nvPr>
            <p:ph type="title" idx="4294967295"/>
          </p:nvPr>
        </p:nvSpPr>
        <p:spPr>
          <a:xfrm>
            <a:off x="-334850" y="561149"/>
            <a:ext cx="12192000" cy="10613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Vintage 2024 Population Projections</a:t>
            </a:r>
          </a:p>
        </p:txBody>
      </p:sp>
      <p:sp>
        <p:nvSpPr>
          <p:cNvPr id="5" name="TextBox 4">
            <a:extLst>
              <a:ext uri="{FF2B5EF4-FFF2-40B4-BE49-F238E27FC236}">
                <a16:creationId xmlns:a16="http://schemas.microsoft.com/office/drawing/2014/main" id="{0169EE48-148F-0723-2093-8E10F7CD93EB}"/>
              </a:ext>
            </a:extLst>
          </p:cNvPr>
          <p:cNvSpPr txBox="1"/>
          <p:nvPr/>
        </p:nvSpPr>
        <p:spPr>
          <a:xfrm>
            <a:off x="1254034" y="1961648"/>
            <a:ext cx="9683931"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Total</a:t>
            </a:r>
            <a:r>
              <a:rPr lang="en-US" sz="2000">
                <a:latin typeface="Arial" panose="020B0604020202020204" pitchFamily="34" charset="0"/>
                <a:cs typeface="Arial" panose="020B0604020202020204" pitchFamily="34" charset="0"/>
              </a:rPr>
              <a:t> population and population by </a:t>
            </a:r>
            <a:r>
              <a:rPr lang="en-US" sz="2000" b="1">
                <a:latin typeface="Arial" panose="020B0604020202020204" pitchFamily="34" charset="0"/>
                <a:cs typeface="Arial" panose="020B0604020202020204" pitchFamily="34" charset="0"/>
              </a:rPr>
              <a:t>age, race, and sex </a:t>
            </a:r>
            <a:r>
              <a:rPr lang="en-US" sz="2000">
                <a:latin typeface="Arial" panose="020B0604020202020204" pitchFamily="34" charset="0"/>
                <a:cs typeface="Arial" panose="020B0604020202020204" pitchFamily="34" charset="0"/>
              </a:rPr>
              <a:t>for Texas and all its counties:</a:t>
            </a:r>
          </a:p>
        </p:txBody>
      </p:sp>
      <p:sp>
        <p:nvSpPr>
          <p:cNvPr id="6" name="TextBox 5">
            <a:extLst>
              <a:ext uri="{FF2B5EF4-FFF2-40B4-BE49-F238E27FC236}">
                <a16:creationId xmlns:a16="http://schemas.microsoft.com/office/drawing/2014/main" id="{F4D00024-5C29-0E47-45CC-EA636D887546}"/>
              </a:ext>
            </a:extLst>
          </p:cNvPr>
          <p:cNvSpPr txBox="1"/>
          <p:nvPr/>
        </p:nvSpPr>
        <p:spPr>
          <a:xfrm>
            <a:off x="1366043" y="2499130"/>
            <a:ext cx="9459912" cy="2112822"/>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Single year of age;</a:t>
            </a:r>
          </a:p>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5 race/ethnic groups: Hispanic, NH White, NH Black, NH Asian, and NH Other;</a:t>
            </a:r>
          </a:p>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From the most recent Census (2020) out to 40 years in the future (2060); </a:t>
            </a:r>
          </a:p>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Three migration scenarios are provided – low, mid and high.</a:t>
            </a:r>
          </a:p>
        </p:txBody>
      </p:sp>
      <p:pic>
        <p:nvPicPr>
          <p:cNvPr id="7" name="Picture 6" descr="A collage of people smiling&#10;">
            <a:extLst>
              <a:ext uri="{FF2B5EF4-FFF2-40B4-BE49-F238E27FC236}">
                <a16:creationId xmlns:a16="http://schemas.microsoft.com/office/drawing/2014/main" id="{92502F22-85D7-ADD2-85F3-F549DAE2CAE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5290236"/>
            <a:ext cx="6096000" cy="906517"/>
          </a:xfrm>
          <a:prstGeom prst="rect">
            <a:avLst/>
          </a:prstGeom>
        </p:spPr>
      </p:pic>
      <p:pic>
        <p:nvPicPr>
          <p:cNvPr id="8" name="Picture 7" descr="A collage of people smiling">
            <a:extLst>
              <a:ext uri="{FF2B5EF4-FFF2-40B4-BE49-F238E27FC236}">
                <a16:creationId xmlns:a16="http://schemas.microsoft.com/office/drawing/2014/main" id="{81EF75B0-2F08-43A4-DA8D-518AECABB92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5999" y="5290236"/>
            <a:ext cx="6096001" cy="906517"/>
          </a:xfrm>
          <a:prstGeom prst="rect">
            <a:avLst/>
          </a:prstGeom>
        </p:spPr>
      </p:pic>
    </p:spTree>
    <p:extLst>
      <p:ext uri="{BB962C8B-B14F-4D97-AF65-F5344CB8AC3E}">
        <p14:creationId xmlns:p14="http://schemas.microsoft.com/office/powerpoint/2010/main" val="44684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842B8-45CE-973C-137A-087F3C2EE0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C88304-FD35-F897-D3F6-4089045E3895}"/>
              </a:ext>
            </a:extLst>
          </p:cNvPr>
          <p:cNvSpPr>
            <a:spLocks noGrp="1"/>
          </p:cNvSpPr>
          <p:nvPr>
            <p:ph type="title"/>
          </p:nvPr>
        </p:nvSpPr>
        <p:spPr>
          <a:xfrm>
            <a:off x="112242" y="253914"/>
            <a:ext cx="3690638" cy="1562529"/>
          </a:xfrm>
        </p:spPr>
        <p:txBody>
          <a:bodyPr>
            <a:normAutofit/>
          </a:bodyPr>
          <a:lstStyle/>
          <a:p>
            <a:r>
              <a:rPr lang="en-US">
                <a:solidFill>
                  <a:schemeClr val="tx1"/>
                </a:solidFill>
              </a:rPr>
              <a:t>Access the</a:t>
            </a:r>
            <a:br>
              <a:rPr lang="en-US">
                <a:solidFill>
                  <a:schemeClr val="tx1"/>
                </a:solidFill>
              </a:rPr>
            </a:br>
            <a:r>
              <a:rPr lang="en-US">
                <a:solidFill>
                  <a:schemeClr val="tx1"/>
                </a:solidFill>
              </a:rPr>
              <a:t>TDC Projections</a:t>
            </a:r>
            <a:br>
              <a:rPr lang="en-US">
                <a:solidFill>
                  <a:schemeClr val="tx1"/>
                </a:solidFill>
              </a:rPr>
            </a:br>
            <a:endParaRPr lang="en-US">
              <a:solidFill>
                <a:schemeClr val="tx1"/>
              </a:solidFill>
            </a:endParaRPr>
          </a:p>
        </p:txBody>
      </p:sp>
      <p:sp>
        <p:nvSpPr>
          <p:cNvPr id="3" name="Slide Number Placeholder 2">
            <a:extLst>
              <a:ext uri="{FF2B5EF4-FFF2-40B4-BE49-F238E27FC236}">
                <a16:creationId xmlns:a16="http://schemas.microsoft.com/office/drawing/2014/main" id="{B538B29F-6135-3CD1-FBF2-976F45989595}"/>
              </a:ext>
            </a:extLst>
          </p:cNvPr>
          <p:cNvSpPr>
            <a:spLocks noGrp="1"/>
          </p:cNvSpPr>
          <p:nvPr>
            <p:ph type="sldNum" sz="quarter" idx="12"/>
          </p:nvPr>
        </p:nvSpPr>
        <p:spPr/>
        <p:txBody>
          <a:bodyPr/>
          <a:lstStyle/>
          <a:p>
            <a:fld id="{AB041240-ECAE-4494-9DAC-38E9F7D3A8CC}" type="slidenum">
              <a:rPr lang="en-US" smtClean="0"/>
              <a:t>9</a:t>
            </a:fld>
            <a:endParaRPr lang="en-US"/>
          </a:p>
        </p:txBody>
      </p:sp>
      <p:pic>
        <p:nvPicPr>
          <p:cNvPr id="6" name="Picture 5">
            <a:extLst>
              <a:ext uri="{FF2B5EF4-FFF2-40B4-BE49-F238E27FC236}">
                <a16:creationId xmlns:a16="http://schemas.microsoft.com/office/drawing/2014/main" id="{65C8301D-D11E-A0B2-27B0-9C92F3A703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95008" y="0"/>
            <a:ext cx="7188228" cy="6858000"/>
          </a:xfrm>
          <a:prstGeom prst="rect">
            <a:avLst/>
          </a:prstGeom>
        </p:spPr>
      </p:pic>
    </p:spTree>
    <p:extLst>
      <p:ext uri="{BB962C8B-B14F-4D97-AF65-F5344CB8AC3E}">
        <p14:creationId xmlns:p14="http://schemas.microsoft.com/office/powerpoint/2010/main" val="3325621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3200" b="1"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1793</Words>
  <Application>Microsoft Office PowerPoint</Application>
  <PresentationFormat>Widescreen</PresentationFormat>
  <Paragraphs>220</Paragraphs>
  <Slides>35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Aptos Display</vt:lpstr>
      <vt:lpstr>Aral</vt:lpstr>
      <vt:lpstr>Arial</vt:lpstr>
      <vt:lpstr>Besley ExtraBold</vt:lpstr>
      <vt:lpstr>Calibri</vt:lpstr>
      <vt:lpstr>Inter</vt:lpstr>
      <vt:lpstr>Roboto</vt:lpstr>
      <vt:lpstr>Verdana</vt:lpstr>
      <vt:lpstr>Wingdings</vt:lpstr>
      <vt:lpstr>Office Theme</vt:lpstr>
      <vt:lpstr> Current and Future Population Trends Preparing for 2030 Census </vt:lpstr>
      <vt:lpstr>About our organization</vt:lpstr>
      <vt:lpstr>Current and Future Population Trends</vt:lpstr>
      <vt:lpstr>New 2025 Estimates Show Texas Growth but at Slower Rate</vt:lpstr>
      <vt:lpstr>Texas Daily Population Growth and Components of Change 2020-2025</vt:lpstr>
      <vt:lpstr>Estimates of Net International Migration Components, 2020 to 2026</vt:lpstr>
      <vt:lpstr>Estimates of the Foreign-Born Population by Month from the Current Population Survey, 2025</vt:lpstr>
      <vt:lpstr>Vintage 2024 Population Projections</vt:lpstr>
      <vt:lpstr>Access the TDC Projections </vt:lpstr>
      <vt:lpstr>TDC Projections Table</vt:lpstr>
      <vt:lpstr>TDC Projections Data Tool</vt:lpstr>
      <vt:lpstr>Projected Population Growth in Texas with Various Migration Scenarios</vt:lpstr>
      <vt:lpstr>Projected Components of Change under the Mid Migration Scenario</vt:lpstr>
      <vt:lpstr>Projected Population by Race/Ethnicity 2020-2060  Mid Migration Scenario</vt:lpstr>
      <vt:lpstr>Projected Population by Age  2020, 2040, and 2060  Mid Migration Scenario</vt:lpstr>
      <vt:lpstr>Texas Counties  Projected Population Numeric Change 2020-2060  Mid Migration Scenario</vt:lpstr>
      <vt:lpstr>Texas Counties  Projected Population Percent Change 2020-2060  Mid Migration Scenario</vt:lpstr>
      <vt:lpstr>Projection Story Map</vt:lpstr>
      <vt:lpstr>The Cost of Housing Is Leaving Texans Behind </vt:lpstr>
      <vt:lpstr> Population Density in Texas, 2023</vt:lpstr>
      <vt:lpstr>County Aging Map – Using the % of 65+ to Measure</vt:lpstr>
      <vt:lpstr>Coming up</vt:lpstr>
      <vt:lpstr>Preparing for the 2030 Census</vt:lpstr>
      <vt:lpstr>Preparing for the 2030 Census (cont.)</vt:lpstr>
      <vt:lpstr>What is LUCA?  </vt:lpstr>
      <vt:lpstr>Who Can Participate in LUCA?  </vt:lpstr>
      <vt:lpstr>LUCA Timeline  </vt:lpstr>
      <vt:lpstr>What Local Governments Can Do Now</vt:lpstr>
      <vt:lpstr>Census Address Count Listing</vt:lpstr>
      <vt:lpstr>Census Address Count Listing (cont.)</vt:lpstr>
      <vt:lpstr>Preparing for the LUCA Initiative</vt:lpstr>
      <vt:lpstr>Follow us on social media</vt:lpstr>
      <vt:lpstr>Texas Demographic Center 2026</vt:lpstr>
      <vt:lpstr>Helen You, Ph.D. Monica Cruz, Ph.D.</vt:lpstr>
      <vt:lpstr>Estimates of Foreign-Born Immigration and Benchmark Data by Categories, 2015-2025</vt:lpstr>
    </vt:vector>
  </TitlesOfParts>
  <Company>The University of Texas at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Alejandra Leon</dc:creator>
  <cp:lastModifiedBy>Alfredo Zavala</cp:lastModifiedBy>
  <cp:revision>14</cp:revision>
  <dcterms:created xsi:type="dcterms:W3CDTF">2025-12-16T18:21:29Z</dcterms:created>
  <dcterms:modified xsi:type="dcterms:W3CDTF">2026-04-07T13:35:11Z</dcterms:modified>
  <cp:contentStatus/>
</cp:coreProperties>
</file>