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13" r:id="rId3"/>
    <p:sldMasterId id="2147483722" r:id="rId4"/>
  </p:sldMasterIdLst>
  <p:notesMasterIdLst>
    <p:notesMasterId r:id="rId35"/>
  </p:notesMasterIdLst>
  <p:sldIdLst>
    <p:sldId id="1231" r:id="rId5"/>
    <p:sldId id="2147377046" r:id="rId6"/>
    <p:sldId id="2147377033" r:id="rId7"/>
    <p:sldId id="2147377034" r:id="rId8"/>
    <p:sldId id="2147377035" r:id="rId9"/>
    <p:sldId id="2147377036" r:id="rId10"/>
    <p:sldId id="2147377019" r:id="rId11"/>
    <p:sldId id="1274" r:id="rId12"/>
    <p:sldId id="2147377037" r:id="rId13"/>
    <p:sldId id="2147377038" r:id="rId14"/>
    <p:sldId id="1304" r:id="rId15"/>
    <p:sldId id="1289" r:id="rId16"/>
    <p:sldId id="2147377039" r:id="rId17"/>
    <p:sldId id="2147377040" r:id="rId18"/>
    <p:sldId id="2147376964" r:id="rId19"/>
    <p:sldId id="2147377041" r:id="rId20"/>
    <p:sldId id="2147377030" r:id="rId21"/>
    <p:sldId id="1794" r:id="rId22"/>
    <p:sldId id="2147377042" r:id="rId23"/>
    <p:sldId id="2147376961" r:id="rId24"/>
    <p:sldId id="2147377031" r:id="rId25"/>
    <p:sldId id="2147377007" r:id="rId26"/>
    <p:sldId id="2147377015" r:id="rId27"/>
    <p:sldId id="2147377009" r:id="rId28"/>
    <p:sldId id="2147376977" r:id="rId29"/>
    <p:sldId id="2147376979" r:id="rId30"/>
    <p:sldId id="2147376982" r:id="rId31"/>
    <p:sldId id="2147377044" r:id="rId32"/>
    <p:sldId id="2147377043" r:id="rId33"/>
    <p:sldId id="21473770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FE618-82B8-4714-9B21-9CF6B0123243}" v="1" dt="2026-04-06T16:33:03.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8" autoAdjust="0"/>
  </p:normalViewPr>
  <p:slideViewPr>
    <p:cSldViewPr snapToGrid="0">
      <p:cViewPr varScale="1">
        <p:scale>
          <a:sx n="150" d="100"/>
          <a:sy n="150" d="100"/>
        </p:scale>
        <p:origin x="1428" y="486"/>
      </p:cViewPr>
      <p:guideLst/>
    </p:cSldViewPr>
  </p:slideViewPr>
  <p:outlineViewPr>
    <p:cViewPr>
      <p:scale>
        <a:sx n="33" d="100"/>
        <a:sy n="33" d="100"/>
      </p:scale>
      <p:origin x="0" y="-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Migration</c:v>
                </c:pt>
              </c:strCache>
            </c:strRef>
          </c:tx>
          <c:dPt>
            <c:idx val="0"/>
            <c:bubble3D val="0"/>
            <c:spPr>
              <a:solidFill>
                <a:srgbClr val="70AE6D"/>
              </a:solidFill>
              <a:ln w="19050">
                <a:solidFill>
                  <a:schemeClr val="lt1"/>
                </a:solidFill>
              </a:ln>
              <a:effectLst/>
            </c:spPr>
            <c:extLst>
              <c:ext xmlns:c16="http://schemas.microsoft.com/office/drawing/2014/chart" uri="{C3380CC4-5D6E-409C-BE32-E72D297353CC}">
                <c16:uniqueId val="{00000001-B8E9-4B87-9E67-E9B2479338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E9-4B87-9E67-E9B24793386D}"/>
              </c:ext>
            </c:extLst>
          </c:dPt>
          <c:dPt>
            <c:idx val="2"/>
            <c:bubble3D val="0"/>
            <c:spPr>
              <a:solidFill>
                <a:srgbClr val="0066CB"/>
              </a:solidFill>
              <a:ln w="19050">
                <a:solidFill>
                  <a:schemeClr val="lt1"/>
                </a:solidFill>
              </a:ln>
              <a:effectLst/>
            </c:spPr>
            <c:extLst>
              <c:ext xmlns:c16="http://schemas.microsoft.com/office/drawing/2014/chart" uri="{C3380CC4-5D6E-409C-BE32-E72D297353CC}">
                <c16:uniqueId val="{00000002-B8E9-4B87-9E67-E9B24793386D}"/>
              </c:ext>
            </c:extLst>
          </c:dPt>
          <c:dLbls>
            <c:dLbl>
              <c:idx val="0"/>
              <c:layout>
                <c:manualLayout>
                  <c:x val="-0.18256352466811213"/>
                  <c:y val="5.30220941287700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9-4B87-9E67-E9B24793386D}"/>
                </c:ext>
              </c:extLst>
            </c:dLbl>
            <c:dLbl>
              <c:idx val="1"/>
              <c:layout>
                <c:manualLayout>
                  <c:x val="2.4331089048651527E-2"/>
                  <c:y val="-0.1078022685900909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E9-4B87-9E67-E9B24793386D}"/>
                </c:ext>
              </c:extLst>
            </c:dLbl>
            <c:dLbl>
              <c:idx val="2"/>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1562258929590323"/>
                      <c:h val="0.18962424652468884"/>
                    </c:manualLayout>
                  </c15:layout>
                </c:ext>
                <c:ext xmlns:c16="http://schemas.microsoft.com/office/drawing/2014/chart" uri="{C3380CC4-5D6E-409C-BE32-E72D297353CC}">
                  <c16:uniqueId val="{00000002-B8E9-4B87-9E67-E9B24793386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Net International Migration</c:v>
                </c:pt>
                <c:pt idx="1">
                  <c:v>Net Domestic Migration</c:v>
                </c:pt>
                <c:pt idx="2">
                  <c:v>Natural Increase</c:v>
                </c:pt>
              </c:strCache>
            </c:strRef>
          </c:cat>
          <c:val>
            <c:numRef>
              <c:f>Sheet1!$B$2:$B$4</c:f>
              <c:numCache>
                <c:formatCode>General</c:formatCode>
                <c:ptCount val="3"/>
                <c:pt idx="0">
                  <c:v>459</c:v>
                </c:pt>
                <c:pt idx="1">
                  <c:v>184</c:v>
                </c:pt>
                <c:pt idx="2">
                  <c:v>432</c:v>
                </c:pt>
              </c:numCache>
            </c:numRef>
          </c:val>
          <c:extLst>
            <c:ext xmlns:c16="http://schemas.microsoft.com/office/drawing/2014/chart" uri="{C3380CC4-5D6E-409C-BE32-E72D297353CC}">
              <c16:uniqueId val="{00000000-B8E9-4B87-9E67-E9B2479338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3.4502951274275245E-2"/>
          <c:w val="0.73278196203735402"/>
          <c:h val="0.8695474778638993"/>
        </c:manualLayout>
      </c:layout>
      <c:barChart>
        <c:barDir val="col"/>
        <c:grouping val="stacked"/>
        <c:varyColors val="0"/>
        <c:ser>
          <c:idx val="0"/>
          <c:order val="0"/>
          <c:tx>
            <c:strRef>
              <c:f>Sheet1!$B$1</c:f>
              <c:strCache>
                <c:ptCount val="1"/>
                <c:pt idx="0">
                  <c:v>Natural Increase</c:v>
                </c:pt>
              </c:strCache>
            </c:strRef>
          </c:tx>
          <c:spPr>
            <a:solidFill>
              <a:srgbClr val="00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Sheet1!$B$2:$B$6</c:f>
              <c:numCache>
                <c:formatCode>General</c:formatCode>
                <c:ptCount val="5"/>
                <c:pt idx="0">
                  <c:v>259</c:v>
                </c:pt>
                <c:pt idx="1">
                  <c:v>337</c:v>
                </c:pt>
                <c:pt idx="2">
                  <c:v>435</c:v>
                </c:pt>
                <c:pt idx="3">
                  <c:v>431</c:v>
                </c:pt>
                <c:pt idx="4">
                  <c:v>432</c:v>
                </c:pt>
              </c:numCache>
            </c:numRef>
          </c:val>
          <c:extLst>
            <c:ext xmlns:c16="http://schemas.microsoft.com/office/drawing/2014/chart" uri="{C3380CC4-5D6E-409C-BE32-E72D297353CC}">
              <c16:uniqueId val="{00000000-36ED-4540-914F-DF9B5819818E}"/>
            </c:ext>
          </c:extLst>
        </c:ser>
        <c:ser>
          <c:idx val="1"/>
          <c:order val="1"/>
          <c:tx>
            <c:strRef>
              <c:f>Sheet1!$C$1</c:f>
              <c:strCache>
                <c:ptCount val="1"/>
                <c:pt idx="0">
                  <c:v>Net Domestic Migration</c:v>
                </c:pt>
              </c:strCache>
            </c:strRef>
          </c:tx>
          <c:spPr>
            <a:solidFill>
              <a:srgbClr val="EC7A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Sheet1!$C$2:$C$6</c:f>
              <c:numCache>
                <c:formatCode>General</c:formatCode>
                <c:ptCount val="5"/>
                <c:pt idx="0">
                  <c:v>546</c:v>
                </c:pt>
                <c:pt idx="1">
                  <c:v>600</c:v>
                </c:pt>
                <c:pt idx="2">
                  <c:v>517</c:v>
                </c:pt>
                <c:pt idx="3">
                  <c:v>236</c:v>
                </c:pt>
                <c:pt idx="4">
                  <c:v>184</c:v>
                </c:pt>
              </c:numCache>
            </c:numRef>
          </c:val>
          <c:extLst>
            <c:ext xmlns:c16="http://schemas.microsoft.com/office/drawing/2014/chart" uri="{C3380CC4-5D6E-409C-BE32-E72D297353CC}">
              <c16:uniqueId val="{00000001-36ED-4540-914F-DF9B5819818E}"/>
            </c:ext>
          </c:extLst>
        </c:ser>
        <c:ser>
          <c:idx val="2"/>
          <c:order val="2"/>
          <c:tx>
            <c:strRef>
              <c:f>Sheet1!$D$1</c:f>
              <c:strCache>
                <c:ptCount val="1"/>
                <c:pt idx="0">
                  <c:v>Net International Migration</c:v>
                </c:pt>
              </c:strCache>
            </c:strRef>
          </c:tx>
          <c:spPr>
            <a:solidFill>
              <a:srgbClr val="70A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Sheet1!$D$2:$D$6</c:f>
              <c:numCache>
                <c:formatCode>General</c:formatCode>
                <c:ptCount val="5"/>
                <c:pt idx="0">
                  <c:v>119</c:v>
                </c:pt>
                <c:pt idx="1">
                  <c:v>543</c:v>
                </c:pt>
                <c:pt idx="2">
                  <c:v>690</c:v>
                </c:pt>
                <c:pt idx="3">
                  <c:v>972</c:v>
                </c:pt>
                <c:pt idx="4">
                  <c:v>459</c:v>
                </c:pt>
              </c:numCache>
            </c:numRef>
          </c:val>
          <c:extLst>
            <c:ext xmlns:c16="http://schemas.microsoft.com/office/drawing/2014/chart" uri="{C3380CC4-5D6E-409C-BE32-E72D297353CC}">
              <c16:uniqueId val="{00000002-36ED-4540-914F-DF9B5819818E}"/>
            </c:ext>
          </c:extLst>
        </c:ser>
        <c:dLbls>
          <c:showLegendKey val="0"/>
          <c:showVal val="0"/>
          <c:showCatName val="0"/>
          <c:showSerName val="0"/>
          <c:showPercent val="0"/>
          <c:showBubbleSize val="0"/>
        </c:dLbls>
        <c:gapWidth val="90"/>
        <c:overlap val="100"/>
        <c:axId val="862439056"/>
        <c:axId val="862437136"/>
      </c:barChart>
      <c:catAx>
        <c:axId val="8624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2437136"/>
        <c:crosses val="autoZero"/>
        <c:auto val="1"/>
        <c:lblAlgn val="ctr"/>
        <c:lblOffset val="100"/>
        <c:noMultiLvlLbl val="0"/>
      </c:catAx>
      <c:valAx>
        <c:axId val="862437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2439056"/>
        <c:crosses val="autoZero"/>
        <c:crossBetween val="between"/>
      </c:valAx>
      <c:spPr>
        <a:noFill/>
        <a:ln>
          <a:noFill/>
        </a:ln>
        <a:effectLst/>
      </c:spPr>
    </c:plotArea>
    <c:legend>
      <c:legendPos val="r"/>
      <c:layout>
        <c:manualLayout>
          <c:xMode val="edge"/>
          <c:yMode val="edge"/>
          <c:x val="0.76418292822092893"/>
          <c:y val="0.23581569348338782"/>
          <c:w val="0.2358170717790711"/>
          <c:h val="0.650697011481307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Growth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Leander</c:v>
                </c:pt>
                <c:pt idx="1">
                  <c:v>Celina</c:v>
                </c:pt>
                <c:pt idx="2">
                  <c:v>Frisco</c:v>
                </c:pt>
                <c:pt idx="3">
                  <c:v>Princeton</c:v>
                </c:pt>
                <c:pt idx="4">
                  <c:v>Dallas</c:v>
                </c:pt>
                <c:pt idx="5">
                  <c:v>Fulshear</c:v>
                </c:pt>
                <c:pt idx="6">
                  <c:v>McKinney</c:v>
                </c:pt>
                <c:pt idx="7">
                  <c:v>Fort Worth</c:v>
                </c:pt>
                <c:pt idx="8">
                  <c:v>San Antonio</c:v>
                </c:pt>
                <c:pt idx="9">
                  <c:v>Houston</c:v>
                </c:pt>
              </c:strCache>
            </c:strRef>
          </c:cat>
          <c:val>
            <c:numRef>
              <c:f>Sheet1!$B$2:$B$11</c:f>
              <c:numCache>
                <c:formatCode>#,##0</c:formatCode>
                <c:ptCount val="10"/>
                <c:pt idx="0">
                  <c:v>7004</c:v>
                </c:pt>
                <c:pt idx="1">
                  <c:v>7961</c:v>
                </c:pt>
                <c:pt idx="2">
                  <c:v>8203</c:v>
                </c:pt>
                <c:pt idx="3">
                  <c:v>8683</c:v>
                </c:pt>
                <c:pt idx="4">
                  <c:v>8924</c:v>
                </c:pt>
                <c:pt idx="5">
                  <c:v>11596</c:v>
                </c:pt>
                <c:pt idx="6">
                  <c:v>11664</c:v>
                </c:pt>
                <c:pt idx="7">
                  <c:v>23442</c:v>
                </c:pt>
                <c:pt idx="8">
                  <c:v>23945</c:v>
                </c:pt>
                <c:pt idx="9">
                  <c:v>43217</c:v>
                </c:pt>
              </c:numCache>
            </c:numRef>
          </c:val>
          <c:extLst>
            <c:ext xmlns:c16="http://schemas.microsoft.com/office/drawing/2014/chart" uri="{C3380CC4-5D6E-409C-BE32-E72D297353CC}">
              <c16:uniqueId val="{00000000-E87C-4D7D-A173-00021F0C1812}"/>
            </c:ext>
          </c:extLst>
        </c:ser>
        <c:dLbls>
          <c:dLblPos val="outEnd"/>
          <c:showLegendKey val="0"/>
          <c:showVal val="1"/>
          <c:showCatName val="0"/>
          <c:showSerName val="0"/>
          <c:showPercent val="0"/>
          <c:showBubbleSize val="0"/>
        </c:dLbls>
        <c:gapWidth val="89"/>
        <c:axId val="1572162832"/>
        <c:axId val="1572163312"/>
      </c:barChart>
      <c:catAx>
        <c:axId val="157216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2163312"/>
        <c:crosses val="autoZero"/>
        <c:auto val="1"/>
        <c:lblAlgn val="ctr"/>
        <c:lblOffset val="100"/>
        <c:noMultiLvlLbl val="0"/>
      </c:catAx>
      <c:valAx>
        <c:axId val="1572163312"/>
        <c:scaling>
          <c:orientation val="minMax"/>
        </c:scaling>
        <c:delete val="1"/>
        <c:axPos val="b"/>
        <c:numFmt formatCode="#,##0" sourceLinked="1"/>
        <c:majorTickMark val="none"/>
        <c:minorTickMark val="none"/>
        <c:tickLblPos val="nextTo"/>
        <c:crossAx val="1572162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Forney</c:v>
                </c:pt>
                <c:pt idx="1">
                  <c:v>Leander</c:v>
                </c:pt>
                <c:pt idx="2">
                  <c:v>Royse City</c:v>
                </c:pt>
                <c:pt idx="3">
                  <c:v>Hutto</c:v>
                </c:pt>
                <c:pt idx="4">
                  <c:v>Melissa</c:v>
                </c:pt>
                <c:pt idx="5">
                  <c:v>Fate</c:v>
                </c:pt>
                <c:pt idx="6">
                  <c:v>Anna</c:v>
                </c:pt>
                <c:pt idx="7">
                  <c:v>Celina</c:v>
                </c:pt>
                <c:pt idx="8">
                  <c:v>Fulshear</c:v>
                </c:pt>
                <c:pt idx="9">
                  <c:v>Princeton</c:v>
                </c:pt>
              </c:strCache>
            </c:strRef>
          </c:cat>
          <c:val>
            <c:numRef>
              <c:f>Sheet1!$B$2:$B$11</c:f>
              <c:numCache>
                <c:formatCode>0.0%</c:formatCode>
                <c:ptCount val="10"/>
                <c:pt idx="0">
                  <c:v>8.1100000000000005E-2</c:v>
                </c:pt>
                <c:pt idx="1">
                  <c:v>8.6999999999999994E-2</c:v>
                </c:pt>
                <c:pt idx="2">
                  <c:v>8.8499999999999995E-2</c:v>
                </c:pt>
                <c:pt idx="3">
                  <c:v>9.4399999999999998E-2</c:v>
                </c:pt>
                <c:pt idx="4">
                  <c:v>0.1</c:v>
                </c:pt>
                <c:pt idx="5">
                  <c:v>0.11360000000000001</c:v>
                </c:pt>
                <c:pt idx="6">
                  <c:v>0.14610000000000001</c:v>
                </c:pt>
                <c:pt idx="7">
                  <c:v>0.1822</c:v>
                </c:pt>
                <c:pt idx="8">
                  <c:v>0.26950000000000002</c:v>
                </c:pt>
                <c:pt idx="9">
                  <c:v>0.30640000000000001</c:v>
                </c:pt>
              </c:numCache>
            </c:numRef>
          </c:val>
          <c:extLst>
            <c:ext xmlns:c16="http://schemas.microsoft.com/office/drawing/2014/chart" uri="{C3380CC4-5D6E-409C-BE32-E72D297353CC}">
              <c16:uniqueId val="{00000000-E87C-4D7D-A173-00021F0C1812}"/>
            </c:ext>
          </c:extLst>
        </c:ser>
        <c:dLbls>
          <c:showLegendKey val="0"/>
          <c:showVal val="0"/>
          <c:showCatName val="0"/>
          <c:showSerName val="0"/>
          <c:showPercent val="0"/>
          <c:showBubbleSize val="0"/>
        </c:dLbls>
        <c:gapWidth val="89"/>
        <c:axId val="1572162832"/>
        <c:axId val="1572163312"/>
      </c:barChart>
      <c:catAx>
        <c:axId val="157216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2163312"/>
        <c:crosses val="autoZero"/>
        <c:auto val="1"/>
        <c:lblAlgn val="ctr"/>
        <c:lblOffset val="100"/>
        <c:noMultiLvlLbl val="0"/>
      </c:catAx>
      <c:valAx>
        <c:axId val="1572163312"/>
        <c:scaling>
          <c:orientation val="minMax"/>
        </c:scaling>
        <c:delete val="1"/>
        <c:axPos val="b"/>
        <c:numFmt formatCode="0.0%" sourceLinked="1"/>
        <c:majorTickMark val="none"/>
        <c:minorTickMark val="none"/>
        <c:tickLblPos val="nextTo"/>
        <c:crossAx val="1572162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7754025618838E-2"/>
          <c:y val="4.6172934893344272E-2"/>
          <c:w val="0.91644224597438118"/>
          <c:h val="0.87330170014411668"/>
        </c:manualLayout>
      </c:layout>
      <c:lineChart>
        <c:grouping val="standard"/>
        <c:varyColors val="0"/>
        <c:ser>
          <c:idx val="0"/>
          <c:order val="0"/>
          <c:tx>
            <c:strRef>
              <c:f>Sheet1!$B$1</c:f>
              <c:strCache>
                <c:ptCount val="1"/>
                <c:pt idx="0">
                  <c:v>Median Household Income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439338547758159E-2"/>
                  <c:y val="-0.132360467598809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C5-4B27-B503-F1AF9F7F8F57}"/>
                </c:ext>
              </c:extLst>
            </c:dLbl>
            <c:dLbl>
              <c:idx val="1"/>
              <c:layout>
                <c:manualLayout>
                  <c:x val="-5.8439338547758159E-2"/>
                  <c:y val="-0.117767251766526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C5-4B27-B503-F1AF9F7F8F57}"/>
                </c:ext>
              </c:extLst>
            </c:dLbl>
            <c:dLbl>
              <c:idx val="2"/>
              <c:layout>
                <c:manualLayout>
                  <c:x val="-5.9781845750785094E-2"/>
                  <c:y val="-0.111929965433612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C5-4B27-B503-F1AF9F7F8F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2013</c:v>
                </c:pt>
                <c:pt idx="1">
                  <c:v>2018</c:v>
                </c:pt>
                <c:pt idx="2">
                  <c:v>2023</c:v>
                </c:pt>
              </c:numCache>
            </c:numRef>
          </c:cat>
          <c:val>
            <c:numRef>
              <c:f>Sheet1!$B$2:$B$4</c:f>
              <c:numCache>
                <c:formatCode>_("$"* #,##0_);_("$"* \(#,##0\);_("$"* "-"??_);_(@_)</c:formatCode>
                <c:ptCount val="3"/>
                <c:pt idx="0">
                  <c:v>67925.752046783629</c:v>
                </c:pt>
                <c:pt idx="1">
                  <c:v>73802.789758872939</c:v>
                </c:pt>
                <c:pt idx="2">
                  <c:v>75780</c:v>
                </c:pt>
              </c:numCache>
            </c:numRef>
          </c:val>
          <c:smooth val="0"/>
          <c:extLst>
            <c:ext xmlns:c16="http://schemas.microsoft.com/office/drawing/2014/chart" uri="{C3380CC4-5D6E-409C-BE32-E72D297353CC}">
              <c16:uniqueId val="{00000000-09C5-4B27-B503-F1AF9F7F8F57}"/>
            </c:ext>
          </c:extLst>
        </c:ser>
        <c:ser>
          <c:idx val="1"/>
          <c:order val="1"/>
          <c:tx>
            <c:strRef>
              <c:f>Sheet1!$C$1</c:f>
              <c:strCache>
                <c:ptCount val="1"/>
                <c:pt idx="0">
                  <c:v>Median Homevalue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5158639953521766E-2"/>
                  <c:y val="-0.100255392767786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C5-4B27-B503-F1AF9F7F8F57}"/>
                </c:ext>
              </c:extLst>
            </c:dLbl>
            <c:dLbl>
              <c:idx val="1"/>
              <c:layout>
                <c:manualLayout>
                  <c:x val="-6.5158639953521863E-2"/>
                  <c:y val="-0.103174035934242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C5-4B27-B503-F1AF9F7F8F57}"/>
                </c:ext>
              </c:extLst>
            </c:dLbl>
            <c:dLbl>
              <c:idx val="2"/>
              <c:layout>
                <c:manualLayout>
                  <c:x val="-6.9186161562602377E-2"/>
                  <c:y val="-8.8580820101959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C5-4B27-B503-F1AF9F7F8F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2013</c:v>
                </c:pt>
                <c:pt idx="1">
                  <c:v>2018</c:v>
                </c:pt>
                <c:pt idx="2">
                  <c:v>2023</c:v>
                </c:pt>
              </c:numCache>
            </c:numRef>
          </c:cat>
          <c:val>
            <c:numRef>
              <c:f>Sheet1!$C$2:$C$4</c:f>
              <c:numCache>
                <c:formatCode>_("$"* #,##0_);_("$"* \(#,##0\);_("$"* "-"??_);_(@_)</c:formatCode>
                <c:ptCount val="3"/>
                <c:pt idx="0">
                  <c:v>173414.03508771933</c:v>
                </c:pt>
                <c:pt idx="1">
                  <c:v>226415.06366838256</c:v>
                </c:pt>
                <c:pt idx="2">
                  <c:v>296900</c:v>
                </c:pt>
              </c:numCache>
            </c:numRef>
          </c:val>
          <c:smooth val="0"/>
          <c:extLst>
            <c:ext xmlns:c16="http://schemas.microsoft.com/office/drawing/2014/chart" uri="{C3380CC4-5D6E-409C-BE32-E72D297353CC}">
              <c16:uniqueId val="{00000001-09C5-4B27-B503-F1AF9F7F8F57}"/>
            </c:ext>
          </c:extLst>
        </c:ser>
        <c:dLbls>
          <c:showLegendKey val="0"/>
          <c:showVal val="0"/>
          <c:showCatName val="0"/>
          <c:showSerName val="0"/>
          <c:showPercent val="0"/>
          <c:showBubbleSize val="0"/>
        </c:dLbls>
        <c:marker val="1"/>
        <c:smooth val="0"/>
        <c:axId val="1583082240"/>
        <c:axId val="1583081760"/>
      </c:lineChart>
      <c:catAx>
        <c:axId val="15830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3081760"/>
        <c:crosses val="autoZero"/>
        <c:auto val="1"/>
        <c:lblAlgn val="ctr"/>
        <c:lblOffset val="100"/>
        <c:noMultiLvlLbl val="0"/>
      </c:catAx>
      <c:valAx>
        <c:axId val="1583081760"/>
        <c:scaling>
          <c:orientation val="minMax"/>
        </c:scaling>
        <c:delete val="0"/>
        <c:axPos val="l"/>
        <c:majorGridlines>
          <c:spPr>
            <a:ln w="19050" cap="flat" cmpd="sng" algn="ctr">
              <a:solidFill>
                <a:schemeClr val="tx1">
                  <a:lumMod val="15000"/>
                  <a:lumOff val="85000"/>
                </a:schemeClr>
              </a:solidFill>
              <a:round/>
            </a:ln>
            <a:effectLst/>
          </c:spPr>
        </c:majorGridlines>
        <c:numFmt formatCode="#,##0,\K"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308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36303698444175E-2"/>
          <c:y val="3.4104460307257285E-2"/>
          <c:w val="0.84458081326790668"/>
          <c:h val="0.68533227871327551"/>
        </c:manualLayout>
      </c:layout>
      <c:lineChart>
        <c:grouping val="standard"/>
        <c:varyColors val="0"/>
        <c:ser>
          <c:idx val="0"/>
          <c:order val="0"/>
          <c:tx>
            <c:strRef>
              <c:f>Sheet1!$B$1</c:f>
              <c:strCache>
                <c:ptCount val="1"/>
                <c:pt idx="0">
                  <c:v>V2024: High Migration Scenario</c:v>
                </c:pt>
              </c:strCache>
            </c:strRef>
          </c:tx>
          <c:spPr>
            <a:ln w="3810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2-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7-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C-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1-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5-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A-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3-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8-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B-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7-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4-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6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D-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5B-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A-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58-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1E-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1D-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1C-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1B-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1A-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1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18-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17-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15-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16-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14-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1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12-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1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0F-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10-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0E-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0D-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0C-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0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0A-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08-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09-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301E-4916-BDE2-8E6691FE931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Sheet1!$B$2:$B$52</c:f>
              <c:numCache>
                <c:formatCode>#,##0</c:formatCode>
                <c:ptCount val="41"/>
                <c:pt idx="0">
                  <c:v>29145505</c:v>
                </c:pt>
                <c:pt idx="1">
                  <c:v>29570351</c:v>
                </c:pt>
                <c:pt idx="2">
                  <c:v>30113488</c:v>
                </c:pt>
                <c:pt idx="3">
                  <c:v>30727890</c:v>
                </c:pt>
                <c:pt idx="4">
                  <c:v>31290831</c:v>
                </c:pt>
                <c:pt idx="5">
                  <c:v>31753499</c:v>
                </c:pt>
                <c:pt idx="6">
                  <c:v>32215048</c:v>
                </c:pt>
                <c:pt idx="7">
                  <c:v>32676444</c:v>
                </c:pt>
                <c:pt idx="8">
                  <c:v>33137536</c:v>
                </c:pt>
                <c:pt idx="9">
                  <c:v>33598007</c:v>
                </c:pt>
                <c:pt idx="10">
                  <c:v>34057438</c:v>
                </c:pt>
                <c:pt idx="11">
                  <c:v>34515416</c:v>
                </c:pt>
                <c:pt idx="12">
                  <c:v>34971419</c:v>
                </c:pt>
                <c:pt idx="13">
                  <c:v>35424721</c:v>
                </c:pt>
                <c:pt idx="14">
                  <c:v>35876140</c:v>
                </c:pt>
                <c:pt idx="15">
                  <c:v>36325097</c:v>
                </c:pt>
                <c:pt idx="16">
                  <c:v>36770758</c:v>
                </c:pt>
                <c:pt idx="17">
                  <c:v>37212651</c:v>
                </c:pt>
                <c:pt idx="18">
                  <c:v>37650171</c:v>
                </c:pt>
                <c:pt idx="19">
                  <c:v>38082793</c:v>
                </c:pt>
                <c:pt idx="20">
                  <c:v>38510570</c:v>
                </c:pt>
                <c:pt idx="21">
                  <c:v>38933262</c:v>
                </c:pt>
                <c:pt idx="22">
                  <c:v>39350665</c:v>
                </c:pt>
                <c:pt idx="23">
                  <c:v>39762813</c:v>
                </c:pt>
                <c:pt idx="24">
                  <c:v>40169686</c:v>
                </c:pt>
                <c:pt idx="25">
                  <c:v>40571493</c:v>
                </c:pt>
                <c:pt idx="26">
                  <c:v>40968413</c:v>
                </c:pt>
                <c:pt idx="27">
                  <c:v>41360645</c:v>
                </c:pt>
                <c:pt idx="28">
                  <c:v>41748515</c:v>
                </c:pt>
                <c:pt idx="29">
                  <c:v>42132203</c:v>
                </c:pt>
                <c:pt idx="30">
                  <c:v>42512076</c:v>
                </c:pt>
                <c:pt idx="31">
                  <c:v>42888510</c:v>
                </c:pt>
                <c:pt idx="32">
                  <c:v>43261822</c:v>
                </c:pt>
                <c:pt idx="33">
                  <c:v>43632432</c:v>
                </c:pt>
                <c:pt idx="34">
                  <c:v>44000558</c:v>
                </c:pt>
                <c:pt idx="35">
                  <c:v>44366529</c:v>
                </c:pt>
                <c:pt idx="36">
                  <c:v>44730399</c:v>
                </c:pt>
                <c:pt idx="37">
                  <c:v>45092389</c:v>
                </c:pt>
                <c:pt idx="38">
                  <c:v>45452228</c:v>
                </c:pt>
                <c:pt idx="39">
                  <c:v>45809973</c:v>
                </c:pt>
                <c:pt idx="40">
                  <c:v>46165351</c:v>
                </c:pt>
              </c:numCache>
              <c:extLst/>
            </c:numRef>
          </c:val>
          <c:smooth val="0"/>
          <c:extLst>
            <c:ext xmlns:c16="http://schemas.microsoft.com/office/drawing/2014/chart" uri="{C3380CC4-5D6E-409C-BE32-E72D297353CC}">
              <c16:uniqueId val="{00000000-301E-4916-BDE2-8E6691FE9315}"/>
            </c:ext>
          </c:extLst>
        </c:ser>
        <c:ser>
          <c:idx val="1"/>
          <c:order val="1"/>
          <c:tx>
            <c:strRef>
              <c:f>Sheet1!$C$1</c:f>
              <c:strCache>
                <c:ptCount val="1"/>
                <c:pt idx="0">
                  <c:v>V2024: Mid Migration Scenario</c:v>
                </c:pt>
              </c:strCache>
            </c:strRef>
          </c:tx>
          <c:spPr>
            <a:ln w="381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1-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6-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B-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0-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4-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9-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1-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5-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A-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6-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3-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F-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C-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3-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4-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6-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6-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0-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2-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D-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7-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C-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8E-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8F-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90-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91-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92-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93-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94-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9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9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9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9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9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9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9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9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9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9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F-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Sheet1!$C$2:$C$52</c:f>
              <c:numCache>
                <c:formatCode>#,##0</c:formatCode>
                <c:ptCount val="41"/>
                <c:pt idx="0">
                  <c:v>29145505</c:v>
                </c:pt>
                <c:pt idx="1">
                  <c:v>29570351</c:v>
                </c:pt>
                <c:pt idx="2">
                  <c:v>30113488</c:v>
                </c:pt>
                <c:pt idx="3">
                  <c:v>30727890</c:v>
                </c:pt>
                <c:pt idx="4">
                  <c:v>31290831</c:v>
                </c:pt>
                <c:pt idx="5">
                  <c:v>31669507</c:v>
                </c:pt>
                <c:pt idx="6">
                  <c:v>32046803</c:v>
                </c:pt>
                <c:pt idx="7">
                  <c:v>32423502</c:v>
                </c:pt>
                <c:pt idx="8">
                  <c:v>32799284</c:v>
                </c:pt>
                <c:pt idx="9">
                  <c:v>33173804</c:v>
                </c:pt>
                <c:pt idx="10">
                  <c:v>33546497</c:v>
                </c:pt>
                <c:pt idx="11">
                  <c:v>33916964</c:v>
                </c:pt>
                <c:pt idx="12">
                  <c:v>34284631</c:v>
                </c:pt>
                <c:pt idx="13">
                  <c:v>34648870</c:v>
                </c:pt>
                <c:pt idx="14">
                  <c:v>35009887</c:v>
                </c:pt>
                <c:pt idx="15">
                  <c:v>35367160</c:v>
                </c:pt>
                <c:pt idx="16">
                  <c:v>35719832</c:v>
                </c:pt>
                <c:pt idx="17">
                  <c:v>36067526</c:v>
                </c:pt>
                <c:pt idx="18">
                  <c:v>36409682</c:v>
                </c:pt>
                <c:pt idx="19">
                  <c:v>36745908</c:v>
                </c:pt>
                <c:pt idx="20">
                  <c:v>37076260</c:v>
                </c:pt>
                <c:pt idx="21">
                  <c:v>37400540</c:v>
                </c:pt>
                <c:pt idx="22">
                  <c:v>37718600</c:v>
                </c:pt>
                <c:pt idx="23">
                  <c:v>38030512</c:v>
                </c:pt>
                <c:pt idx="24">
                  <c:v>38336262</c:v>
                </c:pt>
                <c:pt idx="25">
                  <c:v>38636072</c:v>
                </c:pt>
                <c:pt idx="26">
                  <c:v>38930141</c:v>
                </c:pt>
                <c:pt idx="27">
                  <c:v>39218671</c:v>
                </c:pt>
                <c:pt idx="28">
                  <c:v>39502037</c:v>
                </c:pt>
                <c:pt idx="29">
                  <c:v>39780447</c:v>
                </c:pt>
                <c:pt idx="30">
                  <c:v>40054168</c:v>
                </c:pt>
                <c:pt idx="31">
                  <c:v>40323615</c:v>
                </c:pt>
                <c:pt idx="32">
                  <c:v>40589090</c:v>
                </c:pt>
                <c:pt idx="33">
                  <c:v>40851015</c:v>
                </c:pt>
                <c:pt idx="34">
                  <c:v>41109593</c:v>
                </c:pt>
                <c:pt idx="35">
                  <c:v>41365099</c:v>
                </c:pt>
                <c:pt idx="36">
                  <c:v>41617580</c:v>
                </c:pt>
                <c:pt idx="37">
                  <c:v>41867292</c:v>
                </c:pt>
                <c:pt idx="38">
                  <c:v>42113970</c:v>
                </c:pt>
                <c:pt idx="39">
                  <c:v>42357648</c:v>
                </c:pt>
                <c:pt idx="40">
                  <c:v>42598048</c:v>
                </c:pt>
              </c:numCache>
              <c:extLst/>
            </c:numRef>
          </c:val>
          <c:smooth val="0"/>
          <c:extLst>
            <c:ext xmlns:c16="http://schemas.microsoft.com/office/drawing/2014/chart" uri="{C3380CC4-5D6E-409C-BE32-E72D297353CC}">
              <c16:uniqueId val="{00000001-301E-4916-BDE2-8E6691FE9315}"/>
            </c:ext>
          </c:extLst>
        </c:ser>
        <c:ser>
          <c:idx val="2"/>
          <c:order val="2"/>
          <c:tx>
            <c:strRef>
              <c:f>Sheet1!$D$1</c:f>
              <c:strCache>
                <c:ptCount val="1"/>
                <c:pt idx="0">
                  <c:v>V2024: Low Migration Scenario</c:v>
                </c:pt>
              </c:strCache>
            </c:strRef>
          </c:tx>
          <c:spPr>
            <a:ln w="3810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5-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A-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2F-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3-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8-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3D-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4-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9-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5-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2-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E-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6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2-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9-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5-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5-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4F-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1-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C-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6-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8-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7A-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7B-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7C-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7D-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7E-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7F-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80-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8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82-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83-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84-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85-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86-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87-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88-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89-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8A-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8B-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40-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Sheet1!$D$2:$D$52</c:f>
              <c:numCache>
                <c:formatCode>#,##0</c:formatCode>
                <c:ptCount val="41"/>
                <c:pt idx="0">
                  <c:v>29239570</c:v>
                </c:pt>
                <c:pt idx="1">
                  <c:v>29570351</c:v>
                </c:pt>
                <c:pt idx="2">
                  <c:v>30113488</c:v>
                </c:pt>
                <c:pt idx="3">
                  <c:v>30727890</c:v>
                </c:pt>
                <c:pt idx="4">
                  <c:v>31290831</c:v>
                </c:pt>
                <c:pt idx="5">
                  <c:v>31618649</c:v>
                </c:pt>
                <c:pt idx="6">
                  <c:v>31944645</c:v>
                </c:pt>
                <c:pt idx="7">
                  <c:v>32269378</c:v>
                </c:pt>
                <c:pt idx="8">
                  <c:v>32592494</c:v>
                </c:pt>
                <c:pt idx="9">
                  <c:v>32913515</c:v>
                </c:pt>
                <c:pt idx="10">
                  <c:v>33231860</c:v>
                </c:pt>
                <c:pt idx="11">
                  <c:v>33547078</c:v>
                </c:pt>
                <c:pt idx="12">
                  <c:v>33858688</c:v>
                </c:pt>
                <c:pt idx="13">
                  <c:v>34166013</c:v>
                </c:pt>
                <c:pt idx="14">
                  <c:v>34468963</c:v>
                </c:pt>
                <c:pt idx="15">
                  <c:v>34767084</c:v>
                </c:pt>
                <c:pt idx="16">
                  <c:v>35059578</c:v>
                </c:pt>
                <c:pt idx="17">
                  <c:v>35346091</c:v>
                </c:pt>
                <c:pt idx="18">
                  <c:v>35626116</c:v>
                </c:pt>
                <c:pt idx="19">
                  <c:v>35899287</c:v>
                </c:pt>
                <c:pt idx="20">
                  <c:v>36165691</c:v>
                </c:pt>
                <c:pt idx="21">
                  <c:v>36425242</c:v>
                </c:pt>
                <c:pt idx="22">
                  <c:v>36677789</c:v>
                </c:pt>
                <c:pt idx="23">
                  <c:v>36923413</c:v>
                </c:pt>
                <c:pt idx="24">
                  <c:v>37162169</c:v>
                </c:pt>
                <c:pt idx="25">
                  <c:v>37394298</c:v>
                </c:pt>
                <c:pt idx="26">
                  <c:v>37619960</c:v>
                </c:pt>
                <c:pt idx="27">
                  <c:v>37839425</c:v>
                </c:pt>
                <c:pt idx="28">
                  <c:v>38053009</c:v>
                </c:pt>
                <c:pt idx="29">
                  <c:v>38260991</c:v>
                </c:pt>
                <c:pt idx="30">
                  <c:v>38463667</c:v>
                </c:pt>
                <c:pt idx="31">
                  <c:v>38661371</c:v>
                </c:pt>
                <c:pt idx="32">
                  <c:v>38854418</c:v>
                </c:pt>
                <c:pt idx="33">
                  <c:v>39043257</c:v>
                </c:pt>
                <c:pt idx="34">
                  <c:v>39228105</c:v>
                </c:pt>
                <c:pt idx="35">
                  <c:v>39409162</c:v>
                </c:pt>
                <c:pt idx="36">
                  <c:v>39586556</c:v>
                </c:pt>
                <c:pt idx="37">
                  <c:v>39760458</c:v>
                </c:pt>
                <c:pt idx="38">
                  <c:v>39930640</c:v>
                </c:pt>
                <c:pt idx="39">
                  <c:v>40097158</c:v>
                </c:pt>
                <c:pt idx="40">
                  <c:v>40259764</c:v>
                </c:pt>
              </c:numCache>
              <c:extLst/>
            </c:numRef>
          </c:val>
          <c:smooth val="0"/>
          <c:extLst>
            <c:ext xmlns:c16="http://schemas.microsoft.com/office/drawing/2014/chart" uri="{C3380CC4-5D6E-409C-BE32-E72D297353CC}">
              <c16:uniqueId val="{00000002-301E-4916-BDE2-8E6691FE9315}"/>
            </c:ext>
          </c:extLst>
        </c:ser>
        <c:ser>
          <c:idx val="3"/>
          <c:order val="3"/>
          <c:tx>
            <c:strRef>
              <c:f>Sheet1!$E$1</c:f>
              <c:strCache>
                <c:ptCount val="1"/>
                <c:pt idx="0">
                  <c:v>V2022: 2010-2020 1.0 Migration Scenario</c:v>
                </c:pt>
              </c:strCache>
            </c:strRef>
          </c:tx>
          <c:spPr>
            <a:ln w="38100" cap="rnd">
              <a:solidFill>
                <a:schemeClr val="bg2">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3-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8-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D-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6-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7-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C-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2-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D-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C-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E-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F-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7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7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9-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8-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7-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7-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4-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3-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E-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B-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A-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D-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9F-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A0-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A1-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A2-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A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A4-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A5-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6-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A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A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A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A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A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A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A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A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A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E-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Sheet1!$E$2:$E$52</c:f>
              <c:numCache>
                <c:formatCode>#,##0</c:formatCode>
                <c:ptCount val="41"/>
                <c:pt idx="0">
                  <c:v>29145505</c:v>
                </c:pt>
                <c:pt idx="1">
                  <c:v>29508207</c:v>
                </c:pt>
                <c:pt idx="2">
                  <c:v>29874788</c:v>
                </c:pt>
                <c:pt idx="3">
                  <c:v>30244881</c:v>
                </c:pt>
                <c:pt idx="4">
                  <c:v>30618408</c:v>
                </c:pt>
                <c:pt idx="5">
                  <c:v>30995030</c:v>
                </c:pt>
                <c:pt idx="6">
                  <c:v>31374415</c:v>
                </c:pt>
                <c:pt idx="7">
                  <c:v>31756242</c:v>
                </c:pt>
                <c:pt idx="8">
                  <c:v>32140235</c:v>
                </c:pt>
                <c:pt idx="9">
                  <c:v>32525922</c:v>
                </c:pt>
                <c:pt idx="10">
                  <c:v>32912882</c:v>
                </c:pt>
                <c:pt idx="11">
                  <c:v>33300733</c:v>
                </c:pt>
                <c:pt idx="12">
                  <c:v>33689173</c:v>
                </c:pt>
                <c:pt idx="13">
                  <c:v>34078174</c:v>
                </c:pt>
                <c:pt idx="14">
                  <c:v>34467756</c:v>
                </c:pt>
                <c:pt idx="15">
                  <c:v>34857869</c:v>
                </c:pt>
                <c:pt idx="16">
                  <c:v>35248360</c:v>
                </c:pt>
                <c:pt idx="17">
                  <c:v>35638739</c:v>
                </c:pt>
                <c:pt idx="18">
                  <c:v>36028822</c:v>
                </c:pt>
                <c:pt idx="19">
                  <c:v>36418360</c:v>
                </c:pt>
                <c:pt idx="20">
                  <c:v>36807213</c:v>
                </c:pt>
                <c:pt idx="21">
                  <c:v>37195498</c:v>
                </c:pt>
                <c:pt idx="22">
                  <c:v>37583109</c:v>
                </c:pt>
                <c:pt idx="23">
                  <c:v>37969850</c:v>
                </c:pt>
                <c:pt idx="24">
                  <c:v>38355509</c:v>
                </c:pt>
                <c:pt idx="25">
                  <c:v>38740127</c:v>
                </c:pt>
                <c:pt idx="26">
                  <c:v>39123792</c:v>
                </c:pt>
                <c:pt idx="27">
                  <c:v>39506360</c:v>
                </c:pt>
                <c:pt idx="28">
                  <c:v>39887643</c:v>
                </c:pt>
                <c:pt idx="29">
                  <c:v>40267524</c:v>
                </c:pt>
                <c:pt idx="30">
                  <c:v>40645784</c:v>
                </c:pt>
                <c:pt idx="31">
                  <c:v>41022525</c:v>
                </c:pt>
                <c:pt idx="32">
                  <c:v>41397804</c:v>
                </c:pt>
                <c:pt idx="33">
                  <c:v>41771854</c:v>
                </c:pt>
                <c:pt idx="34">
                  <c:v>42145223</c:v>
                </c:pt>
                <c:pt idx="35">
                  <c:v>42518254</c:v>
                </c:pt>
                <c:pt idx="36">
                  <c:v>42891450</c:v>
                </c:pt>
                <c:pt idx="37">
                  <c:v>43265100</c:v>
                </c:pt>
                <c:pt idx="38">
                  <c:v>43639517</c:v>
                </c:pt>
                <c:pt idx="39">
                  <c:v>44015027</c:v>
                </c:pt>
                <c:pt idx="40">
                  <c:v>44391658</c:v>
                </c:pt>
              </c:numCache>
              <c:extLst/>
            </c:numRef>
          </c:val>
          <c:smooth val="0"/>
          <c:extLst>
            <c:ext xmlns:c16="http://schemas.microsoft.com/office/drawing/2014/chart" uri="{C3380CC4-5D6E-409C-BE32-E72D297353CC}">
              <c16:uniqueId val="{00000003-301E-4916-BDE2-8E6691FE9315}"/>
            </c:ext>
          </c:extLst>
        </c:ser>
        <c:dLbls>
          <c:dLblPos val="t"/>
          <c:showLegendKey val="0"/>
          <c:showVal val="1"/>
          <c:showCatName val="0"/>
          <c:showSerName val="0"/>
          <c:showPercent val="0"/>
          <c:showBubbleSize val="0"/>
        </c:dLbls>
        <c:smooth val="0"/>
        <c:axId val="441211584"/>
        <c:axId val="1204296704"/>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TDC_V2022_50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uri="{CE6537A1-D6FC-4f65-9D91-7224C49458BB}"/>
                      <c:ext xmlns:c16="http://schemas.microsoft.com/office/drawing/2014/chart" uri="{C3380CC4-5D6E-409C-BE32-E72D297353CC}">
                        <c16:uniqueId val="{0000001F-301E-4916-BDE2-8E6691FE9315}"/>
                      </c:ext>
                    </c:extLst>
                  </c:dLbl>
                  <c:dLbl>
                    <c:idx val="1"/>
                    <c:delete val="1"/>
                    <c:extLst>
                      <c:ext uri="{CE6537A1-D6FC-4f65-9D91-7224C49458BB}"/>
                      <c:ext xmlns:c16="http://schemas.microsoft.com/office/drawing/2014/chart" uri="{C3380CC4-5D6E-409C-BE32-E72D297353CC}">
                        <c16:uniqueId val="{00000024-301E-4916-BDE2-8E6691FE9315}"/>
                      </c:ext>
                    </c:extLst>
                  </c:dLbl>
                  <c:dLbl>
                    <c:idx val="2"/>
                    <c:delete val="1"/>
                    <c:extLst>
                      <c:ext uri="{CE6537A1-D6FC-4f65-9D91-7224C49458BB}"/>
                      <c:ext xmlns:c16="http://schemas.microsoft.com/office/drawing/2014/chart" uri="{C3380CC4-5D6E-409C-BE32-E72D297353CC}">
                        <c16:uniqueId val="{00000029-301E-4916-BDE2-8E6691FE9315}"/>
                      </c:ext>
                    </c:extLst>
                  </c:dLbl>
                  <c:dLbl>
                    <c:idx val="3"/>
                    <c:delete val="1"/>
                    <c:extLst>
                      <c:ext uri="{CE6537A1-D6FC-4f65-9D91-7224C49458BB}"/>
                      <c:ext xmlns:c16="http://schemas.microsoft.com/office/drawing/2014/chart" uri="{C3380CC4-5D6E-409C-BE32-E72D297353CC}">
                        <c16:uniqueId val="{0000002E-301E-4916-BDE2-8E6691FE9315}"/>
                      </c:ext>
                    </c:extLst>
                  </c:dLbl>
                  <c:dLbl>
                    <c:idx val="4"/>
                    <c:delete val="1"/>
                    <c:extLst>
                      <c:ext uri="{CE6537A1-D6FC-4f65-9D91-7224C49458BB}"/>
                      <c:ext xmlns:c16="http://schemas.microsoft.com/office/drawing/2014/chart" uri="{C3380CC4-5D6E-409C-BE32-E72D297353CC}">
                        <c16:uniqueId val="{00000032-301E-4916-BDE2-8E6691FE9315}"/>
                      </c:ext>
                    </c:extLst>
                  </c:dLbl>
                  <c:dLbl>
                    <c:idx val="5"/>
                    <c:delete val="1"/>
                    <c:extLst>
                      <c:ext uri="{CE6537A1-D6FC-4f65-9D91-7224C49458BB}"/>
                      <c:ext xmlns:c16="http://schemas.microsoft.com/office/drawing/2014/chart" uri="{C3380CC4-5D6E-409C-BE32-E72D297353CC}">
                        <c16:uniqueId val="{0000003B-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Sheet1!$A$2:$A$52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c:ext uri="{02D57815-91ED-43cb-92C2-25804820EDAC}">
                        <c15:formulaRef>
                          <c15:sqref>Sheet1!$F$2:$F$52</c15:sqref>
                        </c15:formulaRef>
                      </c:ext>
                    </c:extLst>
                    <c:numCache>
                      <c:formatCode>#,##0</c:formatCode>
                      <c:ptCount val="41"/>
                      <c:pt idx="0">
                        <c:v>29145505</c:v>
                      </c:pt>
                      <c:pt idx="1">
                        <c:v>29399740</c:v>
                      </c:pt>
                      <c:pt idx="2">
                        <c:v>29653355</c:v>
                      </c:pt>
                      <c:pt idx="3">
                        <c:v>29905977</c:v>
                      </c:pt>
                      <c:pt idx="4">
                        <c:v>30157429</c:v>
                      </c:pt>
                      <c:pt idx="5">
                        <c:v>30407353</c:v>
                      </c:pt>
                      <c:pt idx="6">
                        <c:v>30655366</c:v>
                      </c:pt>
                      <c:pt idx="7">
                        <c:v>30901106</c:v>
                      </c:pt>
                      <c:pt idx="8">
                        <c:v>31144286</c:v>
                      </c:pt>
                      <c:pt idx="9">
                        <c:v>31384529</c:v>
                      </c:pt>
                      <c:pt idx="10">
                        <c:v>31621474</c:v>
                      </c:pt>
                      <c:pt idx="11">
                        <c:v>31854797</c:v>
                      </c:pt>
                      <c:pt idx="12">
                        <c:v>32084302</c:v>
                      </c:pt>
                      <c:pt idx="13">
                        <c:v>32309899</c:v>
                      </c:pt>
                      <c:pt idx="14">
                        <c:v>32531573</c:v>
                      </c:pt>
                      <c:pt idx="15">
                        <c:v>32749324</c:v>
                      </c:pt>
                      <c:pt idx="16">
                        <c:v>32963029</c:v>
                      </c:pt>
                      <c:pt idx="17">
                        <c:v>33172417</c:v>
                      </c:pt>
                      <c:pt idx="18">
                        <c:v>33377300</c:v>
                      </c:pt>
                      <c:pt idx="19">
                        <c:v>33577483</c:v>
                      </c:pt>
                      <c:pt idx="20">
                        <c:v>33772879</c:v>
                      </c:pt>
                      <c:pt idx="21">
                        <c:v>33963551</c:v>
                      </c:pt>
                      <c:pt idx="22">
                        <c:v>34149494</c:v>
                      </c:pt>
                      <c:pt idx="23">
                        <c:v>34330669</c:v>
                      </c:pt>
                      <c:pt idx="24">
                        <c:v>34506892</c:v>
                      </c:pt>
                      <c:pt idx="25">
                        <c:v>34678349</c:v>
                      </c:pt>
                      <c:pt idx="26">
                        <c:v>34845200</c:v>
                      </c:pt>
                      <c:pt idx="27">
                        <c:v>35007371</c:v>
                      </c:pt>
                      <c:pt idx="28">
                        <c:v>35164896</c:v>
                      </c:pt>
                      <c:pt idx="29">
                        <c:v>35317667</c:v>
                      </c:pt>
                      <c:pt idx="30">
                        <c:v>35465604</c:v>
                      </c:pt>
                      <c:pt idx="31">
                        <c:v>35608856</c:v>
                      </c:pt>
                      <c:pt idx="32">
                        <c:v>35747524</c:v>
                      </c:pt>
                      <c:pt idx="33">
                        <c:v>35881837</c:v>
                      </c:pt>
                      <c:pt idx="34">
                        <c:v>36012145</c:v>
                      </c:pt>
                      <c:pt idx="35">
                        <c:v>36138672</c:v>
                      </c:pt>
                      <c:pt idx="36">
                        <c:v>36261747</c:v>
                      </c:pt>
                      <c:pt idx="37">
                        <c:v>36381526</c:v>
                      </c:pt>
                      <c:pt idx="38">
                        <c:v>36498234</c:v>
                      </c:pt>
                      <c:pt idx="39">
                        <c:v>36612002</c:v>
                      </c:pt>
                      <c:pt idx="40">
                        <c:v>36722840</c:v>
                      </c:pt>
                    </c:numCache>
                  </c:numRef>
                </c:val>
                <c:smooth val="0"/>
                <c:extLst>
                  <c:ext xmlns:c16="http://schemas.microsoft.com/office/drawing/2014/chart" uri="{C3380CC4-5D6E-409C-BE32-E72D297353CC}">
                    <c16:uniqueId val="{00000004-301E-4916-BDE2-8E6691FE9315}"/>
                  </c:ext>
                </c:extLst>
              </c15:ser>
            </c15:filteredLineSeries>
          </c:ext>
        </c:extLst>
      </c:lineChart>
      <c:catAx>
        <c:axId val="441211584"/>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296704"/>
        <c:crosses val="autoZero"/>
        <c:auto val="0"/>
        <c:lblAlgn val="ctr"/>
        <c:lblOffset val="100"/>
        <c:tickLblSkip val="5"/>
        <c:tickMarkSkip val="5"/>
        <c:noMultiLvlLbl val="0"/>
      </c:catAx>
      <c:valAx>
        <c:axId val="1204296704"/>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11584"/>
        <c:crossesAt val="1"/>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Texas Projected Population by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95966398508597"/>
          <c:y val="9.6199244298334638E-2"/>
          <c:w val="0.72425514073619324"/>
          <c:h val="0.69404293300172037"/>
        </c:manualLayout>
      </c:layout>
      <c:barChart>
        <c:barDir val="col"/>
        <c:grouping val="stacked"/>
        <c:varyColors val="0"/>
        <c:ser>
          <c:idx val="0"/>
          <c:order val="0"/>
          <c:tx>
            <c:strRef>
              <c:f>Sheet1!$B$1</c:f>
              <c:strCache>
                <c:ptCount val="1"/>
                <c:pt idx="0">
                  <c:v>&lt; 18 Years</c:v>
                </c:pt>
              </c:strCache>
            </c:strRef>
          </c:tx>
          <c:spPr>
            <a:solidFill>
              <a:schemeClr val="accent2"/>
            </a:solidFill>
            <a:ln>
              <a:noFill/>
            </a:ln>
            <a:effectLst/>
          </c:spPr>
          <c:invertIfNegative val="0"/>
          <c:dLbls>
            <c:dLbl>
              <c:idx val="0"/>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E1-42CB-A893-CB071AB4BB98}"/>
                </c:ext>
              </c:extLst>
            </c:dLbl>
            <c:dLbl>
              <c:idx val="1"/>
              <c:layout>
                <c:manualLayout>
                  <c:x val="-8.7159724499915627E-17"/>
                  <c:y val="-1.5759295812973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E1-42CB-A893-CB071AB4BB98}"/>
                </c:ext>
              </c:extLst>
            </c:dLbl>
            <c:dLbl>
              <c:idx val="2"/>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Sheet1!$B$2:$B$4</c:f>
              <c:numCache>
                <c:formatCode>General</c:formatCode>
                <c:ptCount val="3"/>
                <c:pt idx="0">
                  <c:v>7278805</c:v>
                </c:pt>
                <c:pt idx="1">
                  <c:v>7860108</c:v>
                </c:pt>
                <c:pt idx="2">
                  <c:v>7739191</c:v>
                </c:pt>
              </c:numCache>
            </c:numRef>
          </c:val>
          <c:extLst>
            <c:ext xmlns:c16="http://schemas.microsoft.com/office/drawing/2014/chart" uri="{C3380CC4-5D6E-409C-BE32-E72D297353CC}">
              <c16:uniqueId val="{00000000-E0E1-42CB-A893-CB071AB4BB98}"/>
            </c:ext>
          </c:extLst>
        </c:ser>
        <c:ser>
          <c:idx val="1"/>
          <c:order val="1"/>
          <c:tx>
            <c:strRef>
              <c:f>Sheet1!$C$1</c:f>
              <c:strCache>
                <c:ptCount val="1"/>
                <c:pt idx="0">
                  <c:v>18 - 64 Years</c:v>
                </c:pt>
              </c:strCache>
            </c:strRef>
          </c:tx>
          <c:spPr>
            <a:solidFill>
              <a:schemeClr val="accent1">
                <a:lumMod val="50000"/>
              </a:schemeClr>
            </a:solidFill>
            <a:ln>
              <a:noFill/>
            </a:ln>
            <a:effectLst/>
          </c:spPr>
          <c:invertIfNegative val="0"/>
          <c:dLbls>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Sheet1!$C$2:$C$4</c:f>
              <c:numCache>
                <c:formatCode>General</c:formatCode>
                <c:ptCount val="3"/>
                <c:pt idx="0">
                  <c:v>17945565</c:v>
                </c:pt>
                <c:pt idx="1">
                  <c:v>22394053</c:v>
                </c:pt>
                <c:pt idx="2">
                  <c:v>25635095</c:v>
                </c:pt>
              </c:numCache>
            </c:numRef>
          </c:val>
          <c:extLst>
            <c:ext xmlns:c16="http://schemas.microsoft.com/office/drawing/2014/chart" uri="{C3380CC4-5D6E-409C-BE32-E72D297353CC}">
              <c16:uniqueId val="{00000001-E0E1-42CB-A893-CB071AB4BB98}"/>
            </c:ext>
          </c:extLst>
        </c:ser>
        <c:ser>
          <c:idx val="2"/>
          <c:order val="2"/>
          <c:tx>
            <c:strRef>
              <c:f>Sheet1!$D$1</c:f>
              <c:strCache>
                <c:ptCount val="1"/>
                <c:pt idx="0">
                  <c:v>65+ Years</c:v>
                </c:pt>
              </c:strCache>
            </c:strRef>
          </c:tx>
          <c:spPr>
            <a:solidFill>
              <a:srgbClr val="0070C0"/>
            </a:solidFill>
            <a:ln>
              <a:noFill/>
            </a:ln>
            <a:effectLst/>
          </c:spPr>
          <c:invertIfNegative val="0"/>
          <c:dLbls>
            <c:dLbl>
              <c:idx val="0"/>
              <c:layout>
                <c:manualLayout>
                  <c:x val="0"/>
                  <c:y val="-9.1207146104981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E1-42CB-A893-CB071AB4BB98}"/>
                </c:ext>
              </c:extLst>
            </c:dLbl>
            <c:dLbl>
              <c:idx val="1"/>
              <c:layout>
                <c:manualLayout>
                  <c:x val="-8.7159724499915627E-17"/>
                  <c:y val="-2.47378399483081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E1-42CB-A893-CB071AB4BB98}"/>
                </c:ext>
              </c:extLst>
            </c:dLbl>
            <c:dLbl>
              <c:idx val="2"/>
              <c:layout>
                <c:manualLayout>
                  <c:x val="0"/>
                  <c:y val="-1.8493861585874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Sheet1!$D$2:$D$4</c:f>
              <c:numCache>
                <c:formatCode>General</c:formatCode>
                <c:ptCount val="3"/>
                <c:pt idx="0">
                  <c:v>3921135</c:v>
                </c:pt>
                <c:pt idx="1">
                  <c:v>6822099</c:v>
                </c:pt>
                <c:pt idx="2">
                  <c:v>9223762</c:v>
                </c:pt>
              </c:numCache>
            </c:numRef>
          </c:val>
          <c:extLst>
            <c:ext xmlns:c16="http://schemas.microsoft.com/office/drawing/2014/chart" uri="{C3380CC4-5D6E-409C-BE32-E72D297353CC}">
              <c16:uniqueId val="{00000002-E0E1-42CB-A893-CB071AB4BB98}"/>
            </c:ext>
          </c:extLst>
        </c:ser>
        <c:dLbls>
          <c:dLblPos val="ctr"/>
          <c:showLegendKey val="0"/>
          <c:showVal val="1"/>
          <c:showCatName val="0"/>
          <c:showSerName val="0"/>
          <c:showPercent val="0"/>
          <c:showBubbleSize val="0"/>
        </c:dLbls>
        <c:gapWidth val="60"/>
        <c:overlap val="100"/>
        <c:axId val="894142831"/>
        <c:axId val="894136111"/>
      </c:barChart>
      <c:catAx>
        <c:axId val="89414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36111"/>
        <c:crosses val="autoZero"/>
        <c:auto val="1"/>
        <c:lblAlgn val="ctr"/>
        <c:lblOffset val="100"/>
        <c:noMultiLvlLbl val="0"/>
      </c:catAx>
      <c:valAx>
        <c:axId val="8941361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2831"/>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0.56694</cdr:x>
      <cdr:y>0.72359</cdr:y>
    </cdr:from>
    <cdr:to>
      <cdr:x>0.65972</cdr:x>
      <cdr:y>0.77815</cdr:y>
    </cdr:to>
    <cdr:sp macro="" textlink="">
      <cdr:nvSpPr>
        <cdr:cNvPr id="2"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3028936" y="4081847"/>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21%</a:t>
          </a:r>
        </a:p>
      </cdr:txBody>
    </cdr:sp>
  </cdr:relSizeAnchor>
  <cdr:relSizeAnchor xmlns:cdr="http://schemas.openxmlformats.org/drawingml/2006/chartDrawing">
    <cdr:from>
      <cdr:x>0.80278</cdr:x>
      <cdr:y>0.72915</cdr:y>
    </cdr:from>
    <cdr:to>
      <cdr:x>0.89556</cdr:x>
      <cdr:y>0.78371</cdr:y>
    </cdr:to>
    <cdr:sp macro="" textlink="">
      <cdr:nvSpPr>
        <cdr:cNvPr id="3"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4288954"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18%</a:t>
          </a:r>
        </a:p>
      </cdr:txBody>
    </cdr:sp>
  </cdr:relSizeAnchor>
  <cdr:relSizeAnchor xmlns:cdr="http://schemas.openxmlformats.org/drawingml/2006/chartDrawing">
    <cdr:from>
      <cdr:x>0.3208</cdr:x>
      <cdr:y>0.72915</cdr:y>
    </cdr:from>
    <cdr:to>
      <cdr:x>0.41358</cdr:x>
      <cdr:y>0.78371</cdr:y>
    </cdr:to>
    <cdr:sp macro="" textlink="">
      <cdr:nvSpPr>
        <cdr:cNvPr id="4"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1713892"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2A46A-9E8D-4BF9-8DC0-5250B82F46DA}"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09B7B-4278-4E6C-ABFE-EF573AA81B5A}" type="slidenum">
              <a:rPr lang="en-US" smtClean="0"/>
              <a:t>‹#›</a:t>
            </a:fld>
            <a:endParaRPr lang="en-US"/>
          </a:p>
        </p:txBody>
      </p:sp>
    </p:spTree>
    <p:extLst>
      <p:ext uri="{BB962C8B-B14F-4D97-AF65-F5344CB8AC3E}">
        <p14:creationId xmlns:p14="http://schemas.microsoft.com/office/powerpoint/2010/main" val="257299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65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4450-CA96-416A-1EE0-5BBE2FCC7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C63D0-A23F-423F-2B1F-2C75595DE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DC159-9FE7-17AC-BF82-0F5172EC5327}"/>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68A2639A-3AD9-9B89-46D8-FE1F7265946D}"/>
              </a:ext>
            </a:extLst>
          </p:cNvPr>
          <p:cNvSpPr>
            <a:spLocks noGrp="1"/>
          </p:cNvSpPr>
          <p:nvPr>
            <p:ph type="sldNum" sz="quarter" idx="5"/>
          </p:nvPr>
        </p:nvSpPr>
        <p:spPr/>
        <p:txBody>
          <a:bodyPr/>
          <a:lstStyle/>
          <a:p>
            <a:fld id="{29DAB15C-87C3-47C7-AE70-40FDAF7568C7}" type="slidenum">
              <a:rPr lang="en-US" smtClean="0"/>
              <a:t>27</a:t>
            </a:fld>
            <a:endParaRPr lang="en-US"/>
          </a:p>
        </p:txBody>
      </p:sp>
    </p:spTree>
    <p:extLst>
      <p:ext uri="{BB962C8B-B14F-4D97-AF65-F5344CB8AC3E}">
        <p14:creationId xmlns:p14="http://schemas.microsoft.com/office/powerpoint/2010/main" val="1525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41838F-AE93-46C3-AA75-3E64C88F7A2B}" type="slidenum">
              <a:rPr lang="en-US" smtClean="0"/>
              <a:t>8</a:t>
            </a:fld>
            <a:endParaRPr lang="en-US"/>
          </a:p>
        </p:txBody>
      </p:sp>
    </p:spTree>
    <p:extLst>
      <p:ext uri="{BB962C8B-B14F-4D97-AF65-F5344CB8AC3E}">
        <p14:creationId xmlns:p14="http://schemas.microsoft.com/office/powerpoint/2010/main" val="19801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displayed are estimates based on a sample survey and are subject to error.</a:t>
            </a:r>
          </a:p>
          <a:p>
            <a:r>
              <a:rPr lang="en-US"/>
              <a:t>Caption: </a:t>
            </a:r>
            <a:r>
              <a:rPr lang="en-US" b="1"/>
              <a:t>Latest U.S. Census Bureau Data: Around </a:t>
            </a:r>
            <a:r>
              <a:rPr lang="en-US" b="1" err="1"/>
              <a:t>550K</a:t>
            </a:r>
            <a:r>
              <a:rPr lang="en-US" b="1"/>
              <a:t> domestic migrants moved to Texas in 2024, while </a:t>
            </a:r>
            <a:r>
              <a:rPr lang="en-US" b="1" err="1"/>
              <a:t>480K</a:t>
            </a:r>
            <a:r>
              <a:rPr lang="en-US" b="1"/>
              <a:t> left for other states. Texas saw the largest net inflows of migrants from California, New York, and New Jersey and net outflows to Oklahoma, Tennessee, and Colorado.</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081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median household income has not kept up with the cost of housing in TX. Population growth, rising costs for building materials, and labor shortages have affected the supply of homes and increased their cost, making it difficult for many Texans to purchase and own a home.</a:t>
            </a:r>
            <a:endParaRPr lang="en-US"/>
          </a:p>
        </p:txBody>
      </p:sp>
      <p:sp>
        <p:nvSpPr>
          <p:cNvPr id="4" name="Slide Number Placeholder 3"/>
          <p:cNvSpPr>
            <a:spLocks noGrp="1"/>
          </p:cNvSpPr>
          <p:nvPr>
            <p:ph type="sldNum" sz="quarter" idx="5"/>
          </p:nvPr>
        </p:nvSpPr>
        <p:spPr/>
        <p:txBody>
          <a:bodyPr/>
          <a:lstStyle/>
          <a:p>
            <a:fld id="{FA40D411-1DE7-487A-A919-429821F3ABBE}" type="slidenum">
              <a:rPr lang="en-US" smtClean="0"/>
              <a:t>13</a:t>
            </a:fld>
            <a:endParaRPr lang="en-US"/>
          </a:p>
        </p:txBody>
      </p:sp>
    </p:spTree>
    <p:extLst>
      <p:ext uri="{BB962C8B-B14F-4D97-AF65-F5344CB8AC3E}">
        <p14:creationId xmlns:p14="http://schemas.microsoft.com/office/powerpoint/2010/main" val="210515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E1C313-9D92-4E46-8F40-C1C703CECEB7}" type="slidenum">
              <a:rPr lang="en-US" smtClean="0"/>
              <a:t>18</a:t>
            </a:fld>
            <a:endParaRPr lang="en-US"/>
          </a:p>
        </p:txBody>
      </p:sp>
    </p:spTree>
    <p:extLst>
      <p:ext uri="{BB962C8B-B14F-4D97-AF65-F5344CB8AC3E}">
        <p14:creationId xmlns:p14="http://schemas.microsoft.com/office/powerpoint/2010/main" val="172715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C9BBB7-FA40-445F-8F86-095E53E7190C}" type="slidenum">
              <a:rPr lang="en-US" smtClean="0"/>
              <a:t>19</a:t>
            </a:fld>
            <a:endParaRPr lang="en-US"/>
          </a:p>
        </p:txBody>
      </p:sp>
    </p:spTree>
    <p:extLst>
      <p:ext uri="{BB962C8B-B14F-4D97-AF65-F5344CB8AC3E}">
        <p14:creationId xmlns:p14="http://schemas.microsoft.com/office/powerpoint/2010/main" val="219458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p:cNvSpPr>
            <a:spLocks noGrp="1"/>
          </p:cNvSpPr>
          <p:nvPr>
            <p:ph type="sldNum" sz="quarter" idx="5"/>
          </p:nvPr>
        </p:nvSpPr>
        <p:spPr/>
        <p:txBody>
          <a:bodyPr/>
          <a:lstStyle/>
          <a:p>
            <a:fld id="{29DAB15C-87C3-47C7-AE70-40FDAF7568C7}" type="slidenum">
              <a:rPr lang="en-US" smtClean="0"/>
              <a:t>24</a:t>
            </a:fld>
            <a:endParaRPr lang="en-US"/>
          </a:p>
        </p:txBody>
      </p:sp>
    </p:spTree>
    <p:extLst>
      <p:ext uri="{BB962C8B-B14F-4D97-AF65-F5344CB8AC3E}">
        <p14:creationId xmlns:p14="http://schemas.microsoft.com/office/powerpoint/2010/main" val="3982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057C9-5136-624C-4583-DFFA0ADF0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406CE-7936-620E-411A-5BE618E0D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E07FB-6B42-401E-4B81-0E1FA2BC333F}"/>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3B534686-649E-694C-7A9A-714A54EE62EC}"/>
              </a:ext>
            </a:extLst>
          </p:cNvPr>
          <p:cNvSpPr>
            <a:spLocks noGrp="1"/>
          </p:cNvSpPr>
          <p:nvPr>
            <p:ph type="sldNum" sz="quarter" idx="5"/>
          </p:nvPr>
        </p:nvSpPr>
        <p:spPr/>
        <p:txBody>
          <a:bodyPr/>
          <a:lstStyle/>
          <a:p>
            <a:fld id="{29DAB15C-87C3-47C7-AE70-40FDAF7568C7}" type="slidenum">
              <a:rPr lang="en-US" smtClean="0"/>
              <a:t>25</a:t>
            </a:fld>
            <a:endParaRPr lang="en-US"/>
          </a:p>
        </p:txBody>
      </p:sp>
    </p:spTree>
    <p:extLst>
      <p:ext uri="{BB962C8B-B14F-4D97-AF65-F5344CB8AC3E}">
        <p14:creationId xmlns:p14="http://schemas.microsoft.com/office/powerpoint/2010/main" val="203559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2356-D70C-E3A3-E0F1-156B6C764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B54C1-BE5A-7EA9-3533-B9BB72321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9CF4E-8E20-A340-79D8-9C38263ED9D7}"/>
              </a:ext>
            </a:extLst>
          </p:cNvPr>
          <p:cNvSpPr>
            <a:spLocks noGrp="1"/>
          </p:cNvSpPr>
          <p:nvPr>
            <p:ph type="body" idx="1"/>
          </p:nvPr>
        </p:nvSpPr>
        <p:spPr/>
        <p:txBody>
          <a:bodyPr/>
          <a:lstStyle/>
          <a:p>
            <a:r>
              <a:rPr lang="en-US" dirty="0"/>
              <a:t>Census Address List Improvement Act of 1994 (Public Law 103-430) </a:t>
            </a:r>
          </a:p>
          <a:p>
            <a:r>
              <a:rPr lang="en-US" dirty="0"/>
              <a:t>Title XIII Confidentiality </a:t>
            </a:r>
          </a:p>
        </p:txBody>
      </p:sp>
      <p:sp>
        <p:nvSpPr>
          <p:cNvPr id="4" name="Slide Number Placeholder 3">
            <a:extLst>
              <a:ext uri="{FF2B5EF4-FFF2-40B4-BE49-F238E27FC236}">
                <a16:creationId xmlns:a16="http://schemas.microsoft.com/office/drawing/2014/main" id="{A512AF86-089E-1B21-B0B0-E567C7553276}"/>
              </a:ext>
            </a:extLst>
          </p:cNvPr>
          <p:cNvSpPr>
            <a:spLocks noGrp="1"/>
          </p:cNvSpPr>
          <p:nvPr>
            <p:ph type="sldNum" sz="quarter" idx="5"/>
          </p:nvPr>
        </p:nvSpPr>
        <p:spPr/>
        <p:txBody>
          <a:bodyPr/>
          <a:lstStyle/>
          <a:p>
            <a:fld id="{29DAB15C-87C3-47C7-AE70-40FDAF7568C7}" type="slidenum">
              <a:rPr lang="en-US" smtClean="0"/>
              <a:t>26</a:t>
            </a:fld>
            <a:endParaRPr lang="en-US"/>
          </a:p>
        </p:txBody>
      </p:sp>
    </p:spTree>
    <p:extLst>
      <p:ext uri="{BB962C8B-B14F-4D97-AF65-F5344CB8AC3E}">
        <p14:creationId xmlns:p14="http://schemas.microsoft.com/office/powerpoint/2010/main" val="279297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07EF-3D1E-92BD-E7EE-803A468F6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AA89B-BF5B-ECC3-B4FA-135818672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CE6A6-9169-C4AD-F21B-DA1FD381EB09}"/>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02F4D195-EA4C-2126-69C6-0CEB2DA27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85A3A-4201-6330-8883-A73C74E7F09D}"/>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97890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E9D7-D1C8-EE4A-849F-4DCAA4335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23E18-861A-092A-DFB1-681B5F08C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E6BC8-1C91-265F-5DEC-926BFF55183A}"/>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63E2E023-4FF3-0046-0E9C-33483678D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7CA9B-5FAD-E69E-7191-AF2CCE78D26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45715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0F31-D24F-D7A5-01FB-01DB58A6B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E2E02-889B-636B-282D-43D8ADBCD4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3E79C-2F5E-0424-3B83-5B83DE12F0FA}"/>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0480BCBA-184C-267F-31ED-494536FC5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2ECFE-66C3-8A0A-02F9-6C4D54A659C1}"/>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33845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46915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16114"/>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0979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367805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ABF0F34F-14AB-484A-B782-112ACB3916DE}"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425695"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00015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1607323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Tree>
    <p:extLst>
      <p:ext uri="{BB962C8B-B14F-4D97-AF65-F5344CB8AC3E}">
        <p14:creationId xmlns:p14="http://schemas.microsoft.com/office/powerpoint/2010/main" val="50246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Graph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63667"/>
            <a:ext cx="5157787"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047875"/>
            <a:ext cx="5157787"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263667"/>
            <a:ext cx="5183188"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047875"/>
            <a:ext cx="5183188"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8C02174-DDA2-89DE-22E7-A7D32797641E}"/>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33BAEC58-C607-1133-9390-10C4AD56230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3" name="Picture 12" descr="A red and black screen&#10;&#10;Description automatically generated">
            <a:extLst>
              <a:ext uri="{FF2B5EF4-FFF2-40B4-BE49-F238E27FC236}">
                <a16:creationId xmlns:a16="http://schemas.microsoft.com/office/drawing/2014/main" id="{AF7DE81B-4219-171A-2A70-23BF643681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5" name="Content Placeholder 11">
            <a:extLst>
              <a:ext uri="{FF2B5EF4-FFF2-40B4-BE49-F238E27FC236}">
                <a16:creationId xmlns:a16="http://schemas.microsoft.com/office/drawing/2014/main" id="{4BF04886-7D38-52E9-ED5A-654EF4737A55}"/>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7" name="Title 1">
            <a:extLst>
              <a:ext uri="{FF2B5EF4-FFF2-40B4-BE49-F238E27FC236}">
                <a16:creationId xmlns:a16="http://schemas.microsoft.com/office/drawing/2014/main" id="{9389BB7D-C5C8-B076-111C-61C64E35AC76}"/>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0757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416453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8511-5E8E-E326-7CFB-33F6AFE57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557EC-A7DC-BBB1-25FE-167280E0CB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4E388-D4B0-E6B2-1D3D-7F9F4FCEBFAC}"/>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AFF99ABC-CEC4-DE18-CE3F-1C978A5B7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533B1-2C82-A2FA-CC9D-5A8C4FE867D3}"/>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81373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2498453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2952" y="3382740"/>
            <a:ext cx="8320114" cy="2236990"/>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782952" y="577034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844062"/>
            <a:ext cx="3554592" cy="1521365"/>
          </a:xfrm>
          <a:prstGeom prst="rect">
            <a:avLst/>
          </a:prstGeom>
        </p:spPr>
      </p:pic>
    </p:spTree>
    <p:extLst>
      <p:ext uri="{BB962C8B-B14F-4D97-AF65-F5344CB8AC3E}">
        <p14:creationId xmlns:p14="http://schemas.microsoft.com/office/powerpoint/2010/main" val="2576917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520360"/>
            <a:ext cx="10515600" cy="2852737"/>
          </a:xfrm>
        </p:spPr>
        <p:txBody>
          <a:bodyPr anchor="ctr">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74BFD455-12CE-EC73-CDEA-8613D67DDC22}"/>
              </a:ext>
            </a:extLst>
          </p:cNvPr>
          <p:cNvCxnSpPr>
            <a:cxnSpLocks/>
          </p:cNvCxnSpPr>
          <p:nvPr userDrawn="1"/>
        </p:nvCxnSpPr>
        <p:spPr>
          <a:xfrm>
            <a:off x="782952" y="6337640"/>
            <a:ext cx="1068786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red and black screen&#10;&#10;Description automatically generated">
            <a:extLst>
              <a:ext uri="{FF2B5EF4-FFF2-40B4-BE49-F238E27FC236}">
                <a16:creationId xmlns:a16="http://schemas.microsoft.com/office/drawing/2014/main" id="{6C7EC2C4-9A1D-90CF-A221-861BD9CD87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123641"/>
            <a:ext cx="2836447" cy="1213999"/>
          </a:xfrm>
          <a:prstGeom prst="rect">
            <a:avLst/>
          </a:prstGeom>
        </p:spPr>
      </p:pic>
      <p:sp>
        <p:nvSpPr>
          <p:cNvPr id="10" name="Content Placeholder 16">
            <a:extLst>
              <a:ext uri="{FF2B5EF4-FFF2-40B4-BE49-F238E27FC236}">
                <a16:creationId xmlns:a16="http://schemas.microsoft.com/office/drawing/2014/main" id="{98098395-7B41-FE2F-139C-F374638DF934}"/>
              </a:ext>
            </a:extLst>
          </p:cNvPr>
          <p:cNvSpPr>
            <a:spLocks noGrp="1"/>
          </p:cNvSpPr>
          <p:nvPr>
            <p:ph sz="quarter" idx="12" hasCustomPrompt="1"/>
          </p:nvPr>
        </p:nvSpPr>
        <p:spPr>
          <a:xfrm>
            <a:off x="7590971" y="5217001"/>
            <a:ext cx="3879850" cy="398462"/>
          </a:xfrm>
        </p:spPr>
        <p:txBody>
          <a:bodyPr anchor="ctr"/>
          <a:lstStyle>
            <a:lvl1pPr marL="0" indent="0" algn="r">
              <a:buNone/>
              <a:defRPr sz="1600">
                <a:latin typeface="Arial" panose="020B0604020202020204" pitchFamily="34" charset="0"/>
                <a:cs typeface="Arial" panose="020B0604020202020204" pitchFamily="34" charset="0"/>
              </a:defRPr>
            </a:lvl1pPr>
          </a:lstStyle>
          <a:p>
            <a:pPr lvl="0"/>
            <a:r>
              <a:rPr lang="en-US"/>
              <a:t>Date</a:t>
            </a:r>
          </a:p>
        </p:txBody>
      </p:sp>
      <p:sp>
        <p:nvSpPr>
          <p:cNvPr id="11" name="Content Placeholder 18">
            <a:extLst>
              <a:ext uri="{FF2B5EF4-FFF2-40B4-BE49-F238E27FC236}">
                <a16:creationId xmlns:a16="http://schemas.microsoft.com/office/drawing/2014/main" id="{71D97847-9401-7A9B-61B7-26011AAA1095}"/>
              </a:ext>
            </a:extLst>
          </p:cNvPr>
          <p:cNvSpPr>
            <a:spLocks noGrp="1"/>
          </p:cNvSpPr>
          <p:nvPr>
            <p:ph sz="quarter" idx="13" hasCustomPrompt="1"/>
          </p:nvPr>
        </p:nvSpPr>
        <p:spPr>
          <a:xfrm>
            <a:off x="7590971" y="5780472"/>
            <a:ext cx="3879850"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Tree>
    <p:extLst>
      <p:ext uri="{BB962C8B-B14F-4D97-AF65-F5344CB8AC3E}">
        <p14:creationId xmlns:p14="http://schemas.microsoft.com/office/powerpoint/2010/main" val="361702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6" name="Picture 5" descr="A red and black screen&#10;&#10;Description automatically generated">
            <a:extLst>
              <a:ext uri="{FF2B5EF4-FFF2-40B4-BE49-F238E27FC236}">
                <a16:creationId xmlns:a16="http://schemas.microsoft.com/office/drawing/2014/main" id="{7F3DE781-92C8-A330-4C24-F643E9771C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3" name="Title 1">
            <a:extLst>
              <a:ext uri="{FF2B5EF4-FFF2-40B4-BE49-F238E27FC236}">
                <a16:creationId xmlns:a16="http://schemas.microsoft.com/office/drawing/2014/main" id="{4E665A25-A399-A9BA-4373-276991B57E72}"/>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11">
            <a:extLst>
              <a:ext uri="{FF2B5EF4-FFF2-40B4-BE49-F238E27FC236}">
                <a16:creationId xmlns:a16="http://schemas.microsoft.com/office/drawing/2014/main" id="{A298A82F-69FF-BC0F-90E4-E8E3538DEE0E}"/>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19922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3774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Graphs - No 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43025"/>
            <a:ext cx="5181600" cy="458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3025"/>
            <a:ext cx="5181600" cy="458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C8E5A4-E344-9DAA-0FF2-E0C94B04BE07}"/>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433B8C2-D23C-C480-7872-264EDF30786D}"/>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2" name="Picture 11" descr="A red and black screen&#10;&#10;Description automatically generated">
            <a:extLst>
              <a:ext uri="{FF2B5EF4-FFF2-40B4-BE49-F238E27FC236}">
                <a16:creationId xmlns:a16="http://schemas.microsoft.com/office/drawing/2014/main" id="{487D6F19-0921-0216-45E6-8FF87B7A5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4" name="Content Placeholder 11">
            <a:extLst>
              <a:ext uri="{FF2B5EF4-FFF2-40B4-BE49-F238E27FC236}">
                <a16:creationId xmlns:a16="http://schemas.microsoft.com/office/drawing/2014/main" id="{571DB394-7C17-9E3F-26DC-FD96C917E278}"/>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5" name="Title 1">
            <a:extLst>
              <a:ext uri="{FF2B5EF4-FFF2-40B4-BE49-F238E27FC236}">
                <a16:creationId xmlns:a16="http://schemas.microsoft.com/office/drawing/2014/main" id="{2901A731-E0FD-332B-FE41-19378A3B770A}"/>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48354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Graph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63667"/>
            <a:ext cx="5157787"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047875"/>
            <a:ext cx="5157787"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263667"/>
            <a:ext cx="5183188"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047875"/>
            <a:ext cx="5183188"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8C02174-DDA2-89DE-22E7-A7D32797641E}"/>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33BAEC58-C607-1133-9390-10C4AD56230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3" name="Picture 12" descr="A red and black screen&#10;&#10;Description automatically generated">
            <a:extLst>
              <a:ext uri="{FF2B5EF4-FFF2-40B4-BE49-F238E27FC236}">
                <a16:creationId xmlns:a16="http://schemas.microsoft.com/office/drawing/2014/main" id="{AF7DE81B-4219-171A-2A70-23BF643681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5" name="Content Placeholder 11">
            <a:extLst>
              <a:ext uri="{FF2B5EF4-FFF2-40B4-BE49-F238E27FC236}">
                <a16:creationId xmlns:a16="http://schemas.microsoft.com/office/drawing/2014/main" id="{4BF04886-7D38-52E9-ED5A-654EF4737A55}"/>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7" name="Title 1">
            <a:extLst>
              <a:ext uri="{FF2B5EF4-FFF2-40B4-BE49-F238E27FC236}">
                <a16:creationId xmlns:a16="http://schemas.microsoft.com/office/drawing/2014/main" id="{9389BB7D-C5C8-B076-111C-61C64E35AC76}"/>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20256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F85505F4-CE14-3E25-C9E2-34C2188B0070}"/>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68423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F2302B3-F6F2-1511-D575-DBFA8A6DB20F}"/>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33982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userDrawn="1"/>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AB041240-ECAE-4494-9DAC-38E9F7D3A8CC}"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104870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1336-8178-EE1A-D690-FB3FC66B3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20A60-3D68-A251-79E1-0069862FAE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8CC77-18B1-DB13-BB8E-07AE0C63912D}"/>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A55619A3-B237-DDEE-A974-953674DF2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40C18-A9B2-EEE2-5C35-EE65D146D659}"/>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60504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A933D-3D8D-FE37-9DF6-5A1FFD189391}"/>
              </a:ext>
            </a:extLst>
          </p:cNvPr>
          <p:cNvSpPr/>
          <p:nvPr userDrawn="1"/>
        </p:nvSpPr>
        <p:spPr>
          <a:xfrm>
            <a:off x="4610100" y="-2"/>
            <a:ext cx="7581900"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AB041240-ECAE-4494-9DAC-38E9F7D3A8CC}" type="slidenum">
              <a:rPr lang="en-US" smtClean="0"/>
              <a:pPr/>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13" name="Picture 12" descr="A red and black screen&#10;&#10;Description automatically generated">
            <a:extLst>
              <a:ext uri="{FF2B5EF4-FFF2-40B4-BE49-F238E27FC236}">
                <a16:creationId xmlns:a16="http://schemas.microsoft.com/office/drawing/2014/main" id="{84D26C60-B76F-3F14-4DE3-7A71DF965D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2446675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A933D-3D8D-FE37-9DF6-5A1FFD189391}"/>
              </a:ext>
            </a:extLst>
          </p:cNvPr>
          <p:cNvSpPr/>
          <p:nvPr userDrawn="1"/>
        </p:nvSpPr>
        <p:spPr>
          <a:xfrm>
            <a:off x="0" y="-2"/>
            <a:ext cx="589597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AB041240-ECAE-4494-9DAC-38E9F7D3A8CC}" type="slidenum">
              <a:rPr lang="en-US" smtClean="0"/>
              <a:pPr/>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1744193" y="6335485"/>
            <a:ext cx="4045900" cy="365125"/>
          </a:xfrm>
        </p:spPr>
        <p:txBody>
          <a:bodyPr anchor="ctr">
            <a:norm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5" name="Picture 4" descr="A black and white logo&#10;&#10;Description automatically generated">
            <a:extLst>
              <a:ext uri="{FF2B5EF4-FFF2-40B4-BE49-F238E27FC236}">
                <a16:creationId xmlns:a16="http://schemas.microsoft.com/office/drawing/2014/main" id="{856B3E12-DC09-1535-36F5-4467F8686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1" y="6230970"/>
            <a:ext cx="1371610" cy="587049"/>
          </a:xfrm>
          <a:prstGeom prst="rect">
            <a:avLst/>
          </a:prstGeom>
        </p:spPr>
      </p:pic>
      <p:sp>
        <p:nvSpPr>
          <p:cNvPr id="2" name="Title 1">
            <a:extLst>
              <a:ext uri="{FF2B5EF4-FFF2-40B4-BE49-F238E27FC236}">
                <a16:creationId xmlns:a16="http://schemas.microsoft.com/office/drawing/2014/main" id="{4BC28A1B-7C85-FA86-A83D-1ADEC69FE6D7}"/>
              </a:ext>
            </a:extLst>
          </p:cNvPr>
          <p:cNvSpPr>
            <a:spLocks noGrp="1"/>
          </p:cNvSpPr>
          <p:nvPr>
            <p:ph type="title"/>
          </p:nvPr>
        </p:nvSpPr>
        <p:spPr>
          <a:xfrm>
            <a:off x="840703" y="356993"/>
            <a:ext cx="4114800" cy="1806575"/>
          </a:xfr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7">
            <a:extLst>
              <a:ext uri="{FF2B5EF4-FFF2-40B4-BE49-F238E27FC236}">
                <a16:creationId xmlns:a16="http://schemas.microsoft.com/office/drawing/2014/main" id="{95747FB3-B4F8-0A2D-098B-62D7B68BE3AB}"/>
              </a:ext>
            </a:extLst>
          </p:cNvPr>
          <p:cNvSpPr>
            <a:spLocks noGrp="1"/>
          </p:cNvSpPr>
          <p:nvPr>
            <p:ph sz="quarter" idx="13"/>
          </p:nvPr>
        </p:nvSpPr>
        <p:spPr>
          <a:xfrm>
            <a:off x="840703" y="2433443"/>
            <a:ext cx="4114800" cy="36401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604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userDrawn="1"/>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AB041240-ECAE-4494-9DAC-38E9F7D3A8CC}"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330445" y="383164"/>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4261063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403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457201"/>
            <a:ext cx="6646862" cy="5403850"/>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403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935520-79A1-69C1-3BEA-5B369ADB9C3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59A50C3-4F63-EF8E-54E9-F6148A274FA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C1D34EB7-6398-82A1-2FD1-29144BC36B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3" name="Content Placeholder 11">
            <a:extLst>
              <a:ext uri="{FF2B5EF4-FFF2-40B4-BE49-F238E27FC236}">
                <a16:creationId xmlns:a16="http://schemas.microsoft.com/office/drawing/2014/main" id="{0EE4E234-E343-7B85-A51A-F699450EF5B2}"/>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4207223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13" name="Content Placeholder 11">
            <a:extLst>
              <a:ext uri="{FF2B5EF4-FFF2-40B4-BE49-F238E27FC236}">
                <a16:creationId xmlns:a16="http://schemas.microsoft.com/office/drawing/2014/main" id="{F2527929-019A-1596-2A8C-8D1F60EF6B6D}"/>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74127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5" name="Title 11">
            <a:extLst>
              <a:ext uri="{FF2B5EF4-FFF2-40B4-BE49-F238E27FC236}">
                <a16:creationId xmlns:a16="http://schemas.microsoft.com/office/drawing/2014/main" id="{5AB8A1DC-F078-2227-C29D-0291078E11C2}"/>
              </a:ext>
            </a:extLst>
          </p:cNvPr>
          <p:cNvSpPr>
            <a:spLocks noGrp="1"/>
          </p:cNvSpPr>
          <p:nvPr>
            <p:ph type="title"/>
          </p:nvPr>
        </p:nvSpPr>
        <p:spPr>
          <a:xfrm>
            <a:off x="838200"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11">
            <a:extLst>
              <a:ext uri="{FF2B5EF4-FFF2-40B4-BE49-F238E27FC236}">
                <a16:creationId xmlns:a16="http://schemas.microsoft.com/office/drawing/2014/main" id="{325A7D1F-39E9-331D-D2D0-F784552D5182}"/>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173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4" name="Content Placeholder 11">
            <a:extLst>
              <a:ext uri="{FF2B5EF4-FFF2-40B4-BE49-F238E27FC236}">
                <a16:creationId xmlns:a16="http://schemas.microsoft.com/office/drawing/2014/main" id="{FEBF9598-C2B1-FEAD-26CF-12F15B905DBF}"/>
              </a:ext>
            </a:extLst>
          </p:cNvPr>
          <p:cNvSpPr>
            <a:spLocks noGrp="1"/>
          </p:cNvSpPr>
          <p:nvPr>
            <p:ph sz="quarter" idx="14" hasCustomPrompt="1"/>
          </p:nvPr>
        </p:nvSpPr>
        <p:spPr>
          <a:xfrm>
            <a:off x="838198" y="6356350"/>
            <a:ext cx="8801101"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223B86E6-7C88-4EE6-9F20-83CAB56441DE}"/>
              </a:ext>
            </a:extLst>
          </p:cNvPr>
          <p:cNvSpPr>
            <a:spLocks noGrp="1"/>
          </p:cNvSpPr>
          <p:nvPr>
            <p:ph type="title"/>
          </p:nvPr>
        </p:nvSpPr>
        <p:spPr>
          <a:xfrm>
            <a:off x="681036" y="101600"/>
            <a:ext cx="11510963"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86226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157901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pic>
        <p:nvPicPr>
          <p:cNvPr id="10" name="Picture 9" descr="A white background with black and white clouds&#10;&#10;Description automatically generated">
            <a:extLst>
              <a:ext uri="{FF2B5EF4-FFF2-40B4-BE49-F238E27FC236}">
                <a16:creationId xmlns:a16="http://schemas.microsoft.com/office/drawing/2014/main" id="{475D6040-F9CF-B0FA-EE89-BAC91CBEF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15" name="Picture 14" descr="A black and white globe with a cursor&#10;&#10;Description automatically generated with low confidence">
            <a:extLst>
              <a:ext uri="{FF2B5EF4-FFF2-40B4-BE49-F238E27FC236}">
                <a16:creationId xmlns:a16="http://schemas.microsoft.com/office/drawing/2014/main" id="{06D8B840-A529-1036-1D0A-4D28352B8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16" name="Picture 15">
            <a:extLst>
              <a:ext uri="{FF2B5EF4-FFF2-40B4-BE49-F238E27FC236}">
                <a16:creationId xmlns:a16="http://schemas.microsoft.com/office/drawing/2014/main" id="{CFE5436A-2F8B-CBFA-6D4F-79C9373F9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014" y="3806404"/>
            <a:ext cx="419100" cy="375608"/>
          </a:xfrm>
          <a:prstGeom prst="rect">
            <a:avLst/>
          </a:prstGeom>
        </p:spPr>
      </p:pic>
      <p:pic>
        <p:nvPicPr>
          <p:cNvPr id="17" name="Picture 16" descr="A black and white envelope&#10;&#10;Description automatically generated">
            <a:extLst>
              <a:ext uri="{FF2B5EF4-FFF2-40B4-BE49-F238E27FC236}">
                <a16:creationId xmlns:a16="http://schemas.microsoft.com/office/drawing/2014/main" id="{3291F527-C480-CC96-1AC4-BA021DF65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18" name="Picture 17" descr="A black telephone symbol&#10;&#10;Description automatically generated">
            <a:extLst>
              <a:ext uri="{FF2B5EF4-FFF2-40B4-BE49-F238E27FC236}">
                <a16:creationId xmlns:a16="http://schemas.microsoft.com/office/drawing/2014/main" id="{418C5197-A32A-3437-4BB9-18AEC2E956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pic>
        <p:nvPicPr>
          <p:cNvPr id="19" name="Picture 18" descr="A logo of a person with a black background&#10;&#10;Description automatically generated">
            <a:extLst>
              <a:ext uri="{FF2B5EF4-FFF2-40B4-BE49-F238E27FC236}">
                <a16:creationId xmlns:a16="http://schemas.microsoft.com/office/drawing/2014/main" id="{24411DE8-6607-2F36-BC7C-8F00E91E7A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0263" y="4797542"/>
            <a:ext cx="3733533" cy="1598009"/>
          </a:xfrm>
          <a:prstGeom prst="rect">
            <a:avLst/>
          </a:prstGeom>
        </p:spPr>
      </p:pic>
      <p:sp>
        <p:nvSpPr>
          <p:cNvPr id="20" name="Content Placeholder 3">
            <a:extLst>
              <a:ext uri="{FF2B5EF4-FFF2-40B4-BE49-F238E27FC236}">
                <a16:creationId xmlns:a16="http://schemas.microsoft.com/office/drawing/2014/main" id="{0DC194AB-2739-39F5-9DA8-C368E13F1151}"/>
              </a:ext>
            </a:extLst>
          </p:cNvPr>
          <p:cNvSpPr>
            <a:spLocks noGrp="1"/>
          </p:cNvSpPr>
          <p:nvPr>
            <p:ph sz="half" idx="2"/>
          </p:nvPr>
        </p:nvSpPr>
        <p:spPr>
          <a:xfrm>
            <a:off x="1963234" y="2168710"/>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1F024F5F-129B-2E68-AC19-164DD4830118}"/>
              </a:ext>
            </a:extLst>
          </p:cNvPr>
          <p:cNvSpPr>
            <a:spLocks noGrp="1"/>
          </p:cNvSpPr>
          <p:nvPr>
            <p:ph sz="half" idx="10"/>
          </p:nvPr>
        </p:nvSpPr>
        <p:spPr>
          <a:xfrm>
            <a:off x="1963234" y="2705099"/>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DF2EC5E-A78A-5DCE-F5F0-5DB90F182E17}"/>
              </a:ext>
            </a:extLst>
          </p:cNvPr>
          <p:cNvSpPr>
            <a:spLocks noGrp="1"/>
          </p:cNvSpPr>
          <p:nvPr>
            <p:ph sz="half" idx="11"/>
          </p:nvPr>
        </p:nvSpPr>
        <p:spPr>
          <a:xfrm>
            <a:off x="1963234" y="324227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3" name="Content Placeholder 3">
            <a:extLst>
              <a:ext uri="{FF2B5EF4-FFF2-40B4-BE49-F238E27FC236}">
                <a16:creationId xmlns:a16="http://schemas.microsoft.com/office/drawing/2014/main" id="{83B54245-7B88-D22B-3A12-4226B81AB864}"/>
              </a:ext>
            </a:extLst>
          </p:cNvPr>
          <p:cNvSpPr>
            <a:spLocks noGrp="1"/>
          </p:cNvSpPr>
          <p:nvPr>
            <p:ph sz="half" idx="12"/>
          </p:nvPr>
        </p:nvSpPr>
        <p:spPr>
          <a:xfrm>
            <a:off x="1963234" y="380640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6" name="Text Placeholder 25">
            <a:extLst>
              <a:ext uri="{FF2B5EF4-FFF2-40B4-BE49-F238E27FC236}">
                <a16:creationId xmlns:a16="http://schemas.microsoft.com/office/drawing/2014/main" id="{26832E82-2E1B-7279-4A67-C75C31C654E0}"/>
              </a:ext>
            </a:extLst>
          </p:cNvPr>
          <p:cNvSpPr>
            <a:spLocks noGrp="1"/>
          </p:cNvSpPr>
          <p:nvPr>
            <p:ph type="body" sz="quarter" idx="13"/>
          </p:nvPr>
        </p:nvSpPr>
        <p:spPr>
          <a:xfrm>
            <a:off x="1481138" y="1355725"/>
            <a:ext cx="5713746" cy="596900"/>
          </a:xfrm>
        </p:spPr>
        <p:txBody>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28086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Content Placeholder 12" descr="A blue and white state with a white star&#10;&#10;Description automatically generated">
            <a:extLst>
              <a:ext uri="{FF2B5EF4-FFF2-40B4-BE49-F238E27FC236}">
                <a16:creationId xmlns:a16="http://schemas.microsoft.com/office/drawing/2014/main" id="{D66F8D8C-844D-AC64-2DBC-80A0921982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6568" y="285562"/>
            <a:ext cx="761121" cy="753441"/>
          </a:xfrm>
          <a:prstGeom prst="rect">
            <a:avLst/>
          </a:prstGeom>
        </p:spPr>
      </p:pic>
    </p:spTree>
    <p:extLst>
      <p:ext uri="{BB962C8B-B14F-4D97-AF65-F5344CB8AC3E}">
        <p14:creationId xmlns:p14="http://schemas.microsoft.com/office/powerpoint/2010/main" val="181731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4ADB-563E-0055-9204-608B56FA4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5C30F-1F46-A90C-14F2-7579F1E2E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C84AC-2F4D-BE65-E228-2A5E4E0465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C665DF-426D-CB23-12BF-E27280ED1838}"/>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7B64A67B-BADA-752E-24E1-BE060CBEB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53346-E2C7-1DA6-D984-C85B44273381}"/>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556406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09824-F9D1-A5FD-5FFF-260508E48D78}"/>
              </a:ext>
            </a:extLst>
          </p:cNvPr>
          <p:cNvSpPr/>
          <p:nvPr userDrawn="1"/>
        </p:nvSpPr>
        <p:spPr>
          <a:xfrm>
            <a:off x="1270000" y="6099053"/>
            <a:ext cx="10922000" cy="766281"/>
          </a:xfrm>
          <a:prstGeom prst="rect">
            <a:avLst/>
          </a:prstGeom>
          <a:solidFill>
            <a:srgbClr val="001A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18C9473-E11E-CFFE-BBDC-E1AA1BA39D42}"/>
              </a:ext>
            </a:extLst>
          </p:cNvPr>
          <p:cNvSpPr/>
          <p:nvPr userDrawn="1"/>
        </p:nvSpPr>
        <p:spPr>
          <a:xfrm>
            <a:off x="-3368" y="6099053"/>
            <a:ext cx="2357820" cy="768188"/>
          </a:xfrm>
          <a:custGeom>
            <a:avLst/>
            <a:gdLst>
              <a:gd name="connsiteX0" fmla="*/ 0 w 2839083"/>
              <a:gd name="connsiteY0" fmla="*/ 0 h 766282"/>
              <a:gd name="connsiteX1" fmla="*/ 2117485 w 2839083"/>
              <a:gd name="connsiteY1" fmla="*/ 0 h 766282"/>
              <a:gd name="connsiteX2" fmla="*/ 2157984 w 2839083"/>
              <a:gd name="connsiteY2" fmla="*/ 0 h 766282"/>
              <a:gd name="connsiteX3" fmla="*/ 2157984 w 2839083"/>
              <a:gd name="connsiteY3" fmla="*/ 2045 h 766282"/>
              <a:gd name="connsiteX4" fmla="*/ 2191264 w 2839083"/>
              <a:gd name="connsiteY4" fmla="*/ 3726 h 766282"/>
              <a:gd name="connsiteX5" fmla="*/ 2839083 w 2839083"/>
              <a:gd name="connsiteY5" fmla="*/ 721598 h 766282"/>
              <a:gd name="connsiteX6" fmla="*/ 2836826 w 2839083"/>
              <a:gd name="connsiteY6" fmla="*/ 766282 h 766282"/>
              <a:gd name="connsiteX7" fmla="*/ 1400392 w 2839083"/>
              <a:gd name="connsiteY7" fmla="*/ 766282 h 766282"/>
              <a:gd name="connsiteX8" fmla="*/ 1400392 w 2839083"/>
              <a:gd name="connsiteY8" fmla="*/ 766281 h 766282"/>
              <a:gd name="connsiteX9" fmla="*/ 0 w 2839083"/>
              <a:gd name="connsiteY9" fmla="*/ 766281 h 766282"/>
              <a:gd name="connsiteX10" fmla="*/ 0 w 2839083"/>
              <a:gd name="connsiteY10" fmla="*/ 0 h 766282"/>
              <a:gd name="connsiteX0" fmla="*/ 0 w 2839083"/>
              <a:gd name="connsiteY0" fmla="*/ 0 h 796261"/>
              <a:gd name="connsiteX1" fmla="*/ 2117485 w 2839083"/>
              <a:gd name="connsiteY1" fmla="*/ 0 h 796261"/>
              <a:gd name="connsiteX2" fmla="*/ 2157984 w 2839083"/>
              <a:gd name="connsiteY2" fmla="*/ 0 h 796261"/>
              <a:gd name="connsiteX3" fmla="*/ 2157984 w 2839083"/>
              <a:gd name="connsiteY3" fmla="*/ 2045 h 796261"/>
              <a:gd name="connsiteX4" fmla="*/ 2191264 w 2839083"/>
              <a:gd name="connsiteY4" fmla="*/ 3726 h 796261"/>
              <a:gd name="connsiteX5" fmla="*/ 2839083 w 2839083"/>
              <a:gd name="connsiteY5" fmla="*/ 721598 h 796261"/>
              <a:gd name="connsiteX6" fmla="*/ 2836826 w 2839083"/>
              <a:gd name="connsiteY6" fmla="*/ 766282 h 796261"/>
              <a:gd name="connsiteX7" fmla="*/ 1400392 w 2839083"/>
              <a:gd name="connsiteY7" fmla="*/ 766282 h 796261"/>
              <a:gd name="connsiteX8" fmla="*/ 1400392 w 2839083"/>
              <a:gd name="connsiteY8" fmla="*/ 766281 h 796261"/>
              <a:gd name="connsiteX9" fmla="*/ 524656 w 2839083"/>
              <a:gd name="connsiteY9" fmla="*/ 796261 h 796261"/>
              <a:gd name="connsiteX10" fmla="*/ 0 w 2839083"/>
              <a:gd name="connsiteY10" fmla="*/ 0 h 796261"/>
              <a:gd name="connsiteX0" fmla="*/ 0 w 2839083"/>
              <a:gd name="connsiteY0" fmla="*/ 0 h 766282"/>
              <a:gd name="connsiteX1" fmla="*/ 2117485 w 2839083"/>
              <a:gd name="connsiteY1" fmla="*/ 0 h 766282"/>
              <a:gd name="connsiteX2" fmla="*/ 2157984 w 2839083"/>
              <a:gd name="connsiteY2" fmla="*/ 0 h 766282"/>
              <a:gd name="connsiteX3" fmla="*/ 2157984 w 2839083"/>
              <a:gd name="connsiteY3" fmla="*/ 2045 h 766282"/>
              <a:gd name="connsiteX4" fmla="*/ 2191264 w 2839083"/>
              <a:gd name="connsiteY4" fmla="*/ 3726 h 766282"/>
              <a:gd name="connsiteX5" fmla="*/ 2839083 w 2839083"/>
              <a:gd name="connsiteY5" fmla="*/ 721598 h 766282"/>
              <a:gd name="connsiteX6" fmla="*/ 2836826 w 2839083"/>
              <a:gd name="connsiteY6" fmla="*/ 766282 h 766282"/>
              <a:gd name="connsiteX7" fmla="*/ 1400392 w 2839083"/>
              <a:gd name="connsiteY7" fmla="*/ 766282 h 766282"/>
              <a:gd name="connsiteX8" fmla="*/ 1400392 w 2839083"/>
              <a:gd name="connsiteY8" fmla="*/ 766281 h 766282"/>
              <a:gd name="connsiteX9" fmla="*/ 520646 w 2839083"/>
              <a:gd name="connsiteY9" fmla="*/ 695998 h 766282"/>
              <a:gd name="connsiteX10" fmla="*/ 0 w 2839083"/>
              <a:gd name="connsiteY10" fmla="*/ 0 h 766282"/>
              <a:gd name="connsiteX0" fmla="*/ 0 w 2839083"/>
              <a:gd name="connsiteY0" fmla="*/ 0 h 768188"/>
              <a:gd name="connsiteX1" fmla="*/ 2117485 w 2839083"/>
              <a:gd name="connsiteY1" fmla="*/ 0 h 768188"/>
              <a:gd name="connsiteX2" fmla="*/ 2157984 w 2839083"/>
              <a:gd name="connsiteY2" fmla="*/ 0 h 768188"/>
              <a:gd name="connsiteX3" fmla="*/ 2157984 w 2839083"/>
              <a:gd name="connsiteY3" fmla="*/ 2045 h 768188"/>
              <a:gd name="connsiteX4" fmla="*/ 2191264 w 2839083"/>
              <a:gd name="connsiteY4" fmla="*/ 3726 h 768188"/>
              <a:gd name="connsiteX5" fmla="*/ 2839083 w 2839083"/>
              <a:gd name="connsiteY5" fmla="*/ 721598 h 768188"/>
              <a:gd name="connsiteX6" fmla="*/ 2836826 w 2839083"/>
              <a:gd name="connsiteY6" fmla="*/ 766282 h 768188"/>
              <a:gd name="connsiteX7" fmla="*/ 1400392 w 2839083"/>
              <a:gd name="connsiteY7" fmla="*/ 766282 h 768188"/>
              <a:gd name="connsiteX8" fmla="*/ 1400392 w 2839083"/>
              <a:gd name="connsiteY8" fmla="*/ 766281 h 768188"/>
              <a:gd name="connsiteX9" fmla="*/ 488562 w 2839083"/>
              <a:gd name="connsiteY9" fmla="*/ 768188 h 768188"/>
              <a:gd name="connsiteX10" fmla="*/ 0 w 2839083"/>
              <a:gd name="connsiteY10" fmla="*/ 0 h 768188"/>
              <a:gd name="connsiteX0" fmla="*/ 0 w 2357820"/>
              <a:gd name="connsiteY0" fmla="*/ 8022 h 768188"/>
              <a:gd name="connsiteX1" fmla="*/ 1636222 w 2357820"/>
              <a:gd name="connsiteY1" fmla="*/ 0 h 768188"/>
              <a:gd name="connsiteX2" fmla="*/ 1676721 w 2357820"/>
              <a:gd name="connsiteY2" fmla="*/ 0 h 768188"/>
              <a:gd name="connsiteX3" fmla="*/ 1676721 w 2357820"/>
              <a:gd name="connsiteY3" fmla="*/ 2045 h 768188"/>
              <a:gd name="connsiteX4" fmla="*/ 1710001 w 2357820"/>
              <a:gd name="connsiteY4" fmla="*/ 3726 h 768188"/>
              <a:gd name="connsiteX5" fmla="*/ 2357820 w 2357820"/>
              <a:gd name="connsiteY5" fmla="*/ 721598 h 768188"/>
              <a:gd name="connsiteX6" fmla="*/ 2355563 w 2357820"/>
              <a:gd name="connsiteY6" fmla="*/ 766282 h 768188"/>
              <a:gd name="connsiteX7" fmla="*/ 919129 w 2357820"/>
              <a:gd name="connsiteY7" fmla="*/ 766282 h 768188"/>
              <a:gd name="connsiteX8" fmla="*/ 919129 w 2357820"/>
              <a:gd name="connsiteY8" fmla="*/ 766281 h 768188"/>
              <a:gd name="connsiteX9" fmla="*/ 7299 w 2357820"/>
              <a:gd name="connsiteY9" fmla="*/ 768188 h 768188"/>
              <a:gd name="connsiteX10" fmla="*/ 0 w 2357820"/>
              <a:gd name="connsiteY10" fmla="*/ 8022 h 7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820" h="768188">
                <a:moveTo>
                  <a:pt x="0" y="8022"/>
                </a:moveTo>
                <a:lnTo>
                  <a:pt x="1636222" y="0"/>
                </a:lnTo>
                <a:lnTo>
                  <a:pt x="1676721" y="0"/>
                </a:lnTo>
                <a:lnTo>
                  <a:pt x="1676721" y="2045"/>
                </a:lnTo>
                <a:lnTo>
                  <a:pt x="1710001" y="3726"/>
                </a:lnTo>
                <a:cubicBezTo>
                  <a:pt x="2073872" y="40679"/>
                  <a:pt x="2357820" y="347978"/>
                  <a:pt x="2357820" y="721598"/>
                </a:cubicBezTo>
                <a:lnTo>
                  <a:pt x="2355563" y="766282"/>
                </a:lnTo>
                <a:lnTo>
                  <a:pt x="919129" y="766282"/>
                </a:lnTo>
                <a:lnTo>
                  <a:pt x="919129" y="766281"/>
                </a:lnTo>
                <a:lnTo>
                  <a:pt x="7299" y="768188"/>
                </a:lnTo>
                <a:lnTo>
                  <a:pt x="0" y="8022"/>
                </a:lnTo>
                <a:close/>
              </a:path>
            </a:pathLst>
          </a:custGeom>
          <a:solidFill>
            <a:srgbClr val="FB6B1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971C0A86-BA86-6B41-B421-C464A0E320B2}"/>
              </a:ext>
            </a:extLst>
          </p:cNvPr>
          <p:cNvSpPr/>
          <p:nvPr userDrawn="1"/>
        </p:nvSpPr>
        <p:spPr>
          <a:xfrm>
            <a:off x="6702655" y="0"/>
            <a:ext cx="5489345" cy="6097146"/>
          </a:xfrm>
          <a:prstGeom prst="rect">
            <a:avLst/>
          </a:prstGeom>
          <a:solidFill>
            <a:srgbClr val="3AD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6904399" y="6397875"/>
            <a:ext cx="4973044" cy="230832"/>
          </a:xfrm>
          <a:prstGeom prst="rect">
            <a:avLst/>
          </a:prstGeom>
          <a:noFill/>
        </p:spPr>
        <p:txBody>
          <a:bodyPr wrap="square" rtlCol="0">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900" baseline="0">
                <a:solidFill>
                  <a:schemeClr val="bg1"/>
                </a:solidFill>
                <a:latin typeface="Verdana" panose="020B0604030504040204" pitchFamily="34" charset="0"/>
                <a:ea typeface="Verdana" panose="020B0604030504040204" pitchFamily="34" charset="0"/>
                <a:cs typeface="Verdana" panose="020B0604030504040204" pitchFamily="34" charset="0"/>
              </a:rPr>
              <a:t> 2024 TASB, Inc. All rights reserved.</a:t>
            </a:r>
            <a:endParaRPr lang="en-US" sz="9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7017209" y="5114481"/>
            <a:ext cx="4860234" cy="738664"/>
          </a:xfrm>
          <a:prstGeom prst="rect">
            <a:avLst/>
          </a:prstGeom>
          <a:noFill/>
        </p:spPr>
        <p:txBody>
          <a:bodyPr wrap="square" rtlCol="0">
            <a:spAutoFit/>
          </a:bodyPr>
          <a:lstStyle/>
          <a:p>
            <a:pPr algn="ctr"/>
            <a:r>
              <a:rPr lang="en-US" sz="2100" b="1">
                <a:solidFill>
                  <a:srgbClr val="001A7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2100" b="1" spc="0" baseline="0">
                <a:solidFill>
                  <a:srgbClr val="001A7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7017209" y="254000"/>
            <a:ext cx="4860234" cy="4785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1A71"/>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43" y="6285846"/>
            <a:ext cx="1498599" cy="378025"/>
          </a:xfrm>
          <a:prstGeom prst="rect">
            <a:avLst/>
          </a:prstGeom>
        </p:spPr>
      </p:pic>
      <p:sp>
        <p:nvSpPr>
          <p:cNvPr id="25" name="Freeform 24">
            <a:extLst>
              <a:ext uri="{FF2B5EF4-FFF2-40B4-BE49-F238E27FC236}">
                <a16:creationId xmlns:a16="http://schemas.microsoft.com/office/drawing/2014/main" id="{EA25DB69-4FC5-7B9B-FF91-8876F099AAD7}"/>
              </a:ext>
            </a:extLst>
          </p:cNvPr>
          <p:cNvSpPr/>
          <p:nvPr userDrawn="1"/>
        </p:nvSpPr>
        <p:spPr>
          <a:xfrm>
            <a:off x="0" y="0"/>
            <a:ext cx="1941206" cy="1962982"/>
          </a:xfrm>
          <a:custGeom>
            <a:avLst/>
            <a:gdLst>
              <a:gd name="connsiteX0" fmla="*/ 0 w 1941206"/>
              <a:gd name="connsiteY0" fmla="*/ 0 h 1962982"/>
              <a:gd name="connsiteX1" fmla="*/ 1941206 w 1941206"/>
              <a:gd name="connsiteY1" fmla="*/ 0 h 1962982"/>
              <a:gd name="connsiteX2" fmla="*/ 1822855 w 1941206"/>
              <a:gd name="connsiteY2" fmla="*/ 5976 h 1962982"/>
              <a:gd name="connsiteX3" fmla="*/ 7134 w 1941206"/>
              <a:gd name="connsiteY3" fmla="*/ 1821697 h 1962982"/>
              <a:gd name="connsiteX4" fmla="*/ 0 w 1941206"/>
              <a:gd name="connsiteY4" fmla="*/ 1962982 h 1962982"/>
              <a:gd name="connsiteX5" fmla="*/ 0 w 1941206"/>
              <a:gd name="connsiteY5" fmla="*/ 0 h 196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206" h="1962982">
                <a:moveTo>
                  <a:pt x="0" y="0"/>
                </a:moveTo>
                <a:lnTo>
                  <a:pt x="1941206" y="0"/>
                </a:lnTo>
                <a:lnTo>
                  <a:pt x="1822855" y="5976"/>
                </a:lnTo>
                <a:cubicBezTo>
                  <a:pt x="865477" y="103203"/>
                  <a:pt x="104361" y="864319"/>
                  <a:pt x="7134" y="1821697"/>
                </a:cubicBezTo>
                <a:lnTo>
                  <a:pt x="0" y="1962982"/>
                </a:lnTo>
                <a:lnTo>
                  <a:pt x="0" y="0"/>
                </a:lnTo>
                <a:close/>
              </a:path>
            </a:pathLst>
          </a:custGeom>
          <a:solidFill>
            <a:srgbClr val="EA022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7936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A626-C6C7-AE8B-DD87-6C5082407874}"/>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8" name="Straight Connector 7">
            <a:extLst>
              <a:ext uri="{FF2B5EF4-FFF2-40B4-BE49-F238E27FC236}">
                <a16:creationId xmlns:a16="http://schemas.microsoft.com/office/drawing/2014/main" id="{DF024798-855C-7245-2334-52B66B626F8C}"/>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cxnSp>
        <p:nvCxnSpPr>
          <p:cNvPr id="5" name="Straight Connector 4">
            <a:extLst>
              <a:ext uri="{FF2B5EF4-FFF2-40B4-BE49-F238E27FC236}">
                <a16:creationId xmlns:a16="http://schemas.microsoft.com/office/drawing/2014/main" id="{475C137B-895F-2ECF-A7BA-B7693C726873}"/>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6" name="Picture 5" descr="A logo of a person with a black background&#10;&#10;Description automatically generated">
            <a:extLst>
              <a:ext uri="{FF2B5EF4-FFF2-40B4-BE49-F238E27FC236}">
                <a16:creationId xmlns:a16="http://schemas.microsoft.com/office/drawing/2014/main" id="{221883F6-ABE2-D138-00FB-E6D695D68B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4" name="Text Placeholder 13">
            <a:extLst>
              <a:ext uri="{FF2B5EF4-FFF2-40B4-BE49-F238E27FC236}">
                <a16:creationId xmlns:a16="http://schemas.microsoft.com/office/drawing/2014/main" id="{A7A87322-B63E-A906-C3DD-E6AF98349118}"/>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76297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212427"/>
                </a:solidFill>
              </a:defRPr>
            </a:lvl1pPr>
            <a:lvl2pPr>
              <a:defRPr>
                <a:solidFill>
                  <a:srgbClr val="212427"/>
                </a:solidFill>
              </a:defRPr>
            </a:lvl2pPr>
            <a:lvl3pPr>
              <a:defRPr>
                <a:solidFill>
                  <a:srgbClr val="212427"/>
                </a:solidFill>
              </a:defRPr>
            </a:lvl3pPr>
            <a:lvl4pPr>
              <a:defRPr>
                <a:solidFill>
                  <a:srgbClr val="212427"/>
                </a:solidFill>
              </a:defRPr>
            </a:lvl4pPr>
            <a:lvl5pPr>
              <a:defRPr>
                <a:solidFill>
                  <a:srgbClr val="21242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AC5ADCB-A292-DDC1-3764-F8C6C68C0F84}"/>
              </a:ext>
            </a:extLst>
          </p:cNvPr>
          <p:cNvSpPr>
            <a:spLocks noGrp="1"/>
          </p:cNvSpPr>
          <p:nvPr>
            <p:ph type="sldNum" sz="quarter" idx="10"/>
          </p:nvPr>
        </p:nvSpPr>
        <p:spPr/>
        <p:txBody>
          <a:bodyPr/>
          <a:lstStyle>
            <a:lvl1pPr>
              <a:defRPr/>
            </a:lvl1pPr>
          </a:lstStyle>
          <a:p>
            <a:pPr>
              <a:defRPr/>
            </a:pPr>
            <a:fld id="{5416B729-A5EF-0F43-8347-C630F3865EE8}" type="slidenum">
              <a:rPr lang="en-US"/>
              <a:pPr>
                <a:defRPr/>
              </a:pPr>
              <a:t>‹#›</a:t>
            </a:fld>
            <a:endParaRPr lang="en-US"/>
          </a:p>
        </p:txBody>
      </p:sp>
    </p:spTree>
    <p:extLst>
      <p:ext uri="{BB962C8B-B14F-4D97-AF65-F5344CB8AC3E}">
        <p14:creationId xmlns:p14="http://schemas.microsoft.com/office/powerpoint/2010/main" val="437093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F0F34F-14AB-484A-B782-112ACB3916DE}"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6516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878786" y="6356350"/>
            <a:ext cx="560614" cy="365125"/>
          </a:xfrm>
        </p:spPr>
        <p:txBody>
          <a:bodyPr/>
          <a:lstStyle/>
          <a:p>
            <a:fld id="{01B9AD90-D8C5-42B1-AC8B-29A3D4B95D5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dirty="0"/>
              <a:t>Source</a:t>
            </a:r>
          </a:p>
        </p:txBody>
      </p:sp>
    </p:spTree>
    <p:extLst>
      <p:ext uri="{BB962C8B-B14F-4D97-AF65-F5344CB8AC3E}">
        <p14:creationId xmlns:p14="http://schemas.microsoft.com/office/powerpoint/2010/main" val="345325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870470" y="1657803"/>
            <a:ext cx="2640329" cy="215900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3867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399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0497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72828" y="0"/>
            <a:ext cx="2519172" cy="6857999"/>
          </a:xfrm>
          <a:prstGeom prst="rect">
            <a:avLst/>
          </a:prstGeom>
        </p:spPr>
      </p:pic>
      <p:sp>
        <p:nvSpPr>
          <p:cNvPr id="17" name="bg object 17"/>
          <p:cNvSpPr/>
          <p:nvPr/>
        </p:nvSpPr>
        <p:spPr>
          <a:xfrm>
            <a:off x="840486" y="5611367"/>
            <a:ext cx="7190105" cy="38100"/>
          </a:xfrm>
          <a:custGeom>
            <a:avLst/>
            <a:gdLst/>
            <a:ahLst/>
            <a:cxnLst/>
            <a:rect l="l" t="t" r="r" b="b"/>
            <a:pathLst>
              <a:path w="7190105" h="38100">
                <a:moveTo>
                  <a:pt x="7189698" y="0"/>
                </a:moveTo>
                <a:lnTo>
                  <a:pt x="0" y="0"/>
                </a:lnTo>
                <a:lnTo>
                  <a:pt x="0" y="38100"/>
                </a:lnTo>
                <a:lnTo>
                  <a:pt x="7189698" y="38100"/>
                </a:lnTo>
                <a:lnTo>
                  <a:pt x="7189698" y="0"/>
                </a:lnTo>
                <a:close/>
              </a:path>
            </a:pathLst>
          </a:custGeom>
          <a:solidFill>
            <a:srgbClr val="FF0000"/>
          </a:solidFill>
        </p:spPr>
        <p:txBody>
          <a:bodyPr wrap="square" lIns="0" tIns="0" rIns="0" bIns="0" rtlCol="0"/>
          <a:lstStyle/>
          <a:p>
            <a:endParaRPr/>
          </a:p>
        </p:txBody>
      </p:sp>
      <p:pic>
        <p:nvPicPr>
          <p:cNvPr id="18" name="bg object 18"/>
          <p:cNvPicPr/>
          <p:nvPr/>
        </p:nvPicPr>
        <p:blipFill>
          <a:blip r:embed="rId3" cstate="screen">
            <a:extLst>
              <a:ext uri="{28A0092B-C50C-407E-A947-70E740481C1C}">
                <a14:useLocalDpi xmlns:a14="http://schemas.microsoft.com/office/drawing/2010/main"/>
              </a:ext>
            </a:extLst>
          </a:blip>
          <a:stretch>
            <a:fillRect/>
          </a:stretch>
        </p:blipFill>
        <p:spPr>
          <a:xfrm>
            <a:off x="783336" y="833628"/>
            <a:ext cx="3462527" cy="1481327"/>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647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846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0A0B-F191-B890-B0F2-973BF53E5C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FF256-A5E6-5082-D0CA-CC3CE9E08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88238-1E15-092A-77CA-76E1217073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26AC3-C7FC-22C3-580E-46D508B76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37848-3419-EFE1-E460-CEB843594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B1FA2-9189-03B9-C4A4-E97F5C37FD0C}"/>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8" name="Footer Placeholder 7">
            <a:extLst>
              <a:ext uri="{FF2B5EF4-FFF2-40B4-BE49-F238E27FC236}">
                <a16:creationId xmlns:a16="http://schemas.microsoft.com/office/drawing/2014/main" id="{F0AD4363-94C4-9BF1-6A24-DA9CB57EB9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FC6DE-9D31-65C2-505E-9B288911A15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088826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492232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1986280"/>
            <a:ext cx="8320114" cy="2236990"/>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p:nvCxnSpPr>
        <p:spPr>
          <a:xfrm>
            <a:off x="840215" y="437388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26619" y="4562768"/>
            <a:ext cx="3440581"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4589328" y="4548480"/>
            <a:ext cx="344058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8">
            <a:extLst>
              <a:ext uri="{FF2B5EF4-FFF2-40B4-BE49-F238E27FC236}">
                <a16:creationId xmlns:a16="http://schemas.microsoft.com/office/drawing/2014/main" id="{7715F650-A5CF-A833-B7E5-3A3A70230B8C}"/>
              </a:ext>
            </a:extLst>
          </p:cNvPr>
          <p:cNvSpPr>
            <a:spLocks noGrp="1"/>
          </p:cNvSpPr>
          <p:nvPr>
            <p:ph sz="quarter" idx="12" hasCustomPrompt="1"/>
          </p:nvPr>
        </p:nvSpPr>
        <p:spPr>
          <a:xfrm>
            <a:off x="840215" y="5592702"/>
            <a:ext cx="3440581" cy="427038"/>
          </a:xfrm>
        </p:spPr>
        <p:txBody>
          <a:bodyPr anchor="ctr">
            <a:normAutofit/>
          </a:bodyPr>
          <a:lstStyle>
            <a:lvl1pPr marL="0" indent="0" algn="l">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659486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520360"/>
            <a:ext cx="10515600" cy="2852737"/>
          </a:xfrm>
        </p:spPr>
        <p:txBody>
          <a:bodyPr anchor="ctr">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74BFD455-12CE-EC73-CDEA-8613D67DDC22}"/>
              </a:ext>
            </a:extLst>
          </p:cNvPr>
          <p:cNvCxnSpPr>
            <a:cxnSpLocks/>
          </p:cNvCxnSpPr>
          <p:nvPr/>
        </p:nvCxnSpPr>
        <p:spPr>
          <a:xfrm>
            <a:off x="782952" y="6337640"/>
            <a:ext cx="1068786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red and black screen&#10;&#10;Description automatically generated">
            <a:extLst>
              <a:ext uri="{FF2B5EF4-FFF2-40B4-BE49-F238E27FC236}">
                <a16:creationId xmlns:a16="http://schemas.microsoft.com/office/drawing/2014/main" id="{6C7EC2C4-9A1D-90CF-A221-861BD9CD87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5123641"/>
            <a:ext cx="2836447" cy="1213999"/>
          </a:xfrm>
          <a:prstGeom prst="rect">
            <a:avLst/>
          </a:prstGeom>
        </p:spPr>
      </p:pic>
      <p:sp>
        <p:nvSpPr>
          <p:cNvPr id="10" name="Content Placeholder 16">
            <a:extLst>
              <a:ext uri="{FF2B5EF4-FFF2-40B4-BE49-F238E27FC236}">
                <a16:creationId xmlns:a16="http://schemas.microsoft.com/office/drawing/2014/main" id="{98098395-7B41-FE2F-139C-F374638DF934}"/>
              </a:ext>
            </a:extLst>
          </p:cNvPr>
          <p:cNvSpPr>
            <a:spLocks noGrp="1"/>
          </p:cNvSpPr>
          <p:nvPr>
            <p:ph sz="quarter" idx="12" hasCustomPrompt="1"/>
          </p:nvPr>
        </p:nvSpPr>
        <p:spPr>
          <a:xfrm>
            <a:off x="7590971" y="5217001"/>
            <a:ext cx="3879850" cy="398462"/>
          </a:xfrm>
        </p:spPr>
        <p:txBody>
          <a:bodyPr anchor="ctr"/>
          <a:lstStyle>
            <a:lvl1pPr marL="0" indent="0" algn="r">
              <a:buNone/>
              <a:defRPr sz="1600">
                <a:latin typeface="Arial" panose="020B0604020202020204" pitchFamily="34" charset="0"/>
                <a:cs typeface="Arial" panose="020B0604020202020204" pitchFamily="34" charset="0"/>
              </a:defRPr>
            </a:lvl1pPr>
          </a:lstStyle>
          <a:p>
            <a:pPr lvl="0"/>
            <a:r>
              <a:rPr lang="en-US"/>
              <a:t>Date</a:t>
            </a:r>
          </a:p>
        </p:txBody>
      </p:sp>
      <p:sp>
        <p:nvSpPr>
          <p:cNvPr id="11" name="Content Placeholder 18">
            <a:extLst>
              <a:ext uri="{FF2B5EF4-FFF2-40B4-BE49-F238E27FC236}">
                <a16:creationId xmlns:a16="http://schemas.microsoft.com/office/drawing/2014/main" id="{71D97847-9401-7A9B-61B7-26011AAA1095}"/>
              </a:ext>
            </a:extLst>
          </p:cNvPr>
          <p:cNvSpPr>
            <a:spLocks noGrp="1"/>
          </p:cNvSpPr>
          <p:nvPr>
            <p:ph sz="quarter" idx="13" hasCustomPrompt="1"/>
          </p:nvPr>
        </p:nvSpPr>
        <p:spPr>
          <a:xfrm>
            <a:off x="7590971" y="5780472"/>
            <a:ext cx="3879850"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Tree>
    <p:extLst>
      <p:ext uri="{BB962C8B-B14F-4D97-AF65-F5344CB8AC3E}">
        <p14:creationId xmlns:p14="http://schemas.microsoft.com/office/powerpoint/2010/main" val="2198595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4294-B957-7789-F518-05CADB1288C0}"/>
              </a:ext>
            </a:extLst>
          </p:cNvPr>
          <p:cNvSpPr>
            <a:spLocks noGrp="1"/>
          </p:cNvSpPr>
          <p:nvPr>
            <p:ph type="title"/>
          </p:nvPr>
        </p:nvSpPr>
        <p:spPr>
          <a:xfrm>
            <a:off x="0" y="0"/>
            <a:ext cx="12192000" cy="132556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descr="A red and black screen&#10;&#10;Description automatically generated">
            <a:extLst>
              <a:ext uri="{FF2B5EF4-FFF2-40B4-BE49-F238E27FC236}">
                <a16:creationId xmlns:a16="http://schemas.microsoft.com/office/drawing/2014/main" id="{7F3DE781-92C8-A330-4C24-F643E9771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Tree>
    <p:extLst>
      <p:ext uri="{BB962C8B-B14F-4D97-AF65-F5344CB8AC3E}">
        <p14:creationId xmlns:p14="http://schemas.microsoft.com/office/powerpoint/2010/main" val="2401103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4096568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Graphs - No 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7559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7559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C8E5A4-E344-9DAA-0FF2-E0C94B04BE07}"/>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433B8C2-D23C-C480-7872-264EDF30786D}"/>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2" name="Picture 11" descr="A red and black screen&#10;&#10;Description automatically generated">
            <a:extLst>
              <a:ext uri="{FF2B5EF4-FFF2-40B4-BE49-F238E27FC236}">
                <a16:creationId xmlns:a16="http://schemas.microsoft.com/office/drawing/2014/main" id="{487D6F19-0921-0216-45E6-8FF87B7A5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4" name="Content Placeholder 11">
            <a:extLst>
              <a:ext uri="{FF2B5EF4-FFF2-40B4-BE49-F238E27FC236}">
                <a16:creationId xmlns:a16="http://schemas.microsoft.com/office/drawing/2014/main" id="{571DB394-7C17-9E3F-26DC-FD96C917E278}"/>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5" name="Title 1">
            <a:extLst>
              <a:ext uri="{FF2B5EF4-FFF2-40B4-BE49-F238E27FC236}">
                <a16:creationId xmlns:a16="http://schemas.microsoft.com/office/drawing/2014/main" id="{A5E8BD46-D8D9-BD66-860F-A623727B5D5C}"/>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72488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Graph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01549"/>
            <a:ext cx="5157787" cy="823912"/>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32546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501549"/>
            <a:ext cx="5183188" cy="823912"/>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32546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8C02174-DDA2-89DE-22E7-A7D32797641E}"/>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33BAEC58-C607-1133-9390-10C4AD562301}"/>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3" name="Picture 12" descr="A red and black screen&#10;&#10;Description automatically generated">
            <a:extLst>
              <a:ext uri="{FF2B5EF4-FFF2-40B4-BE49-F238E27FC236}">
                <a16:creationId xmlns:a16="http://schemas.microsoft.com/office/drawing/2014/main" id="{AF7DE81B-4219-171A-2A70-23BF643681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5" name="Content Placeholder 11">
            <a:extLst>
              <a:ext uri="{FF2B5EF4-FFF2-40B4-BE49-F238E27FC236}">
                <a16:creationId xmlns:a16="http://schemas.microsoft.com/office/drawing/2014/main" id="{4BF04886-7D38-52E9-ED5A-654EF4737A55}"/>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7" name="Title 1">
            <a:extLst>
              <a:ext uri="{FF2B5EF4-FFF2-40B4-BE49-F238E27FC236}">
                <a16:creationId xmlns:a16="http://schemas.microsoft.com/office/drawing/2014/main" id="{4EAEA7AA-8617-FB58-51DA-CA040472E176}"/>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7698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505F4-CE14-3E25-C9E2-34C2188B0070}"/>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902F941-E117-492C-5108-C22E496BA4CD}"/>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49923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05F11700-01EC-4167-B7E9-6468E75C44D5}"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1521909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p:nvSpPr>
        <p:spPr>
          <a:xfrm>
            <a:off x="4555671" y="0"/>
            <a:ext cx="763632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05F11700-01EC-4167-B7E9-6468E75C44D5}" type="slidenum">
              <a:rPr lang="en-US" smtClean="0"/>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1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13" name="Picture 12" descr="A red and black screen&#10;&#10;Description automatically generated">
            <a:extLst>
              <a:ext uri="{FF2B5EF4-FFF2-40B4-BE49-F238E27FC236}">
                <a16:creationId xmlns:a16="http://schemas.microsoft.com/office/drawing/2014/main" id="{84D26C60-B76F-3F14-4DE3-7A71DF965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142590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8602-C2B0-0B8D-07C5-608F0719F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8C726-7B3F-61AC-5AE7-450054D5D281}"/>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4" name="Footer Placeholder 3">
            <a:extLst>
              <a:ext uri="{FF2B5EF4-FFF2-40B4-BE49-F238E27FC236}">
                <a16:creationId xmlns:a16="http://schemas.microsoft.com/office/drawing/2014/main" id="{A173ED48-E2A5-AC97-BFA8-6708ADCEB5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9A365A-6554-E61E-CEED-07A8C18EA0CF}"/>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184758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05F11700-01EC-4167-B7E9-6468E75C44D5}"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425695"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77366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935520-79A1-69C1-3BEA-5B369ADB9C3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59A50C3-4F63-EF8E-54E9-F6148A274FA1}"/>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C1D34EB7-6398-82A1-2FD1-29144BC36B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3" name="Content Placeholder 11">
            <a:extLst>
              <a:ext uri="{FF2B5EF4-FFF2-40B4-BE49-F238E27FC236}">
                <a16:creationId xmlns:a16="http://schemas.microsoft.com/office/drawing/2014/main" id="{0EE4E234-E343-7B85-A51A-F699450EF5B2}"/>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56013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13" name="Content Placeholder 11">
            <a:extLst>
              <a:ext uri="{FF2B5EF4-FFF2-40B4-BE49-F238E27FC236}">
                <a16:creationId xmlns:a16="http://schemas.microsoft.com/office/drawing/2014/main" id="{F2527929-019A-1596-2A8C-8D1F60EF6B6D}"/>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586341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5" name="Title 11">
            <a:extLst>
              <a:ext uri="{FF2B5EF4-FFF2-40B4-BE49-F238E27FC236}">
                <a16:creationId xmlns:a16="http://schemas.microsoft.com/office/drawing/2014/main" id="{5AB8A1DC-F078-2227-C29D-0291078E11C2}"/>
              </a:ext>
            </a:extLst>
          </p:cNvPr>
          <p:cNvSpPr>
            <a:spLocks noGrp="1"/>
          </p:cNvSpPr>
          <p:nvPr>
            <p:ph type="title"/>
          </p:nvPr>
        </p:nvSpPr>
        <p:spPr>
          <a:xfrm>
            <a:off x="838200"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11">
            <a:extLst>
              <a:ext uri="{FF2B5EF4-FFF2-40B4-BE49-F238E27FC236}">
                <a16:creationId xmlns:a16="http://schemas.microsoft.com/office/drawing/2014/main" id="{325A7D1F-39E9-331D-D2D0-F784552D5182}"/>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604557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4" name="Content Placeholder 11">
            <a:extLst>
              <a:ext uri="{FF2B5EF4-FFF2-40B4-BE49-F238E27FC236}">
                <a16:creationId xmlns:a16="http://schemas.microsoft.com/office/drawing/2014/main" id="{FEBF9598-C2B1-FEAD-26CF-12F15B905DBF}"/>
              </a:ext>
            </a:extLst>
          </p:cNvPr>
          <p:cNvSpPr>
            <a:spLocks noGrp="1"/>
          </p:cNvSpPr>
          <p:nvPr>
            <p:ph sz="quarter" idx="14" hasCustomPrompt="1"/>
          </p:nvPr>
        </p:nvSpPr>
        <p:spPr>
          <a:xfrm>
            <a:off x="838198" y="6356350"/>
            <a:ext cx="8801101"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9F42ECA-F0DD-A56E-1D82-1E89CE376A40}"/>
              </a:ext>
            </a:extLst>
          </p:cNvPr>
          <p:cNvSpPr>
            <a:spLocks noGrp="1"/>
          </p:cNvSpPr>
          <p:nvPr>
            <p:ph type="title"/>
          </p:nvPr>
        </p:nvSpPr>
        <p:spPr>
          <a:xfrm>
            <a:off x="681036" y="129851"/>
            <a:ext cx="11510963"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9969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210683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5F11700-01EC-4167-B7E9-6468E75C44D5}" type="slidenum">
              <a:rPr lang="en-US" smtClean="0"/>
              <a:t>‹#›</a:t>
            </a:fld>
            <a:endParaRPr lang="en-US"/>
          </a:p>
        </p:txBody>
      </p:sp>
      <p:pic>
        <p:nvPicPr>
          <p:cNvPr id="5" name="Picture 4" descr="A blue and white state with a white star&#10;&#10;Description automatically generated">
            <a:extLst>
              <a:ext uri="{FF2B5EF4-FFF2-40B4-BE49-F238E27FC236}">
                <a16:creationId xmlns:a16="http://schemas.microsoft.com/office/drawing/2014/main" id="{550681BA-BDB8-CDB7-F5A9-A86274AA2D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142" y="286612"/>
            <a:ext cx="626719" cy="620396"/>
          </a:xfrm>
          <a:prstGeom prst="rect">
            <a:avLst/>
          </a:prstGeom>
        </p:spPr>
      </p:pic>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spTree>
    <p:extLst>
      <p:ext uri="{BB962C8B-B14F-4D97-AF65-F5344CB8AC3E}">
        <p14:creationId xmlns:p14="http://schemas.microsoft.com/office/powerpoint/2010/main" val="2856432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3A14-E53E-C2AC-3C42-17453E40AD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D5256-2997-7F46-1457-6F310EC8C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12AF0-F4FE-5AB0-0D4E-4B9DF8C8D263}"/>
              </a:ext>
            </a:extLst>
          </p:cNvPr>
          <p:cNvSpPr>
            <a:spLocks noGrp="1"/>
          </p:cNvSpPr>
          <p:nvPr>
            <p:ph type="dt" sz="half" idx="10"/>
          </p:nvPr>
        </p:nvSpPr>
        <p:spPr/>
        <p:txBody>
          <a:bodyPr/>
          <a:lstStyle/>
          <a:p>
            <a:fld id="{8BCCFE9B-24A6-4572-A9FE-620445A89CC0}" type="datetimeFigureOut">
              <a:rPr lang="en-US" smtClean="0"/>
              <a:t>4/6/2026</a:t>
            </a:fld>
            <a:endParaRPr lang="en-US"/>
          </a:p>
        </p:txBody>
      </p:sp>
      <p:sp>
        <p:nvSpPr>
          <p:cNvPr id="5" name="Footer Placeholder 4">
            <a:extLst>
              <a:ext uri="{FF2B5EF4-FFF2-40B4-BE49-F238E27FC236}">
                <a16:creationId xmlns:a16="http://schemas.microsoft.com/office/drawing/2014/main" id="{DEDB25DE-61F0-865F-57C4-794C5C063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F6804-9C00-9108-C232-38F7A04B6A3E}"/>
              </a:ext>
            </a:extLst>
          </p:cNvPr>
          <p:cNvSpPr>
            <a:spLocks noGrp="1"/>
          </p:cNvSpPr>
          <p:nvPr>
            <p:ph type="sldNum" sz="quarter" idx="12"/>
          </p:nvPr>
        </p:nvSpPr>
        <p:spPr/>
        <p:txBody>
          <a:bodyPr/>
          <a:lstStyle/>
          <a:p>
            <a:fld id="{05F11700-01EC-4167-B7E9-6468E75C44D5}" type="slidenum">
              <a:rPr lang="en-US" smtClean="0"/>
              <a:t>‹#›</a:t>
            </a:fld>
            <a:endParaRPr lang="en-US"/>
          </a:p>
        </p:txBody>
      </p:sp>
    </p:spTree>
    <p:extLst>
      <p:ext uri="{BB962C8B-B14F-4D97-AF65-F5344CB8AC3E}">
        <p14:creationId xmlns:p14="http://schemas.microsoft.com/office/powerpoint/2010/main" val="2946851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16114"/>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39172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95BAA-DB96-CE9B-83FB-0114F5281099}"/>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3" name="Footer Placeholder 2">
            <a:extLst>
              <a:ext uri="{FF2B5EF4-FFF2-40B4-BE49-F238E27FC236}">
                <a16:creationId xmlns:a16="http://schemas.microsoft.com/office/drawing/2014/main" id="{DE1F0E0C-C6FA-26AC-B61D-109CB1A46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CD66F-B519-DBF0-BC4A-75180C0FA31A}"/>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70273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0D7-7789-E6D6-37D6-E4CDAA100817}"/>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3" name="Footer Placeholder 2">
            <a:extLst>
              <a:ext uri="{FF2B5EF4-FFF2-40B4-BE49-F238E27FC236}">
                <a16:creationId xmlns:a16="http://schemas.microsoft.com/office/drawing/2014/main" id="{2BC6FFCD-5CF2-B472-85EF-76DDEBF3E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08126-FA55-7E68-2BD5-CED5C3D7FC2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17340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17EA-BD1A-33DC-9FCF-A7A479AC9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80A8FD-4580-E630-AF2B-8B84CAD17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F5DA2A-D8D0-D4A1-CC4A-C93F3CD4D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CE5E5-A58D-D3D5-8926-3D49D4989BCF}"/>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4FCB3D79-2FA3-D26F-E433-182C24B21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0D98B-E282-3D54-227C-2EFD4D51D16C}"/>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7380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EC42-C18A-C155-30F8-EA43E5B56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F4D35-228E-BF06-AEEA-92EC6C903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9F18F-8251-6B01-CCB6-4CF58AAD9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0AC57-A183-E24A-EAA1-5E6F8382BF6F}"/>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27EBF1CE-6B53-B272-A116-9D52FD111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19E05-D8B5-97BF-EA6A-F64581EF4D52}"/>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209798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38243-2569-A2EA-9FCD-315767CCC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B546D-1A88-E82D-D22E-29FC2D253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68F98-834E-A5B8-58C0-8B6A2EB242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F7A2E5A8-1AF8-F613-27D9-E37C3AC6E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736D8F-FD6A-3E94-9427-74F28EF46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2106C-9AA8-496A-9BF4-37542F45DF87}" type="slidenum">
              <a:rPr lang="en-US" smtClean="0"/>
              <a:t>‹#›</a:t>
            </a:fld>
            <a:endParaRPr lang="en-US"/>
          </a:p>
        </p:txBody>
      </p:sp>
    </p:spTree>
    <p:extLst>
      <p:ext uri="{BB962C8B-B14F-4D97-AF65-F5344CB8AC3E}">
        <p14:creationId xmlns:p14="http://schemas.microsoft.com/office/powerpoint/2010/main" val="2760490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8" r:id="rId13"/>
    <p:sldLayoutId id="2147483709" r:id="rId14"/>
    <p:sldLayoutId id="2147483711" r:id="rId15"/>
    <p:sldLayoutId id="2147483712" r:id="rId16"/>
    <p:sldLayoutId id="2147483719" r:id="rId17"/>
    <p:sldLayoutId id="2147483720" r:id="rId18"/>
    <p:sldLayoutId id="214748372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041240-ECAE-4494-9DAC-38E9F7D3A8CC}" type="slidenum">
              <a:rPr lang="en-US" smtClean="0"/>
              <a:t>‹#›</a:t>
            </a:fld>
            <a:endParaRPr lang="en-US"/>
          </a:p>
        </p:txBody>
      </p:sp>
    </p:spTree>
    <p:extLst>
      <p:ext uri="{BB962C8B-B14F-4D97-AF65-F5344CB8AC3E}">
        <p14:creationId xmlns:p14="http://schemas.microsoft.com/office/powerpoint/2010/main" val="36228578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9883" y="63404"/>
            <a:ext cx="9664700" cy="836294"/>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701418" y="1953781"/>
            <a:ext cx="5941059" cy="300926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21933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4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CCFE9B-24A6-4572-A9FE-620445A89CC0}" type="datetimeFigureOut">
              <a:rPr lang="en-US" smtClean="0"/>
              <a:t>4/6/2026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F11700-01EC-4167-B7E9-6468E75C44D5}" type="slidenum">
              <a:rPr lang="en-US" smtClean="0"/>
              <a:t>‹#›</a:t>
            </a:fld>
            <a:endParaRPr lang="en-US"/>
          </a:p>
        </p:txBody>
      </p:sp>
    </p:spTree>
    <p:extLst>
      <p:ext uri="{BB962C8B-B14F-4D97-AF65-F5344CB8AC3E}">
        <p14:creationId xmlns:p14="http://schemas.microsoft.com/office/powerpoint/2010/main" val="109057664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0.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pogo.org/reports/census-matters-why-an-accurate-count-is-essential-to-funding-our-communities" TargetMode="External"/><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ensus.gov/programs-surveys/decennial-census/about/luca.html#how-to-prepar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ensus.gov/programs-surveys/decennial-census/about/luca.html#how-to-prepar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mtgis-portal.geo.census.gov/arcgis/apps/webappviewer/index.html?id=c754be823d6342949a4c50e519eb87b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A41-452A-048E-452A-71DD09D8E419}"/>
              </a:ext>
            </a:extLst>
          </p:cNvPr>
          <p:cNvSpPr>
            <a:spLocks noGrp="1"/>
          </p:cNvSpPr>
          <p:nvPr>
            <p:ph type="ctrTitle"/>
          </p:nvPr>
        </p:nvSpPr>
        <p:spPr>
          <a:xfrm>
            <a:off x="840215" y="2187133"/>
            <a:ext cx="8320114" cy="1772295"/>
          </a:xfrm>
        </p:spPr>
        <p:txBody>
          <a:bodyPr anchor="ctr">
            <a:normAutofit fontScale="90000"/>
          </a:bodyPr>
          <a:lstStyle/>
          <a:p>
            <a:pPr>
              <a:spcBef>
                <a:spcPts val="0"/>
              </a:spcBef>
              <a:spcAft>
                <a:spcPts val="1200"/>
              </a:spcAft>
            </a:pPr>
            <a:r>
              <a:rPr lang="en-US" dirty="0">
                <a:effectLst/>
              </a:rPr>
              <a:t>Texas Demographic Characteristics and Future Trends</a:t>
            </a:r>
          </a:p>
        </p:txBody>
      </p:sp>
      <p:sp>
        <p:nvSpPr>
          <p:cNvPr id="7" name="Content Placeholder 2">
            <a:extLst>
              <a:ext uri="{FF2B5EF4-FFF2-40B4-BE49-F238E27FC236}">
                <a16:creationId xmlns:a16="http://schemas.microsoft.com/office/drawing/2014/main" id="{B350B256-3AFC-F683-5B56-DD90FC115B95}"/>
              </a:ext>
            </a:extLst>
          </p:cNvPr>
          <p:cNvSpPr>
            <a:spLocks noGrp="1"/>
          </p:cNvSpPr>
          <p:nvPr>
            <p:ph sz="quarter" idx="10"/>
          </p:nvPr>
        </p:nvSpPr>
        <p:spPr>
          <a:xfrm>
            <a:off x="840215" y="4125175"/>
            <a:ext cx="2512585" cy="398462"/>
          </a:xfrm>
        </p:spPr>
        <p:txBody>
          <a:bodyPr/>
          <a:lstStyle/>
          <a:p>
            <a:r>
              <a:rPr lang="en-US" dirty="0"/>
              <a:t>March 24, 2026</a:t>
            </a:r>
          </a:p>
        </p:txBody>
      </p:sp>
      <p:sp>
        <p:nvSpPr>
          <p:cNvPr id="9" name="Content Placeholder 3">
            <a:extLst>
              <a:ext uri="{FF2B5EF4-FFF2-40B4-BE49-F238E27FC236}">
                <a16:creationId xmlns:a16="http://schemas.microsoft.com/office/drawing/2014/main" id="{4F6F8FB6-A640-5103-9FB6-B284F462A4CD}"/>
              </a:ext>
            </a:extLst>
          </p:cNvPr>
          <p:cNvSpPr>
            <a:spLocks noGrp="1"/>
          </p:cNvSpPr>
          <p:nvPr>
            <p:ph sz="quarter" idx="11"/>
          </p:nvPr>
        </p:nvSpPr>
        <p:spPr>
          <a:xfrm>
            <a:off x="5233123" y="4125175"/>
            <a:ext cx="2802801" cy="427038"/>
          </a:xfrm>
        </p:spPr>
        <p:txBody>
          <a:bodyPr/>
          <a:lstStyle/>
          <a:p>
            <a:r>
              <a:rPr lang="en-US" dirty="0"/>
              <a:t>Austin, TX</a:t>
            </a:r>
          </a:p>
        </p:txBody>
      </p:sp>
      <p:sp>
        <p:nvSpPr>
          <p:cNvPr id="11" name="Content Placeholder 4">
            <a:extLst>
              <a:ext uri="{FF2B5EF4-FFF2-40B4-BE49-F238E27FC236}">
                <a16:creationId xmlns:a16="http://schemas.microsoft.com/office/drawing/2014/main" id="{DBC7BFDF-63E5-3A16-0397-EDB155ED9C8E}"/>
              </a:ext>
            </a:extLst>
          </p:cNvPr>
          <p:cNvSpPr>
            <a:spLocks noGrp="1"/>
          </p:cNvSpPr>
          <p:nvPr>
            <p:ph sz="quarter" idx="12"/>
          </p:nvPr>
        </p:nvSpPr>
        <p:spPr>
          <a:xfrm>
            <a:off x="840214" y="5493285"/>
            <a:ext cx="2512585" cy="398462"/>
          </a:xfrm>
        </p:spPr>
        <p:txBody>
          <a:bodyPr>
            <a:normAutofit/>
          </a:bodyPr>
          <a:lstStyle/>
          <a:p>
            <a:r>
              <a:rPr lang="en-US" sz="1800" b="1" dirty="0"/>
              <a:t>Presented to:</a:t>
            </a:r>
          </a:p>
        </p:txBody>
      </p:sp>
      <p:sp>
        <p:nvSpPr>
          <p:cNvPr id="3" name="TextBox 2">
            <a:extLst>
              <a:ext uri="{FF2B5EF4-FFF2-40B4-BE49-F238E27FC236}">
                <a16:creationId xmlns:a16="http://schemas.microsoft.com/office/drawing/2014/main" id="{75630C6F-E3BF-C9D2-9C4F-6AE7A5602B0F}"/>
              </a:ext>
            </a:extLst>
          </p:cNvPr>
          <p:cNvSpPr txBox="1"/>
          <p:nvPr/>
        </p:nvSpPr>
        <p:spPr>
          <a:xfrm>
            <a:off x="2444749" y="5493285"/>
            <a:ext cx="6201945" cy="369332"/>
          </a:xfrm>
          <a:prstGeom prst="rect">
            <a:avLst/>
          </a:prstGeom>
          <a:noFill/>
        </p:spPr>
        <p:txBody>
          <a:bodyPr wrap="square" rtlCol="0">
            <a:spAutoFit/>
          </a:bodyPr>
          <a:lstStyle/>
          <a:p>
            <a:r>
              <a:rPr lang="en-US" b="1" dirty="0"/>
              <a:t>Texas </a:t>
            </a:r>
            <a:r>
              <a:rPr lang="en-US" b="1"/>
              <a:t>Automobile Association</a:t>
            </a:r>
            <a:endParaRPr lang="en-US" b="1" dirty="0"/>
          </a:p>
        </p:txBody>
      </p:sp>
    </p:spTree>
    <p:extLst>
      <p:ext uri="{BB962C8B-B14F-4D97-AF65-F5344CB8AC3E}">
        <p14:creationId xmlns:p14="http://schemas.microsoft.com/office/powerpoint/2010/main" val="216557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234A-B930-A375-5611-8EF1A71642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0D7A0-2E81-439D-DA3F-9460D586AF4A}"/>
              </a:ext>
            </a:extLst>
          </p:cNvPr>
          <p:cNvSpPr>
            <a:spLocks noGrp="1"/>
          </p:cNvSpPr>
          <p:nvPr>
            <p:ph type="title"/>
          </p:nvPr>
        </p:nvSpPr>
        <p:spPr>
          <a:xfrm>
            <a:off x="0" y="184925"/>
            <a:ext cx="12192000" cy="995153"/>
          </a:xfrm>
        </p:spPr>
        <p:txBody>
          <a:bodyPr/>
          <a:lstStyle/>
          <a:p>
            <a:r>
              <a:rPr lang="en-US" dirty="0"/>
              <a:t>Texas </a:t>
            </a:r>
            <a:r>
              <a:rPr lang="en-US" u="sng" dirty="0"/>
              <a:t>Cities</a:t>
            </a:r>
            <a:r>
              <a:rPr lang="en-US" dirty="0"/>
              <a:t> by Largest </a:t>
            </a:r>
            <a:r>
              <a:rPr lang="en-US" dirty="0">
                <a:solidFill>
                  <a:srgbClr val="FF0000"/>
                </a:solidFill>
              </a:rPr>
              <a:t>Numeric Growth</a:t>
            </a:r>
            <a:br>
              <a:rPr lang="en-US" dirty="0"/>
            </a:br>
            <a:r>
              <a:rPr lang="en-US" dirty="0"/>
              <a:t>from 2023 to 2024 and National Ranking</a:t>
            </a:r>
          </a:p>
        </p:txBody>
      </p:sp>
      <p:sp>
        <p:nvSpPr>
          <p:cNvPr id="5" name="TextBox 4">
            <a:extLst>
              <a:ext uri="{FF2B5EF4-FFF2-40B4-BE49-F238E27FC236}">
                <a16:creationId xmlns:a16="http://schemas.microsoft.com/office/drawing/2014/main" id="{A4D5AAE8-1DBB-C084-FE27-22D780A85954}"/>
              </a:ext>
            </a:extLst>
          </p:cNvPr>
          <p:cNvSpPr txBox="1"/>
          <p:nvPr/>
        </p:nvSpPr>
        <p:spPr>
          <a:xfrm>
            <a:off x="1177746" y="1273137"/>
            <a:ext cx="986545"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National</a:t>
            </a:r>
          </a:p>
          <a:p>
            <a:pPr algn="ctr"/>
            <a:r>
              <a:rPr lang="en-US" sz="1400" b="1" dirty="0">
                <a:latin typeface="Arial" panose="020B0604020202020204" pitchFamily="34" charset="0"/>
                <a:cs typeface="Arial" panose="020B0604020202020204" pitchFamily="34" charset="0"/>
              </a:rPr>
              <a:t>Ranking</a:t>
            </a:r>
          </a:p>
        </p:txBody>
      </p:sp>
      <p:sp>
        <p:nvSpPr>
          <p:cNvPr id="2" name="TextBox 1">
            <a:extLst>
              <a:ext uri="{FF2B5EF4-FFF2-40B4-BE49-F238E27FC236}">
                <a16:creationId xmlns:a16="http://schemas.microsoft.com/office/drawing/2014/main" id="{BFE84C44-A99E-E574-EEDB-B7D541329A49}"/>
              </a:ext>
            </a:extLst>
          </p:cNvPr>
          <p:cNvSpPr txBox="1"/>
          <p:nvPr/>
        </p:nvSpPr>
        <p:spPr>
          <a:xfrm>
            <a:off x="2307602" y="1490703"/>
            <a:ext cx="820957"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City</a:t>
            </a:r>
          </a:p>
        </p:txBody>
      </p:sp>
      <p:sp>
        <p:nvSpPr>
          <p:cNvPr id="6" name="TextBox 5">
            <a:extLst>
              <a:ext uri="{FF2B5EF4-FFF2-40B4-BE49-F238E27FC236}">
                <a16:creationId xmlns:a16="http://schemas.microsoft.com/office/drawing/2014/main" id="{1A9B792D-D93F-FA59-6CF7-B489676BDAC0}"/>
              </a:ext>
            </a:extLst>
          </p:cNvPr>
          <p:cNvSpPr txBox="1"/>
          <p:nvPr/>
        </p:nvSpPr>
        <p:spPr>
          <a:xfrm>
            <a:off x="1196001" y="1812664"/>
            <a:ext cx="986545" cy="4091954"/>
          </a:xfrm>
          <a:prstGeom prst="rect">
            <a:avLst/>
          </a:prstGeom>
          <a:noFill/>
        </p:spPr>
        <p:txBody>
          <a:bodyPr wrap="square" rtlCol="0">
            <a:spAutoFit/>
          </a:bodyPr>
          <a:lstStyle/>
          <a:p>
            <a:pPr algn="ctr">
              <a:lnSpc>
                <a:spcPct val="150000"/>
              </a:lnSpc>
              <a:spcBef>
                <a:spcPts val="650"/>
              </a:spcBef>
            </a:pPr>
            <a:r>
              <a:rPr lang="en-US" sz="1400" dirty="0">
                <a:latin typeface="Arial" panose="020B0604020202020204" pitchFamily="34" charset="0"/>
                <a:cs typeface="Arial" panose="020B0604020202020204" pitchFamily="34" charset="0"/>
              </a:rPr>
              <a:t>1</a:t>
            </a:r>
          </a:p>
          <a:p>
            <a:pPr algn="ctr">
              <a:lnSpc>
                <a:spcPct val="150000"/>
              </a:lnSpc>
              <a:spcBef>
                <a:spcPts val="650"/>
              </a:spcBef>
            </a:pPr>
            <a:r>
              <a:rPr lang="en-US" sz="1400" dirty="0">
                <a:latin typeface="Arial" panose="020B0604020202020204" pitchFamily="34" charset="0"/>
                <a:cs typeface="Arial" panose="020B0604020202020204" pitchFamily="34" charset="0"/>
              </a:rPr>
              <a:t>2</a:t>
            </a:r>
          </a:p>
          <a:p>
            <a:pPr algn="ctr">
              <a:lnSpc>
                <a:spcPct val="150000"/>
              </a:lnSpc>
              <a:spcBef>
                <a:spcPts val="650"/>
              </a:spcBef>
            </a:pPr>
            <a:r>
              <a:rPr lang="en-US" sz="1400" dirty="0">
                <a:latin typeface="Arial" panose="020B0604020202020204" pitchFamily="34" charset="0"/>
                <a:cs typeface="Arial" panose="020B0604020202020204" pitchFamily="34" charset="0"/>
              </a:rPr>
              <a:t>3</a:t>
            </a:r>
          </a:p>
          <a:p>
            <a:pPr algn="ctr">
              <a:lnSpc>
                <a:spcPct val="150000"/>
              </a:lnSpc>
              <a:spcBef>
                <a:spcPts val="650"/>
              </a:spcBef>
            </a:pPr>
            <a:r>
              <a:rPr lang="en-US" sz="1400" dirty="0">
                <a:latin typeface="Arial" panose="020B0604020202020204" pitchFamily="34" charset="0"/>
                <a:cs typeface="Arial" panose="020B0604020202020204" pitchFamily="34" charset="0"/>
              </a:rPr>
              <a:t>4</a:t>
            </a:r>
          </a:p>
          <a:p>
            <a:pPr algn="ctr">
              <a:lnSpc>
                <a:spcPct val="150000"/>
              </a:lnSpc>
              <a:spcBef>
                <a:spcPts val="650"/>
              </a:spcBef>
            </a:pPr>
            <a:r>
              <a:rPr lang="en-US" sz="1400" dirty="0">
                <a:latin typeface="Arial" panose="020B0604020202020204" pitchFamily="34" charset="0"/>
                <a:cs typeface="Arial" panose="020B0604020202020204" pitchFamily="34" charset="0"/>
              </a:rPr>
              <a:t>8</a:t>
            </a:r>
          </a:p>
          <a:p>
            <a:pPr algn="ctr">
              <a:lnSpc>
                <a:spcPct val="150000"/>
              </a:lnSpc>
              <a:spcBef>
                <a:spcPts val="650"/>
              </a:spcBef>
            </a:pPr>
            <a:r>
              <a:rPr lang="en-US" sz="1400" dirty="0">
                <a:latin typeface="Arial" panose="020B0604020202020204" pitchFamily="34" charset="0"/>
                <a:cs typeface="Arial" panose="020B0604020202020204" pitchFamily="34" charset="0"/>
              </a:rPr>
              <a:t>9</a:t>
            </a:r>
          </a:p>
          <a:p>
            <a:pPr algn="ctr">
              <a:lnSpc>
                <a:spcPct val="150000"/>
              </a:lnSpc>
              <a:spcBef>
                <a:spcPts val="650"/>
              </a:spcBef>
            </a:pPr>
            <a:r>
              <a:rPr lang="en-US" sz="1400" dirty="0">
                <a:latin typeface="Arial" panose="020B0604020202020204" pitchFamily="34" charset="0"/>
                <a:cs typeface="Arial" panose="020B0604020202020204" pitchFamily="34" charset="0"/>
              </a:rPr>
              <a:t>10</a:t>
            </a:r>
          </a:p>
          <a:p>
            <a:pPr algn="ctr">
              <a:lnSpc>
                <a:spcPct val="150000"/>
              </a:lnSpc>
              <a:spcBef>
                <a:spcPts val="650"/>
              </a:spcBef>
            </a:pPr>
            <a:r>
              <a:rPr lang="en-US" sz="1400" dirty="0">
                <a:latin typeface="Arial" panose="020B0604020202020204" pitchFamily="34" charset="0"/>
                <a:cs typeface="Arial" panose="020B0604020202020204" pitchFamily="34" charset="0"/>
              </a:rPr>
              <a:t>11</a:t>
            </a:r>
          </a:p>
          <a:p>
            <a:pPr algn="ctr">
              <a:lnSpc>
                <a:spcPct val="150000"/>
              </a:lnSpc>
              <a:spcBef>
                <a:spcPts val="650"/>
              </a:spcBef>
            </a:pPr>
            <a:r>
              <a:rPr lang="en-US" sz="1400" dirty="0">
                <a:latin typeface="Arial" panose="020B0604020202020204" pitchFamily="34" charset="0"/>
                <a:cs typeface="Arial" panose="020B0604020202020204" pitchFamily="34" charset="0"/>
              </a:rPr>
              <a:t>18</a:t>
            </a:r>
          </a:p>
          <a:p>
            <a:pPr algn="ctr">
              <a:lnSpc>
                <a:spcPct val="150000"/>
              </a:lnSpc>
              <a:spcBef>
                <a:spcPts val="650"/>
              </a:spcBef>
            </a:pPr>
            <a:r>
              <a:rPr lang="en-US" sz="1400" dirty="0">
                <a:latin typeface="Arial" panose="020B0604020202020204" pitchFamily="34" charset="0"/>
                <a:cs typeface="Arial" panose="020B0604020202020204" pitchFamily="34" charset="0"/>
              </a:rPr>
              <a:t>21</a:t>
            </a:r>
          </a:p>
        </p:txBody>
      </p:sp>
      <p:graphicFrame>
        <p:nvGraphicFramePr>
          <p:cNvPr id="12" name="Content Placeholder 11" descr="Bar chart showing Texas cities by largest numeric growth from 2023 to 2024, led by Houston with 43,217. National rankings are also listed.">
            <a:extLst>
              <a:ext uri="{FF2B5EF4-FFF2-40B4-BE49-F238E27FC236}">
                <a16:creationId xmlns:a16="http://schemas.microsoft.com/office/drawing/2014/main" id="{792830D6-2C3C-41C4-69B9-FD57C68913E1}"/>
              </a:ext>
            </a:extLst>
          </p:cNvPr>
          <p:cNvGraphicFramePr>
            <a:graphicFrameLocks noGrp="1"/>
          </p:cNvGraphicFramePr>
          <p:nvPr>
            <p:ph idx="1"/>
          </p:nvPr>
        </p:nvGraphicFramePr>
        <p:xfrm>
          <a:off x="2164291" y="1661977"/>
          <a:ext cx="9218084"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63E198A7-829C-589B-7295-0EB68BEA7538}"/>
              </a:ext>
            </a:extLst>
          </p:cNvPr>
          <p:cNvSpPr>
            <a:spLocks noGrp="1"/>
          </p:cNvSpPr>
          <p:nvPr>
            <p:ph sz="quarter" idx="13"/>
          </p:nvPr>
        </p:nvSpPr>
        <p:spPr/>
        <p:txBody>
          <a:bodyPr>
            <a:normAutofit/>
          </a:bodyPr>
          <a:lstStyle/>
          <a:p>
            <a:r>
              <a:rPr lang="en-US" sz="1100" b="1"/>
              <a:t>Source</a:t>
            </a:r>
            <a:r>
              <a:rPr lang="en-US" sz="1100"/>
              <a:t>: U.S. Census Bureau, Vintage 2024 Population Estimates</a:t>
            </a:r>
          </a:p>
        </p:txBody>
      </p:sp>
      <p:grpSp>
        <p:nvGrpSpPr>
          <p:cNvPr id="7" name="Group 6">
            <a:extLst>
              <a:ext uri="{FF2B5EF4-FFF2-40B4-BE49-F238E27FC236}">
                <a16:creationId xmlns:a16="http://schemas.microsoft.com/office/drawing/2014/main" id="{E35CE2A0-7635-E0D4-CBB0-96C0BA4E6835}"/>
              </a:ext>
              <a:ext uri="{C183D7F6-B498-43B3-948B-1728B52AA6E4}">
                <adec:decorative xmlns:adec="http://schemas.microsoft.com/office/drawing/2017/decorative" val="1"/>
              </a:ext>
            </a:extLst>
          </p:cNvPr>
          <p:cNvGrpSpPr/>
          <p:nvPr/>
        </p:nvGrpSpPr>
        <p:grpSpPr>
          <a:xfrm>
            <a:off x="1191325" y="1781216"/>
            <a:ext cx="9726311" cy="4097717"/>
            <a:chOff x="1191325" y="1781216"/>
            <a:chExt cx="9726311" cy="4097717"/>
          </a:xfrm>
        </p:grpSpPr>
        <p:cxnSp>
          <p:nvCxnSpPr>
            <p:cNvPr id="8" name="Straight Connector 7">
              <a:extLst>
                <a:ext uri="{FF2B5EF4-FFF2-40B4-BE49-F238E27FC236}">
                  <a16:creationId xmlns:a16="http://schemas.microsoft.com/office/drawing/2014/main" id="{3CECD608-7F1C-F629-540B-997B9EC1729F}"/>
                </a:ext>
              </a:extLst>
            </p:cNvPr>
            <p:cNvCxnSpPr>
              <a:cxnSpLocks/>
            </p:cNvCxnSpPr>
            <p:nvPr/>
          </p:nvCxnSpPr>
          <p:spPr>
            <a:xfrm>
              <a:off x="2142949" y="1786979"/>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8E2FEDB1-EA4B-6D8E-5E88-C04E54CE3FD4}"/>
                </a:ext>
              </a:extLst>
            </p:cNvPr>
            <p:cNvCxnSpPr>
              <a:cxnSpLocks/>
            </p:cNvCxnSpPr>
            <p:nvPr/>
          </p:nvCxnSpPr>
          <p:spPr>
            <a:xfrm flipH="1">
              <a:off x="1196001" y="219421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957632A1-F06D-E53E-D5DD-B4AC9E1B475D}"/>
                </a:ext>
              </a:extLst>
            </p:cNvPr>
            <p:cNvCxnSpPr>
              <a:cxnSpLocks/>
            </p:cNvCxnSpPr>
            <p:nvPr/>
          </p:nvCxnSpPr>
          <p:spPr>
            <a:xfrm flipH="1">
              <a:off x="1196001" y="2604671"/>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DC8706BA-1682-5DFC-1CD4-80C4FF22D03D}"/>
                </a:ext>
              </a:extLst>
            </p:cNvPr>
            <p:cNvCxnSpPr>
              <a:cxnSpLocks/>
            </p:cNvCxnSpPr>
            <p:nvPr/>
          </p:nvCxnSpPr>
          <p:spPr>
            <a:xfrm flipH="1">
              <a:off x="1196001" y="3014187"/>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669089DE-3BC3-B5C7-FED9-C3979AB1D65F}"/>
                </a:ext>
              </a:extLst>
            </p:cNvPr>
            <p:cNvCxnSpPr>
              <a:cxnSpLocks/>
            </p:cNvCxnSpPr>
            <p:nvPr/>
          </p:nvCxnSpPr>
          <p:spPr>
            <a:xfrm flipH="1">
              <a:off x="1196001" y="342463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54335C08-EF6C-53A3-F281-AC91980F99B9}"/>
                </a:ext>
              </a:extLst>
            </p:cNvPr>
            <p:cNvCxnSpPr>
              <a:cxnSpLocks/>
              <a:endCxn id="6" idx="1"/>
            </p:cNvCxnSpPr>
            <p:nvPr/>
          </p:nvCxnSpPr>
          <p:spPr>
            <a:xfrm flipH="1">
              <a:off x="1196001" y="3853295"/>
              <a:ext cx="9721635" cy="5346"/>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F07F9D5-1DF0-BA55-9B92-F99AFA9B20C6}"/>
                </a:ext>
              </a:extLst>
            </p:cNvPr>
            <p:cNvCxnSpPr>
              <a:cxnSpLocks/>
            </p:cNvCxnSpPr>
            <p:nvPr/>
          </p:nvCxnSpPr>
          <p:spPr>
            <a:xfrm flipH="1">
              <a:off x="1196001" y="4238062"/>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41B9BF77-1821-FF60-7C58-9A3C6CC1400D}"/>
                </a:ext>
              </a:extLst>
            </p:cNvPr>
            <p:cNvCxnSpPr>
              <a:cxnSpLocks/>
            </p:cNvCxnSpPr>
            <p:nvPr/>
          </p:nvCxnSpPr>
          <p:spPr>
            <a:xfrm flipH="1">
              <a:off x="1196001" y="4647578"/>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AD60B41C-95CE-13AC-0090-25339BEA4BD8}"/>
                </a:ext>
              </a:extLst>
            </p:cNvPr>
            <p:cNvCxnSpPr>
              <a:cxnSpLocks/>
            </p:cNvCxnSpPr>
            <p:nvPr/>
          </p:nvCxnSpPr>
          <p:spPr>
            <a:xfrm flipH="1">
              <a:off x="1196001" y="5058030"/>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C9C6BC7-6616-BC44-9100-7D06E747FFB6}"/>
                </a:ext>
              </a:extLst>
            </p:cNvPr>
            <p:cNvCxnSpPr>
              <a:cxnSpLocks/>
            </p:cNvCxnSpPr>
            <p:nvPr/>
          </p:nvCxnSpPr>
          <p:spPr>
            <a:xfrm flipH="1">
              <a:off x="1196001" y="5502141"/>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FE2A93F1-00F7-980F-1A77-064B131ED39A}"/>
                </a:ext>
              </a:extLst>
            </p:cNvPr>
            <p:cNvCxnSpPr>
              <a:cxnSpLocks/>
            </p:cNvCxnSpPr>
            <p:nvPr/>
          </p:nvCxnSpPr>
          <p:spPr>
            <a:xfrm>
              <a:off x="1196935" y="1786979"/>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22E51F1-38BE-B50C-14CF-1C7941CCCF8A}"/>
                </a:ext>
              </a:extLst>
            </p:cNvPr>
            <p:cNvCxnSpPr>
              <a:cxnSpLocks/>
            </p:cNvCxnSpPr>
            <p:nvPr/>
          </p:nvCxnSpPr>
          <p:spPr>
            <a:xfrm flipH="1">
              <a:off x="1191325" y="178697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0D8590A2-8B7A-3DE7-26C5-3A5DF4CDA4CB}"/>
                </a:ext>
              </a:extLst>
            </p:cNvPr>
            <p:cNvCxnSpPr>
              <a:cxnSpLocks/>
            </p:cNvCxnSpPr>
            <p:nvPr/>
          </p:nvCxnSpPr>
          <p:spPr>
            <a:xfrm>
              <a:off x="10912960" y="1781216"/>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cxnSp>
        <p:nvCxnSpPr>
          <p:cNvPr id="22" name="Straight Connector 21">
            <a:extLst>
              <a:ext uri="{FF2B5EF4-FFF2-40B4-BE49-F238E27FC236}">
                <a16:creationId xmlns:a16="http://schemas.microsoft.com/office/drawing/2014/main" id="{3685D273-C4BB-5605-5E41-24B7FF8B7F9F}"/>
              </a:ext>
              <a:ext uri="{C183D7F6-B498-43B3-948B-1728B52AA6E4}">
                <adec:decorative xmlns:adec="http://schemas.microsoft.com/office/drawing/2017/decorative" val="1"/>
              </a:ext>
            </a:extLst>
          </p:cNvPr>
          <p:cNvCxnSpPr>
            <a:cxnSpLocks/>
          </p:cNvCxnSpPr>
          <p:nvPr/>
        </p:nvCxnSpPr>
        <p:spPr>
          <a:xfrm flipH="1">
            <a:off x="1191325" y="5874450"/>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089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BDD91-84F6-42DD-3846-46B5F4B526E9}"/>
              </a:ext>
            </a:extLst>
          </p:cNvPr>
          <p:cNvSpPr>
            <a:spLocks noGrp="1"/>
          </p:cNvSpPr>
          <p:nvPr>
            <p:ph type="title"/>
          </p:nvPr>
        </p:nvSpPr>
        <p:spPr>
          <a:xfrm>
            <a:off x="0" y="205423"/>
            <a:ext cx="12192000" cy="995153"/>
          </a:xfrm>
        </p:spPr>
        <p:txBody>
          <a:bodyPr/>
          <a:lstStyle/>
          <a:p>
            <a:r>
              <a:rPr lang="en-US" dirty="0"/>
              <a:t>Texas Cities by Fastest </a:t>
            </a:r>
            <a:r>
              <a:rPr lang="en-US" dirty="0">
                <a:solidFill>
                  <a:srgbClr val="FF0000"/>
                </a:solidFill>
              </a:rPr>
              <a:t>Growth Rate</a:t>
            </a:r>
            <a:br>
              <a:rPr lang="en-US" dirty="0"/>
            </a:br>
            <a:r>
              <a:rPr lang="en-US" dirty="0"/>
              <a:t>from 2023 to 2024 and National Ranking</a:t>
            </a:r>
          </a:p>
        </p:txBody>
      </p:sp>
      <p:sp>
        <p:nvSpPr>
          <p:cNvPr id="14" name="TextBox 13">
            <a:extLst>
              <a:ext uri="{FF2B5EF4-FFF2-40B4-BE49-F238E27FC236}">
                <a16:creationId xmlns:a16="http://schemas.microsoft.com/office/drawing/2014/main" id="{3055D1BD-6796-FEA6-586F-537A0F0303DD}"/>
              </a:ext>
            </a:extLst>
          </p:cNvPr>
          <p:cNvSpPr txBox="1"/>
          <p:nvPr/>
        </p:nvSpPr>
        <p:spPr>
          <a:xfrm>
            <a:off x="1168394" y="1191002"/>
            <a:ext cx="986545"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National</a:t>
            </a:r>
          </a:p>
          <a:p>
            <a:pPr algn="ctr"/>
            <a:r>
              <a:rPr lang="en-US" sz="1400" b="1" dirty="0">
                <a:latin typeface="Arial" panose="020B0604020202020204" pitchFamily="34" charset="0"/>
                <a:cs typeface="Arial" panose="020B0604020202020204" pitchFamily="34" charset="0"/>
              </a:rPr>
              <a:t>Ranking</a:t>
            </a:r>
          </a:p>
        </p:txBody>
      </p:sp>
      <p:sp>
        <p:nvSpPr>
          <p:cNvPr id="13" name="TextBox 12">
            <a:extLst>
              <a:ext uri="{FF2B5EF4-FFF2-40B4-BE49-F238E27FC236}">
                <a16:creationId xmlns:a16="http://schemas.microsoft.com/office/drawing/2014/main" id="{46B495BA-1813-19C2-2B30-D25DF3655FCF}"/>
              </a:ext>
            </a:extLst>
          </p:cNvPr>
          <p:cNvSpPr txBox="1"/>
          <p:nvPr/>
        </p:nvSpPr>
        <p:spPr>
          <a:xfrm>
            <a:off x="2177870" y="1377098"/>
            <a:ext cx="820957"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City</a:t>
            </a:r>
          </a:p>
        </p:txBody>
      </p:sp>
      <p:sp>
        <p:nvSpPr>
          <p:cNvPr id="15" name="TextBox 14">
            <a:extLst>
              <a:ext uri="{FF2B5EF4-FFF2-40B4-BE49-F238E27FC236}">
                <a16:creationId xmlns:a16="http://schemas.microsoft.com/office/drawing/2014/main" id="{5891B07C-E38B-1D07-0DA8-C54CFC551B41}"/>
              </a:ext>
            </a:extLst>
          </p:cNvPr>
          <p:cNvSpPr txBox="1"/>
          <p:nvPr/>
        </p:nvSpPr>
        <p:spPr>
          <a:xfrm>
            <a:off x="1173070" y="1689507"/>
            <a:ext cx="986545" cy="4091954"/>
          </a:xfrm>
          <a:prstGeom prst="rect">
            <a:avLst/>
          </a:prstGeom>
          <a:noFill/>
        </p:spPr>
        <p:txBody>
          <a:bodyPr wrap="square" rtlCol="0">
            <a:spAutoFit/>
          </a:bodyPr>
          <a:lstStyle/>
          <a:p>
            <a:pPr algn="ctr">
              <a:lnSpc>
                <a:spcPct val="150000"/>
              </a:lnSpc>
              <a:spcBef>
                <a:spcPts val="650"/>
              </a:spcBef>
            </a:pPr>
            <a:r>
              <a:rPr lang="en-US" sz="1400" dirty="0">
                <a:latin typeface="Arial" panose="020B0604020202020204" pitchFamily="34" charset="0"/>
                <a:cs typeface="Arial" panose="020B0604020202020204" pitchFamily="34" charset="0"/>
              </a:rPr>
              <a:t>1</a:t>
            </a:r>
          </a:p>
          <a:p>
            <a:pPr algn="ctr">
              <a:lnSpc>
                <a:spcPct val="150000"/>
              </a:lnSpc>
              <a:spcBef>
                <a:spcPts val="650"/>
              </a:spcBef>
            </a:pPr>
            <a:r>
              <a:rPr lang="en-US" sz="1400" dirty="0">
                <a:latin typeface="Arial" panose="020B0604020202020204" pitchFamily="34" charset="0"/>
                <a:cs typeface="Arial" panose="020B0604020202020204" pitchFamily="34" charset="0"/>
              </a:rPr>
              <a:t>2</a:t>
            </a:r>
          </a:p>
          <a:p>
            <a:pPr algn="ctr">
              <a:lnSpc>
                <a:spcPct val="150000"/>
              </a:lnSpc>
              <a:spcBef>
                <a:spcPts val="650"/>
              </a:spcBef>
            </a:pPr>
            <a:r>
              <a:rPr lang="en-US" sz="1400" dirty="0">
                <a:latin typeface="Arial" panose="020B0604020202020204" pitchFamily="34" charset="0"/>
                <a:cs typeface="Arial" panose="020B0604020202020204" pitchFamily="34" charset="0"/>
              </a:rPr>
              <a:t>4</a:t>
            </a:r>
          </a:p>
          <a:p>
            <a:pPr algn="ctr">
              <a:lnSpc>
                <a:spcPct val="150000"/>
              </a:lnSpc>
              <a:spcBef>
                <a:spcPts val="650"/>
              </a:spcBef>
            </a:pPr>
            <a:r>
              <a:rPr lang="en-US" sz="1400" dirty="0">
                <a:latin typeface="Arial" panose="020B0604020202020204" pitchFamily="34" charset="0"/>
                <a:cs typeface="Arial" panose="020B0604020202020204" pitchFamily="34" charset="0"/>
              </a:rPr>
              <a:t>5</a:t>
            </a:r>
          </a:p>
          <a:p>
            <a:pPr algn="ctr">
              <a:lnSpc>
                <a:spcPct val="150000"/>
              </a:lnSpc>
              <a:spcBef>
                <a:spcPts val="650"/>
              </a:spcBef>
            </a:pPr>
            <a:r>
              <a:rPr lang="en-US" sz="1400" dirty="0">
                <a:latin typeface="Arial" panose="020B0604020202020204" pitchFamily="34" charset="0"/>
                <a:cs typeface="Arial" panose="020B0604020202020204" pitchFamily="34" charset="0"/>
              </a:rPr>
              <a:t>8</a:t>
            </a:r>
          </a:p>
          <a:p>
            <a:pPr algn="ctr">
              <a:lnSpc>
                <a:spcPct val="150000"/>
              </a:lnSpc>
              <a:spcBef>
                <a:spcPts val="650"/>
              </a:spcBef>
            </a:pPr>
            <a:r>
              <a:rPr lang="en-US" sz="1400" dirty="0">
                <a:latin typeface="Arial" panose="020B0604020202020204" pitchFamily="34" charset="0"/>
                <a:cs typeface="Arial" panose="020B0604020202020204" pitchFamily="34" charset="0"/>
              </a:rPr>
              <a:t>11</a:t>
            </a:r>
          </a:p>
          <a:p>
            <a:pPr algn="ctr">
              <a:lnSpc>
                <a:spcPct val="150000"/>
              </a:lnSpc>
              <a:spcBef>
                <a:spcPts val="650"/>
              </a:spcBef>
            </a:pPr>
            <a:r>
              <a:rPr lang="en-US" sz="1400" dirty="0">
                <a:latin typeface="Arial" panose="020B0604020202020204" pitchFamily="34" charset="0"/>
                <a:cs typeface="Arial" panose="020B0604020202020204" pitchFamily="34" charset="0"/>
              </a:rPr>
              <a:t>13</a:t>
            </a:r>
          </a:p>
          <a:p>
            <a:pPr algn="ctr">
              <a:lnSpc>
                <a:spcPct val="150000"/>
              </a:lnSpc>
              <a:spcBef>
                <a:spcPts val="650"/>
              </a:spcBef>
            </a:pPr>
            <a:r>
              <a:rPr lang="en-US" sz="1400" dirty="0">
                <a:latin typeface="Arial" panose="020B0604020202020204" pitchFamily="34" charset="0"/>
                <a:cs typeface="Arial" panose="020B0604020202020204" pitchFamily="34" charset="0"/>
              </a:rPr>
              <a:t>17</a:t>
            </a:r>
          </a:p>
          <a:p>
            <a:pPr algn="ctr">
              <a:lnSpc>
                <a:spcPct val="150000"/>
              </a:lnSpc>
              <a:spcBef>
                <a:spcPts val="650"/>
              </a:spcBef>
            </a:pPr>
            <a:r>
              <a:rPr lang="en-US" sz="1400" dirty="0">
                <a:latin typeface="Arial" panose="020B0604020202020204" pitchFamily="34" charset="0"/>
                <a:cs typeface="Arial" panose="020B0604020202020204" pitchFamily="34" charset="0"/>
              </a:rPr>
              <a:t>18</a:t>
            </a:r>
          </a:p>
          <a:p>
            <a:pPr algn="ctr">
              <a:lnSpc>
                <a:spcPct val="150000"/>
              </a:lnSpc>
              <a:spcBef>
                <a:spcPts val="650"/>
              </a:spcBef>
            </a:pPr>
            <a:r>
              <a:rPr lang="en-US" sz="1400" dirty="0">
                <a:latin typeface="Arial" panose="020B0604020202020204" pitchFamily="34" charset="0"/>
                <a:cs typeface="Arial" panose="020B0604020202020204" pitchFamily="34" charset="0"/>
              </a:rPr>
              <a:t>22</a:t>
            </a:r>
          </a:p>
        </p:txBody>
      </p:sp>
      <p:graphicFrame>
        <p:nvGraphicFramePr>
          <p:cNvPr id="12" name="Content Placeholder 11" descr="Bar chart listing Texas cities with fastest growth rate Princeton top with 30.6%, followed by Fulshear, Celina, and others.">
            <a:extLst>
              <a:ext uri="{FF2B5EF4-FFF2-40B4-BE49-F238E27FC236}">
                <a16:creationId xmlns:a16="http://schemas.microsoft.com/office/drawing/2014/main" id="{BA318459-03DB-6AA7-2E43-485CE884C5EE}"/>
              </a:ext>
            </a:extLst>
          </p:cNvPr>
          <p:cNvGraphicFramePr>
            <a:graphicFrameLocks noGrp="1"/>
          </p:cNvGraphicFramePr>
          <p:nvPr>
            <p:ph idx="1"/>
            <p:extLst>
              <p:ext uri="{D42A27DB-BD31-4B8C-83A1-F6EECF244321}">
                <p14:modId xmlns:p14="http://schemas.microsoft.com/office/powerpoint/2010/main" val="3846773661"/>
              </p:ext>
            </p:extLst>
          </p:nvPr>
        </p:nvGraphicFramePr>
        <p:xfrm>
          <a:off x="2121522" y="1562100"/>
          <a:ext cx="9215526" cy="440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D961AB98-AC9A-7101-E69A-889AF6E00B1E}"/>
              </a:ext>
            </a:extLst>
          </p:cNvPr>
          <p:cNvSpPr>
            <a:spLocks noGrp="1"/>
          </p:cNvSpPr>
          <p:nvPr>
            <p:ph sz="quarter" idx="13"/>
          </p:nvPr>
        </p:nvSpPr>
        <p:spPr/>
        <p:txBody>
          <a:bodyPr>
            <a:normAutofit/>
          </a:bodyPr>
          <a:lstStyle/>
          <a:p>
            <a:r>
              <a:rPr lang="en-US" sz="1100" b="1" dirty="0"/>
              <a:t>Source</a:t>
            </a:r>
            <a:r>
              <a:rPr lang="en-US" sz="1100" dirty="0"/>
              <a:t>: U.S. Census Bureau, Vintage 2024 Population Estimates</a:t>
            </a:r>
          </a:p>
        </p:txBody>
      </p:sp>
      <p:grpSp>
        <p:nvGrpSpPr>
          <p:cNvPr id="16" name="Group 15">
            <a:extLst>
              <a:ext uri="{FF2B5EF4-FFF2-40B4-BE49-F238E27FC236}">
                <a16:creationId xmlns:a16="http://schemas.microsoft.com/office/drawing/2014/main" id="{675A477B-8D08-7974-CA93-DBD52CA18993}"/>
              </a:ext>
              <a:ext uri="{C183D7F6-B498-43B3-948B-1728B52AA6E4}">
                <adec:decorative xmlns:adec="http://schemas.microsoft.com/office/drawing/2017/decorative" val="1"/>
              </a:ext>
            </a:extLst>
          </p:cNvPr>
          <p:cNvGrpSpPr/>
          <p:nvPr/>
        </p:nvGrpSpPr>
        <p:grpSpPr>
          <a:xfrm>
            <a:off x="1168394" y="1689507"/>
            <a:ext cx="9744566" cy="4097717"/>
            <a:chOff x="1173070" y="1781216"/>
            <a:chExt cx="9744566" cy="4097717"/>
          </a:xfrm>
        </p:grpSpPr>
        <p:cxnSp>
          <p:nvCxnSpPr>
            <p:cNvPr id="17" name="Straight Connector 16">
              <a:extLst>
                <a:ext uri="{FF2B5EF4-FFF2-40B4-BE49-F238E27FC236}">
                  <a16:creationId xmlns:a16="http://schemas.microsoft.com/office/drawing/2014/main" id="{ABE4B676-2F38-BE3F-087E-2694A4A21D21}"/>
                </a:ext>
              </a:extLst>
            </p:cNvPr>
            <p:cNvCxnSpPr>
              <a:cxnSpLocks/>
            </p:cNvCxnSpPr>
            <p:nvPr/>
          </p:nvCxnSpPr>
          <p:spPr>
            <a:xfrm>
              <a:off x="2142949" y="1786979"/>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78092039-B3CC-4D62-6175-146A1E72BBFC}"/>
                </a:ext>
              </a:extLst>
            </p:cNvPr>
            <p:cNvCxnSpPr>
              <a:cxnSpLocks/>
            </p:cNvCxnSpPr>
            <p:nvPr/>
          </p:nvCxnSpPr>
          <p:spPr>
            <a:xfrm flipH="1">
              <a:off x="1196001" y="219421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9EF4F66E-5609-7039-1F1D-6D8B54683432}"/>
                </a:ext>
              </a:extLst>
            </p:cNvPr>
            <p:cNvCxnSpPr>
              <a:cxnSpLocks/>
            </p:cNvCxnSpPr>
            <p:nvPr/>
          </p:nvCxnSpPr>
          <p:spPr>
            <a:xfrm flipH="1">
              <a:off x="1196001" y="2604671"/>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136A516-4E83-3F8E-6B51-1B1DE4E12E60}"/>
                </a:ext>
              </a:extLst>
            </p:cNvPr>
            <p:cNvCxnSpPr>
              <a:cxnSpLocks/>
            </p:cNvCxnSpPr>
            <p:nvPr/>
          </p:nvCxnSpPr>
          <p:spPr>
            <a:xfrm flipH="1">
              <a:off x="1196001" y="3014187"/>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ED9F9F7B-FB3F-4321-1FB1-CCFD90250580}"/>
                </a:ext>
              </a:extLst>
            </p:cNvPr>
            <p:cNvCxnSpPr>
              <a:cxnSpLocks/>
            </p:cNvCxnSpPr>
            <p:nvPr/>
          </p:nvCxnSpPr>
          <p:spPr>
            <a:xfrm flipH="1">
              <a:off x="1196001" y="342463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EB39AE1-3C54-E7A1-3AED-8C9C5116EBA1}"/>
                </a:ext>
              </a:extLst>
            </p:cNvPr>
            <p:cNvCxnSpPr>
              <a:cxnSpLocks/>
              <a:endCxn id="15" idx="1"/>
            </p:cNvCxnSpPr>
            <p:nvPr/>
          </p:nvCxnSpPr>
          <p:spPr>
            <a:xfrm flipH="1">
              <a:off x="1173070" y="3730138"/>
              <a:ext cx="9712283" cy="97055"/>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37C2469B-E5F7-8F65-0F79-C0CC41A53B66}"/>
                </a:ext>
              </a:extLst>
            </p:cNvPr>
            <p:cNvCxnSpPr>
              <a:cxnSpLocks/>
            </p:cNvCxnSpPr>
            <p:nvPr/>
          </p:nvCxnSpPr>
          <p:spPr>
            <a:xfrm flipH="1">
              <a:off x="1196001" y="4238062"/>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AB08FD16-BB26-CE41-7C9E-40712C39C899}"/>
                </a:ext>
              </a:extLst>
            </p:cNvPr>
            <p:cNvCxnSpPr>
              <a:cxnSpLocks/>
            </p:cNvCxnSpPr>
            <p:nvPr/>
          </p:nvCxnSpPr>
          <p:spPr>
            <a:xfrm flipH="1">
              <a:off x="1196001" y="4647578"/>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80F02FE7-73F5-135D-484C-DCCC7EF1B7FC}"/>
                </a:ext>
              </a:extLst>
            </p:cNvPr>
            <p:cNvCxnSpPr>
              <a:cxnSpLocks/>
            </p:cNvCxnSpPr>
            <p:nvPr/>
          </p:nvCxnSpPr>
          <p:spPr>
            <a:xfrm flipH="1">
              <a:off x="1196001" y="5058030"/>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2EBA3D53-EA2F-B60D-C0D9-5551B5720942}"/>
                </a:ext>
              </a:extLst>
            </p:cNvPr>
            <p:cNvCxnSpPr>
              <a:cxnSpLocks/>
            </p:cNvCxnSpPr>
            <p:nvPr/>
          </p:nvCxnSpPr>
          <p:spPr>
            <a:xfrm flipH="1">
              <a:off x="1196001" y="5502141"/>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BD681E1F-026F-65DD-32BF-BBFD27867EFD}"/>
                </a:ext>
              </a:extLst>
            </p:cNvPr>
            <p:cNvCxnSpPr>
              <a:cxnSpLocks/>
            </p:cNvCxnSpPr>
            <p:nvPr/>
          </p:nvCxnSpPr>
          <p:spPr>
            <a:xfrm>
              <a:off x="1196935" y="1786979"/>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5E5443A7-44D6-332A-43A6-B35C6BFBAAA2}"/>
                </a:ext>
              </a:extLst>
            </p:cNvPr>
            <p:cNvCxnSpPr>
              <a:cxnSpLocks/>
            </p:cNvCxnSpPr>
            <p:nvPr/>
          </p:nvCxnSpPr>
          <p:spPr>
            <a:xfrm flipH="1">
              <a:off x="1191325" y="1786979"/>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A46F4336-11F5-6735-40BC-3EDB8CBAABCF}"/>
                </a:ext>
              </a:extLst>
            </p:cNvPr>
            <p:cNvCxnSpPr>
              <a:cxnSpLocks/>
            </p:cNvCxnSpPr>
            <p:nvPr/>
          </p:nvCxnSpPr>
          <p:spPr>
            <a:xfrm>
              <a:off x="10912960" y="1781216"/>
              <a:ext cx="0" cy="4091954"/>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325DE4E7-B72A-A304-03E9-31F684D2B2DD}"/>
              </a:ext>
              <a:ext uri="{C183D7F6-B498-43B3-948B-1728B52AA6E4}">
                <adec:decorative xmlns:adec="http://schemas.microsoft.com/office/drawing/2017/decorative" val="1"/>
              </a:ext>
            </a:extLst>
          </p:cNvPr>
          <p:cNvCxnSpPr>
            <a:cxnSpLocks/>
          </p:cNvCxnSpPr>
          <p:nvPr/>
        </p:nvCxnSpPr>
        <p:spPr>
          <a:xfrm flipH="1">
            <a:off x="1186649" y="5781461"/>
            <a:ext cx="9721635"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929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8DAC8-4D10-4AAF-90D6-0909168E307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B8834A-7CD4-384A-504E-B3F7078EAE93}"/>
              </a:ext>
            </a:extLst>
          </p:cNvPr>
          <p:cNvSpPr>
            <a:spLocks noGrp="1"/>
          </p:cNvSpPr>
          <p:nvPr>
            <p:ph type="title" idx="4294967295"/>
          </p:nvPr>
        </p:nvSpPr>
        <p:spPr>
          <a:xfrm>
            <a:off x="1839433" y="290453"/>
            <a:ext cx="7409977" cy="978729"/>
          </a:xfrm>
          <a:prstGeom prst="rect">
            <a:avLst/>
          </a:prstGeom>
        </p:spPr>
        <p:txBody>
          <a:bodyPr wrap="none">
            <a:spAutoFit/>
          </a:bodyPr>
          <a:lstStyle/>
          <a:p>
            <a:pPr lvl="0" defTabSz="914377">
              <a:lnSpc>
                <a:spcPct val="90000"/>
              </a:lnSpc>
              <a:spcBef>
                <a:spcPts val="1000"/>
              </a:spcBef>
              <a:defRPr/>
            </a:pPr>
            <a:r>
              <a:rPr lang="en-US" sz="2800" b="1">
                <a:latin typeface="+mn-lt"/>
              </a:rPr>
              <a:t>Texas Rural Counties by Population, 2023 </a:t>
            </a:r>
            <a:br>
              <a:rPr lang="en-US" sz="3600"/>
            </a:br>
            <a:endParaRPr lang="en-US" sz="3600"/>
          </a:p>
        </p:txBody>
      </p:sp>
      <p:pic>
        <p:nvPicPr>
          <p:cNvPr id="3" name="Picture 2" descr="A map of texas with green squares">
            <a:extLst>
              <a:ext uri="{FF2B5EF4-FFF2-40B4-BE49-F238E27FC236}">
                <a16:creationId xmlns:a16="http://schemas.microsoft.com/office/drawing/2014/main" id="{9BD202D1-3228-26E1-8CF8-D9CCF7B57B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759" y="891280"/>
            <a:ext cx="7694918" cy="5946074"/>
          </a:xfrm>
          <a:prstGeom prst="rect">
            <a:avLst/>
          </a:prstGeom>
        </p:spPr>
      </p:pic>
      <p:sp>
        <p:nvSpPr>
          <p:cNvPr id="14" name="TextBox 13">
            <a:extLst>
              <a:ext uri="{FF2B5EF4-FFF2-40B4-BE49-F238E27FC236}">
                <a16:creationId xmlns:a16="http://schemas.microsoft.com/office/drawing/2014/main" id="{01641E48-DF79-916A-3D8D-E20A6E8E8094}"/>
              </a:ext>
            </a:extLst>
          </p:cNvPr>
          <p:cNvSpPr txBox="1"/>
          <p:nvPr/>
        </p:nvSpPr>
        <p:spPr>
          <a:xfrm>
            <a:off x="7907576" y="1037685"/>
            <a:ext cx="3951565" cy="4647426"/>
          </a:xfrm>
          <a:prstGeom prst="rect">
            <a:avLst/>
          </a:prstGeom>
          <a:noFill/>
        </p:spPr>
        <p:txBody>
          <a:bodyPr wrap="square" rtlCol="0">
            <a:spAutoFit/>
          </a:bodyPr>
          <a:lstStyle/>
          <a:p>
            <a:r>
              <a:rPr lang="en-US" sz="3200" b="1"/>
              <a:t>181 Rural Counties</a:t>
            </a:r>
          </a:p>
          <a:p>
            <a:pPr marL="457200" indent="-457200">
              <a:buFont typeface="Wingdings" panose="05000000000000000000" pitchFamily="2" charset="2"/>
              <a:buChar char="Ø"/>
            </a:pPr>
            <a:endParaRPr lang="en-US" sz="2800" b="1"/>
          </a:p>
          <a:p>
            <a:pPr marL="457200" indent="-457200">
              <a:buFont typeface="Wingdings" panose="05000000000000000000" pitchFamily="2" charset="2"/>
              <a:buChar char="Ø"/>
            </a:pPr>
            <a:r>
              <a:rPr lang="en-US" sz="2400" b="1"/>
              <a:t>Total pop.= 2.4 million (8.1% of Texas pop.)</a:t>
            </a:r>
          </a:p>
          <a:p>
            <a:pPr marL="457200" indent="-457200">
              <a:buFont typeface="Wingdings" panose="05000000000000000000" pitchFamily="2" charset="2"/>
              <a:buChar char="Ø"/>
            </a:pPr>
            <a:endParaRPr lang="en-US" sz="2400" b="1"/>
          </a:p>
          <a:p>
            <a:pPr marL="457200" indent="-457200">
              <a:buFont typeface="Wingdings" panose="05000000000000000000" pitchFamily="2" charset="2"/>
              <a:buChar char="Ø"/>
            </a:pPr>
            <a:endParaRPr lang="en-US" sz="2400" b="1"/>
          </a:p>
          <a:p>
            <a:pPr marL="457200" indent="-457200">
              <a:buFont typeface="Wingdings" panose="05000000000000000000" pitchFamily="2" charset="2"/>
              <a:buChar char="Ø"/>
            </a:pPr>
            <a:r>
              <a:rPr lang="en-US" sz="2400" b="1"/>
              <a:t>88 of these counties lost population between 2020-2023</a:t>
            </a:r>
          </a:p>
          <a:p>
            <a:pPr marL="457200" indent="-457200">
              <a:buFont typeface="Wingdings" panose="05000000000000000000" pitchFamily="2" charset="2"/>
              <a:buChar char="Ø"/>
            </a:pPr>
            <a:endParaRPr lang="en-US" sz="2400" b="1"/>
          </a:p>
          <a:p>
            <a:endParaRPr lang="en-US" sz="2400" b="1"/>
          </a:p>
          <a:p>
            <a:endParaRPr lang="en-US" sz="2000" b="1"/>
          </a:p>
        </p:txBody>
      </p:sp>
      <p:sp>
        <p:nvSpPr>
          <p:cNvPr id="4" name="TextBox 3">
            <a:extLst>
              <a:ext uri="{FF2B5EF4-FFF2-40B4-BE49-F238E27FC236}">
                <a16:creationId xmlns:a16="http://schemas.microsoft.com/office/drawing/2014/main" id="{15A46AFE-1E40-347A-BF0C-5589D4A0E009}"/>
              </a:ext>
            </a:extLst>
          </p:cNvPr>
          <p:cNvSpPr txBox="1"/>
          <p:nvPr/>
        </p:nvSpPr>
        <p:spPr>
          <a:xfrm>
            <a:off x="8048061" y="6508624"/>
            <a:ext cx="3982180" cy="246221"/>
          </a:xfrm>
          <a:prstGeom prst="rect">
            <a:avLst/>
          </a:prstGeom>
          <a:noFill/>
        </p:spPr>
        <p:txBody>
          <a:bodyPr wrap="none" rtlCol="0">
            <a:spAutoFit/>
          </a:bodyPr>
          <a:lstStyle/>
          <a:p>
            <a:r>
              <a:rPr lang="en-US" sz="1000">
                <a:solidFill>
                  <a:schemeClr val="tx1">
                    <a:lumMod val="50000"/>
                    <a:lumOff val="50000"/>
                  </a:schemeClr>
                </a:solidFill>
              </a:rPr>
              <a:t>SOURCE: US Census Bureau, Population Estimates, 2022 Vintage</a:t>
            </a:r>
          </a:p>
        </p:txBody>
      </p:sp>
    </p:spTree>
    <p:extLst>
      <p:ext uri="{BB962C8B-B14F-4D97-AF65-F5344CB8AC3E}">
        <p14:creationId xmlns:p14="http://schemas.microsoft.com/office/powerpoint/2010/main" val="169382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7F9B6-0B90-92D6-4C5F-9B788466856B}"/>
              </a:ext>
            </a:extLst>
          </p:cNvPr>
          <p:cNvSpPr>
            <a:spLocks noGrp="1"/>
          </p:cNvSpPr>
          <p:nvPr>
            <p:ph type="title"/>
          </p:nvPr>
        </p:nvSpPr>
        <p:spPr/>
        <p:txBody>
          <a:bodyPr>
            <a:normAutofit/>
          </a:bodyPr>
          <a:lstStyle/>
          <a:p>
            <a:r>
              <a:rPr lang="en-US" dirty="0"/>
              <a:t>Median Household Income and Home Value</a:t>
            </a:r>
            <a:br>
              <a:rPr lang="en-US" dirty="0"/>
            </a:br>
            <a:r>
              <a:rPr lang="en-US" dirty="0"/>
              <a:t>Gap Widens in Texas, 2013-2023 </a:t>
            </a:r>
          </a:p>
        </p:txBody>
      </p:sp>
      <p:graphicFrame>
        <p:nvGraphicFramePr>
          <p:cNvPr id="7" name="Content Placeholder 6" descr="Line graph titled &quot;Median Household Income and Home Value Gap Widens in Texas, 2013-2023.&quot; Orange line shows home value rising from $173,414 to $296,900, while blue line depicts household income increasing slightly from $67,926 to $75,780.">
            <a:extLst>
              <a:ext uri="{FF2B5EF4-FFF2-40B4-BE49-F238E27FC236}">
                <a16:creationId xmlns:a16="http://schemas.microsoft.com/office/drawing/2014/main" id="{530D20EF-987E-260F-7611-31AF4A74C846}"/>
              </a:ext>
            </a:extLst>
          </p:cNvPr>
          <p:cNvGraphicFramePr>
            <a:graphicFrameLocks noGrp="1"/>
          </p:cNvGraphicFramePr>
          <p:nvPr>
            <p:ph idx="1"/>
          </p:nvPr>
        </p:nvGraphicFramePr>
        <p:xfrm>
          <a:off x="838200" y="1414463"/>
          <a:ext cx="9459912"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D6F95158-171E-BB1B-0C9B-9D76B2EAD13E}"/>
              </a:ext>
            </a:extLst>
          </p:cNvPr>
          <p:cNvSpPr>
            <a:spLocks noGrp="1"/>
          </p:cNvSpPr>
          <p:nvPr>
            <p:ph sz="quarter" idx="13"/>
          </p:nvPr>
        </p:nvSpPr>
        <p:spPr/>
        <p:txBody>
          <a:bodyPr>
            <a:noAutofit/>
          </a:bodyPr>
          <a:lstStyle/>
          <a:p>
            <a:r>
              <a:rPr lang="en-US" b="1"/>
              <a:t>Source: </a:t>
            </a:r>
            <a:r>
              <a:rPr lang="en-US"/>
              <a:t>U.S. Census Bureau, American Community Survey, 1-Year, 2013, 2018, and  2023.</a:t>
            </a:r>
          </a:p>
          <a:p>
            <a:r>
              <a:rPr lang="en-US" b="1"/>
              <a:t>Note: </a:t>
            </a:r>
            <a:r>
              <a:rPr lang="en-US"/>
              <a:t>2023 Inflation-Adjusted Dollars.</a:t>
            </a:r>
          </a:p>
        </p:txBody>
      </p:sp>
      <p:grpSp>
        <p:nvGrpSpPr>
          <p:cNvPr id="16" name="Group 15">
            <a:extLst>
              <a:ext uri="{FF2B5EF4-FFF2-40B4-BE49-F238E27FC236}">
                <a16:creationId xmlns:a16="http://schemas.microsoft.com/office/drawing/2014/main" id="{BFDF1127-F265-6962-AC10-D9431C7297D6}"/>
              </a:ext>
              <a:ext uri="{C183D7F6-B498-43B3-948B-1728B52AA6E4}">
                <adec:decorative xmlns:adec="http://schemas.microsoft.com/office/drawing/2017/decorative" val="1"/>
              </a:ext>
            </a:extLst>
          </p:cNvPr>
          <p:cNvGrpSpPr/>
          <p:nvPr/>
        </p:nvGrpSpPr>
        <p:grpSpPr>
          <a:xfrm>
            <a:off x="9368641" y="1639929"/>
            <a:ext cx="783772" cy="1001486"/>
            <a:chOff x="9285514" y="1589314"/>
            <a:chExt cx="783772" cy="1001486"/>
          </a:xfrm>
        </p:grpSpPr>
        <p:cxnSp>
          <p:nvCxnSpPr>
            <p:cNvPr id="9" name="Straight Connector 8">
              <a:extLst>
                <a:ext uri="{FF2B5EF4-FFF2-40B4-BE49-F238E27FC236}">
                  <a16:creationId xmlns:a16="http://schemas.microsoft.com/office/drawing/2014/main" id="{C9F15EAC-3963-22C2-DD70-684A33C26BE8}"/>
                </a:ext>
              </a:extLst>
            </p:cNvPr>
            <p:cNvCxnSpPr>
              <a:cxnSpLocks/>
            </p:cNvCxnSpPr>
            <p:nvPr/>
          </p:nvCxnSpPr>
          <p:spPr>
            <a:xfrm>
              <a:off x="9285514" y="1589314"/>
              <a:ext cx="783772" cy="0"/>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61DCA934-E8ED-CB5D-8F76-3ABF7763D27C}"/>
                </a:ext>
              </a:extLst>
            </p:cNvPr>
            <p:cNvCxnSpPr>
              <a:cxnSpLocks/>
            </p:cNvCxnSpPr>
            <p:nvPr/>
          </p:nvCxnSpPr>
          <p:spPr>
            <a:xfrm>
              <a:off x="9285514" y="2590800"/>
              <a:ext cx="783772" cy="0"/>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0741F50E-3D9A-B662-0709-F415A2C6305B}"/>
                </a:ext>
              </a:extLst>
            </p:cNvPr>
            <p:cNvCxnSpPr>
              <a:cxnSpLocks/>
            </p:cNvCxnSpPr>
            <p:nvPr/>
          </p:nvCxnSpPr>
          <p:spPr>
            <a:xfrm>
              <a:off x="10069286" y="1589314"/>
              <a:ext cx="0" cy="1001486"/>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grpSp>
      <p:sp>
        <p:nvSpPr>
          <p:cNvPr id="15" name="TextBox 14">
            <a:extLst>
              <a:ext uri="{FF2B5EF4-FFF2-40B4-BE49-F238E27FC236}">
                <a16:creationId xmlns:a16="http://schemas.microsoft.com/office/drawing/2014/main" id="{8B1DE401-C888-A744-A286-EBFF937B280C}"/>
              </a:ext>
            </a:extLst>
          </p:cNvPr>
          <p:cNvSpPr txBox="1"/>
          <p:nvPr/>
        </p:nvSpPr>
        <p:spPr>
          <a:xfrm>
            <a:off x="10152413" y="1674564"/>
            <a:ext cx="1683327" cy="1015663"/>
          </a:xfrm>
          <a:prstGeom prst="rect">
            <a:avLst/>
          </a:prstGeom>
          <a:noFill/>
        </p:spPr>
        <p:txBody>
          <a:bodyPr wrap="square" rtlCol="0">
            <a:spAutoFit/>
          </a:bodyPr>
          <a:lstStyle/>
          <a:p>
            <a:r>
              <a:rPr lang="en-US" sz="2000" b="1">
                <a:solidFill>
                  <a:schemeClr val="accent2"/>
                </a:solidFill>
              </a:rPr>
              <a:t>Median</a:t>
            </a:r>
          </a:p>
          <a:p>
            <a:r>
              <a:rPr lang="en-US" sz="2000" b="1">
                <a:solidFill>
                  <a:schemeClr val="accent2"/>
                </a:solidFill>
              </a:rPr>
              <a:t>Home</a:t>
            </a:r>
          </a:p>
          <a:p>
            <a:r>
              <a:rPr lang="en-US" sz="2000" b="1">
                <a:solidFill>
                  <a:schemeClr val="accent2"/>
                </a:solidFill>
              </a:rPr>
              <a:t>Value</a:t>
            </a:r>
          </a:p>
        </p:txBody>
      </p:sp>
      <p:grpSp>
        <p:nvGrpSpPr>
          <p:cNvPr id="17" name="Group 16">
            <a:extLst>
              <a:ext uri="{FF2B5EF4-FFF2-40B4-BE49-F238E27FC236}">
                <a16:creationId xmlns:a16="http://schemas.microsoft.com/office/drawing/2014/main" id="{98E4C1DC-325B-896D-B0C0-E274B3F24DEE}"/>
              </a:ext>
              <a:ext uri="{C183D7F6-B498-43B3-948B-1728B52AA6E4}">
                <adec:decorative xmlns:adec="http://schemas.microsoft.com/office/drawing/2017/decorative" val="1"/>
              </a:ext>
            </a:extLst>
          </p:cNvPr>
          <p:cNvGrpSpPr/>
          <p:nvPr/>
        </p:nvGrpSpPr>
        <p:grpSpPr>
          <a:xfrm>
            <a:off x="9368641" y="4046664"/>
            <a:ext cx="783772" cy="1001486"/>
            <a:chOff x="9285514" y="1589314"/>
            <a:chExt cx="783772" cy="1001486"/>
          </a:xfrm>
        </p:grpSpPr>
        <p:cxnSp>
          <p:nvCxnSpPr>
            <p:cNvPr id="18" name="Straight Connector 17">
              <a:extLst>
                <a:ext uri="{FF2B5EF4-FFF2-40B4-BE49-F238E27FC236}">
                  <a16:creationId xmlns:a16="http://schemas.microsoft.com/office/drawing/2014/main" id="{79276120-597E-82C0-41F1-89394D798274}"/>
                </a:ext>
              </a:extLst>
            </p:cNvPr>
            <p:cNvCxnSpPr>
              <a:cxnSpLocks/>
            </p:cNvCxnSpPr>
            <p:nvPr/>
          </p:nvCxnSpPr>
          <p:spPr>
            <a:xfrm>
              <a:off x="9285514" y="1589314"/>
              <a:ext cx="783772"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F9A72921-B9BA-E507-7CB5-F499308B89DD}"/>
                </a:ext>
              </a:extLst>
            </p:cNvPr>
            <p:cNvCxnSpPr>
              <a:cxnSpLocks/>
            </p:cNvCxnSpPr>
            <p:nvPr/>
          </p:nvCxnSpPr>
          <p:spPr>
            <a:xfrm>
              <a:off x="9285514" y="2590800"/>
              <a:ext cx="783772"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D8764622-89A9-7439-6D62-D3E7F5D16322}"/>
                </a:ext>
              </a:extLst>
            </p:cNvPr>
            <p:cNvCxnSpPr>
              <a:cxnSpLocks/>
            </p:cNvCxnSpPr>
            <p:nvPr/>
          </p:nvCxnSpPr>
          <p:spPr>
            <a:xfrm>
              <a:off x="10069286" y="1589314"/>
              <a:ext cx="0" cy="1001486"/>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grpSp>
      <p:sp>
        <p:nvSpPr>
          <p:cNvPr id="21" name="TextBox 20">
            <a:extLst>
              <a:ext uri="{FF2B5EF4-FFF2-40B4-BE49-F238E27FC236}">
                <a16:creationId xmlns:a16="http://schemas.microsoft.com/office/drawing/2014/main" id="{87B0842A-5DBE-C0CA-2135-B4A6F327E44A}"/>
              </a:ext>
            </a:extLst>
          </p:cNvPr>
          <p:cNvSpPr txBox="1"/>
          <p:nvPr/>
        </p:nvSpPr>
        <p:spPr>
          <a:xfrm>
            <a:off x="10164454" y="3997852"/>
            <a:ext cx="1683327" cy="1015663"/>
          </a:xfrm>
          <a:prstGeom prst="rect">
            <a:avLst/>
          </a:prstGeom>
          <a:noFill/>
        </p:spPr>
        <p:txBody>
          <a:bodyPr wrap="square" rtlCol="0">
            <a:spAutoFit/>
          </a:bodyPr>
          <a:lstStyle/>
          <a:p>
            <a:r>
              <a:rPr lang="en-US" sz="2000" b="1">
                <a:solidFill>
                  <a:schemeClr val="accent1"/>
                </a:solidFill>
              </a:rPr>
              <a:t>Median</a:t>
            </a:r>
          </a:p>
          <a:p>
            <a:r>
              <a:rPr lang="en-US" sz="2000" b="1">
                <a:solidFill>
                  <a:schemeClr val="accent1"/>
                </a:solidFill>
              </a:rPr>
              <a:t>Household</a:t>
            </a:r>
          </a:p>
          <a:p>
            <a:r>
              <a:rPr lang="en-US" sz="2000" b="1">
                <a:solidFill>
                  <a:schemeClr val="accent1"/>
                </a:solidFill>
              </a:rPr>
              <a:t>Income</a:t>
            </a:r>
          </a:p>
        </p:txBody>
      </p:sp>
      <p:pic>
        <p:nvPicPr>
          <p:cNvPr id="1028" name="Picture 4">
            <a:extLst>
              <a:ext uri="{FF2B5EF4-FFF2-40B4-BE49-F238E27FC236}">
                <a16:creationId xmlns:a16="http://schemas.microsoft.com/office/drawing/2014/main" id="{7654073D-252E-09FD-8D00-78488F2E3201}"/>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288FB7FD-6572-7E4D-7375-1A67A02EA648}"/>
              </a:ext>
              <a:ext uri="{C183D7F6-B498-43B3-948B-1728B52AA6E4}">
                <adec:decorative xmlns:adec="http://schemas.microsoft.com/office/drawing/2017/decorative" val="1"/>
              </a:ext>
            </a:extLst>
          </p:cNvPr>
          <p:cNvGrpSpPr/>
          <p:nvPr/>
        </p:nvGrpSpPr>
        <p:grpSpPr>
          <a:xfrm>
            <a:off x="2904468" y="3344917"/>
            <a:ext cx="336988" cy="336988"/>
            <a:chOff x="438150" y="3429000"/>
            <a:chExt cx="336988" cy="336988"/>
          </a:xfrm>
        </p:grpSpPr>
        <p:sp>
          <p:nvSpPr>
            <p:cNvPr id="23" name="Oval 22">
              <a:extLst>
                <a:ext uri="{FF2B5EF4-FFF2-40B4-BE49-F238E27FC236}">
                  <a16:creationId xmlns:a16="http://schemas.microsoft.com/office/drawing/2014/main" id="{8C0BCE7E-C4C4-02C0-86A3-513EF0AABCAE}"/>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7EBCFE4D-1822-5F31-1A6B-A903766382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89C350B-CE3F-1D61-8738-293767CC1FB5}"/>
              </a:ext>
              <a:ext uri="{C183D7F6-B498-43B3-948B-1728B52AA6E4}">
                <adec:decorative xmlns:adec="http://schemas.microsoft.com/office/drawing/2017/decorative" val="1"/>
              </a:ext>
            </a:extLst>
          </p:cNvPr>
          <p:cNvGrpSpPr/>
          <p:nvPr/>
        </p:nvGrpSpPr>
        <p:grpSpPr>
          <a:xfrm>
            <a:off x="5813206" y="2779986"/>
            <a:ext cx="336988" cy="336988"/>
            <a:chOff x="438150" y="3429000"/>
            <a:chExt cx="336988" cy="336988"/>
          </a:xfrm>
        </p:grpSpPr>
        <p:sp>
          <p:nvSpPr>
            <p:cNvPr id="26" name="Oval 25">
              <a:extLst>
                <a:ext uri="{FF2B5EF4-FFF2-40B4-BE49-F238E27FC236}">
                  <a16:creationId xmlns:a16="http://schemas.microsoft.com/office/drawing/2014/main" id="{349B3E14-0BE1-BA54-2642-38E3328DAA20}"/>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6">
              <a:extLst>
                <a:ext uri="{FF2B5EF4-FFF2-40B4-BE49-F238E27FC236}">
                  <a16:creationId xmlns:a16="http://schemas.microsoft.com/office/drawing/2014/main" id="{0C78622D-E910-B740-FDF0-3D39471FC2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41253C8A-1820-D0F7-388A-A7BC8894BBFA}"/>
              </a:ext>
              <a:ext uri="{C183D7F6-B498-43B3-948B-1728B52AA6E4}">
                <adec:decorative xmlns:adec="http://schemas.microsoft.com/office/drawing/2017/decorative" val="1"/>
              </a:ext>
            </a:extLst>
          </p:cNvPr>
          <p:cNvGrpSpPr/>
          <p:nvPr/>
        </p:nvGrpSpPr>
        <p:grpSpPr>
          <a:xfrm>
            <a:off x="8687374" y="2003697"/>
            <a:ext cx="336988" cy="336988"/>
            <a:chOff x="438150" y="3429000"/>
            <a:chExt cx="336988" cy="336988"/>
          </a:xfrm>
        </p:grpSpPr>
        <p:sp>
          <p:nvSpPr>
            <p:cNvPr id="29" name="Oval 28">
              <a:extLst>
                <a:ext uri="{FF2B5EF4-FFF2-40B4-BE49-F238E27FC236}">
                  <a16:creationId xmlns:a16="http://schemas.microsoft.com/office/drawing/2014/main" id="{97CAC609-7E2A-3172-77C9-6D5984C51683}"/>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6">
              <a:extLst>
                <a:ext uri="{FF2B5EF4-FFF2-40B4-BE49-F238E27FC236}">
                  <a16:creationId xmlns:a16="http://schemas.microsoft.com/office/drawing/2014/main" id="{346AFB92-9587-7C65-2A8F-157F8921E8F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9E77F25-6E0E-E6F9-D786-348EDB8CC45F}"/>
              </a:ext>
              <a:ext uri="{C183D7F6-B498-43B3-948B-1728B52AA6E4}">
                <adec:decorative xmlns:adec="http://schemas.microsoft.com/office/drawing/2017/decorative" val="1"/>
              </a:ext>
            </a:extLst>
          </p:cNvPr>
          <p:cNvGrpSpPr/>
          <p:nvPr/>
        </p:nvGrpSpPr>
        <p:grpSpPr>
          <a:xfrm>
            <a:off x="2904468" y="4468871"/>
            <a:ext cx="336988" cy="369332"/>
            <a:chOff x="324557" y="4447356"/>
            <a:chExt cx="336988" cy="369332"/>
          </a:xfrm>
        </p:grpSpPr>
        <p:sp>
          <p:nvSpPr>
            <p:cNvPr id="32" name="Oval 31">
              <a:extLst>
                <a:ext uri="{FF2B5EF4-FFF2-40B4-BE49-F238E27FC236}">
                  <a16:creationId xmlns:a16="http://schemas.microsoft.com/office/drawing/2014/main" id="{F8595544-B388-4BAE-C55F-1CD4ABA664B3}"/>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86D11-E5ED-01D3-74D7-595DD3D6CB25}"/>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grpSp>
        <p:nvGrpSpPr>
          <p:cNvPr id="36" name="Group 35">
            <a:extLst>
              <a:ext uri="{FF2B5EF4-FFF2-40B4-BE49-F238E27FC236}">
                <a16:creationId xmlns:a16="http://schemas.microsoft.com/office/drawing/2014/main" id="{77EC09E9-6E72-9E90-8B29-01695C1A3851}"/>
              </a:ext>
              <a:ext uri="{C183D7F6-B498-43B3-948B-1728B52AA6E4}">
                <adec:decorative xmlns:adec="http://schemas.microsoft.com/office/drawing/2017/decorative" val="1"/>
              </a:ext>
            </a:extLst>
          </p:cNvPr>
          <p:cNvGrpSpPr/>
          <p:nvPr/>
        </p:nvGrpSpPr>
        <p:grpSpPr>
          <a:xfrm>
            <a:off x="5813206" y="4416876"/>
            <a:ext cx="336988" cy="369332"/>
            <a:chOff x="324557" y="4447356"/>
            <a:chExt cx="336988" cy="369332"/>
          </a:xfrm>
        </p:grpSpPr>
        <p:sp>
          <p:nvSpPr>
            <p:cNvPr id="37" name="Oval 36">
              <a:extLst>
                <a:ext uri="{FF2B5EF4-FFF2-40B4-BE49-F238E27FC236}">
                  <a16:creationId xmlns:a16="http://schemas.microsoft.com/office/drawing/2014/main" id="{BAA1550D-0421-3679-30C6-54AE2B98AA3C}"/>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CD59C1A-C3F4-9C38-C10D-9DA7977EDAD8}"/>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grpSp>
        <p:nvGrpSpPr>
          <p:cNvPr id="39" name="Group 38">
            <a:extLst>
              <a:ext uri="{FF2B5EF4-FFF2-40B4-BE49-F238E27FC236}">
                <a16:creationId xmlns:a16="http://schemas.microsoft.com/office/drawing/2014/main" id="{6638790D-37A7-369B-43B7-F048CF5F00A7}"/>
              </a:ext>
              <a:ext uri="{C183D7F6-B498-43B3-948B-1728B52AA6E4}">
                <adec:decorative xmlns:adec="http://schemas.microsoft.com/office/drawing/2017/decorative" val="1"/>
              </a:ext>
            </a:extLst>
          </p:cNvPr>
          <p:cNvGrpSpPr/>
          <p:nvPr/>
        </p:nvGrpSpPr>
        <p:grpSpPr>
          <a:xfrm>
            <a:off x="8687374" y="4400704"/>
            <a:ext cx="336988" cy="369332"/>
            <a:chOff x="324557" y="4447356"/>
            <a:chExt cx="336988" cy="369332"/>
          </a:xfrm>
        </p:grpSpPr>
        <p:sp>
          <p:nvSpPr>
            <p:cNvPr id="40" name="Oval 39">
              <a:extLst>
                <a:ext uri="{FF2B5EF4-FFF2-40B4-BE49-F238E27FC236}">
                  <a16:creationId xmlns:a16="http://schemas.microsoft.com/office/drawing/2014/main" id="{2C978744-B6DB-3039-41A2-85B206CFBBBB}"/>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BA385C6-7961-F7C5-91DA-DB85EE2906AC}"/>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spTree>
    <p:extLst>
      <p:ext uri="{BB962C8B-B14F-4D97-AF65-F5344CB8AC3E}">
        <p14:creationId xmlns:p14="http://schemas.microsoft.com/office/powerpoint/2010/main" val="46118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3F01-479C-AC03-F9ED-E726AAC6D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9461E-E669-7153-840A-FA439A19144E}"/>
              </a:ext>
            </a:extLst>
          </p:cNvPr>
          <p:cNvSpPr>
            <a:spLocks noGrp="1"/>
          </p:cNvSpPr>
          <p:nvPr>
            <p:ph type="title"/>
          </p:nvPr>
        </p:nvSpPr>
        <p:spPr/>
        <p:txBody>
          <a:bodyPr/>
          <a:lstStyle/>
          <a:p>
            <a:r>
              <a:rPr lang="en-US" dirty="0"/>
              <a:t>Housing Tenure and Costs in Texas</a:t>
            </a:r>
          </a:p>
        </p:txBody>
      </p:sp>
      <p:sp>
        <p:nvSpPr>
          <p:cNvPr id="5" name="TextBox 4">
            <a:extLst>
              <a:ext uri="{FF2B5EF4-FFF2-40B4-BE49-F238E27FC236}">
                <a16:creationId xmlns:a16="http://schemas.microsoft.com/office/drawing/2014/main" id="{6981F2F4-F117-D301-E5F7-BB9974790F99}"/>
              </a:ext>
            </a:extLst>
          </p:cNvPr>
          <p:cNvSpPr txBox="1"/>
          <p:nvPr/>
        </p:nvSpPr>
        <p:spPr>
          <a:xfrm>
            <a:off x="3821701" y="1053548"/>
            <a:ext cx="4548597" cy="400110"/>
          </a:xfrm>
          <a:prstGeom prst="rect">
            <a:avLst/>
          </a:prstGeom>
          <a:solidFill>
            <a:schemeClr val="accent2">
              <a:lumMod val="75000"/>
            </a:schemeClr>
          </a:solidFill>
        </p:spPr>
        <p:txBody>
          <a:bodyPr wrap="square" rtlCol="0">
            <a:spAutoFit/>
          </a:bodyPr>
          <a:lstStyle/>
          <a:p>
            <a:pPr algn="ctr"/>
            <a:r>
              <a:rPr lang="en-US" sz="2000" b="1" dirty="0">
                <a:solidFill>
                  <a:schemeClr val="bg1"/>
                </a:solidFill>
              </a:rPr>
              <a:t>11.2 million </a:t>
            </a:r>
            <a:r>
              <a:rPr lang="en-US" sz="2000" dirty="0">
                <a:solidFill>
                  <a:schemeClr val="bg1"/>
                </a:solidFill>
              </a:rPr>
              <a:t>occupied housing units</a:t>
            </a:r>
          </a:p>
        </p:txBody>
      </p:sp>
      <p:sp>
        <p:nvSpPr>
          <p:cNvPr id="24" name="Rectangle 23">
            <a:extLst>
              <a:ext uri="{FF2B5EF4-FFF2-40B4-BE49-F238E27FC236}">
                <a16:creationId xmlns:a16="http://schemas.microsoft.com/office/drawing/2014/main" id="{DB20E57D-7974-6F19-CC21-8088413D14DB}"/>
              </a:ext>
              <a:ext uri="{C183D7F6-B498-43B3-948B-1728B52AA6E4}">
                <adec:decorative xmlns:adec="http://schemas.microsoft.com/office/drawing/2017/decorative" val="1"/>
              </a:ext>
            </a:extLst>
          </p:cNvPr>
          <p:cNvSpPr/>
          <p:nvPr/>
        </p:nvSpPr>
        <p:spPr>
          <a:xfrm>
            <a:off x="6466242" y="1778607"/>
            <a:ext cx="4249444" cy="400571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78671E-3C7F-40BA-BBCE-84A67C25D50E}"/>
              </a:ext>
              <a:ext uri="{C183D7F6-B498-43B3-948B-1728B52AA6E4}">
                <adec:decorative xmlns:adec="http://schemas.microsoft.com/office/drawing/2017/decorative" val="1"/>
              </a:ext>
            </a:extLst>
          </p:cNvPr>
          <p:cNvSpPr/>
          <p:nvPr/>
        </p:nvSpPr>
        <p:spPr>
          <a:xfrm>
            <a:off x="1143000" y="1798739"/>
            <a:ext cx="4249444" cy="400571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nd white house with dormers">
            <a:extLst>
              <a:ext uri="{FF2B5EF4-FFF2-40B4-BE49-F238E27FC236}">
                <a16:creationId xmlns:a16="http://schemas.microsoft.com/office/drawing/2014/main" id="{C4AB1423-0643-A936-CC26-8B3134D92D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8735" y="1882450"/>
            <a:ext cx="2089807" cy="1167331"/>
          </a:xfrm>
          <a:prstGeom prst="rect">
            <a:avLst/>
          </a:prstGeom>
        </p:spPr>
      </p:pic>
      <p:sp>
        <p:nvSpPr>
          <p:cNvPr id="16" name="TextBox 15">
            <a:extLst>
              <a:ext uri="{FF2B5EF4-FFF2-40B4-BE49-F238E27FC236}">
                <a16:creationId xmlns:a16="http://schemas.microsoft.com/office/drawing/2014/main" id="{19C6E286-10BC-4849-071C-5DB66F456562}"/>
              </a:ext>
            </a:extLst>
          </p:cNvPr>
          <p:cNvSpPr txBox="1"/>
          <p:nvPr/>
        </p:nvSpPr>
        <p:spPr>
          <a:xfrm>
            <a:off x="2045257" y="2884733"/>
            <a:ext cx="2339428" cy="400110"/>
          </a:xfrm>
          <a:prstGeom prst="rect">
            <a:avLst/>
          </a:prstGeom>
          <a:solidFill>
            <a:schemeClr val="accent3">
              <a:lumMod val="75000"/>
            </a:schemeClr>
          </a:solidFill>
        </p:spPr>
        <p:txBody>
          <a:bodyPr wrap="square" rtlCol="0">
            <a:spAutoFit/>
          </a:bodyPr>
          <a:lstStyle/>
          <a:p>
            <a:pPr algn="ctr"/>
            <a:r>
              <a:rPr lang="en-US" sz="2000" b="1" dirty="0">
                <a:solidFill>
                  <a:schemeClr val="bg1"/>
                </a:solidFill>
              </a:rPr>
              <a:t>Homeowners</a:t>
            </a:r>
          </a:p>
        </p:txBody>
      </p:sp>
      <p:pic>
        <p:nvPicPr>
          <p:cNvPr id="2050" name="Picture 2" descr="Key icon">
            <a:extLst>
              <a:ext uri="{FF2B5EF4-FFF2-40B4-BE49-F238E27FC236}">
                <a16:creationId xmlns:a16="http://schemas.microsoft.com/office/drawing/2014/main" id="{AE091C58-FAF7-B1EE-EE83-8486AB03AC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9783" y="3601005"/>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4A4539-509C-B57B-0445-58D0880A97F9}"/>
              </a:ext>
            </a:extLst>
          </p:cNvPr>
          <p:cNvSpPr txBox="1"/>
          <p:nvPr/>
        </p:nvSpPr>
        <p:spPr>
          <a:xfrm>
            <a:off x="1725877" y="3596798"/>
            <a:ext cx="2982996" cy="369332"/>
          </a:xfrm>
          <a:prstGeom prst="rect">
            <a:avLst/>
          </a:prstGeom>
          <a:noFill/>
        </p:spPr>
        <p:txBody>
          <a:bodyPr wrap="none" rtlCol="0">
            <a:spAutoFit/>
          </a:bodyPr>
          <a:lstStyle/>
          <a:p>
            <a:r>
              <a:rPr lang="en-US" b="1" dirty="0"/>
              <a:t>62.6% </a:t>
            </a:r>
            <a:r>
              <a:rPr lang="en-US" dirty="0"/>
              <a:t>homeowners in Texas</a:t>
            </a:r>
          </a:p>
        </p:txBody>
      </p:sp>
      <p:pic>
        <p:nvPicPr>
          <p:cNvPr id="2052" name="Picture 4" descr="Home icon">
            <a:extLst>
              <a:ext uri="{FF2B5EF4-FFF2-40B4-BE49-F238E27FC236}">
                <a16:creationId xmlns:a16="http://schemas.microsoft.com/office/drawing/2014/main" id="{CD596EB8-A22E-5017-B1C0-E869108F4D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9784" y="4300389"/>
            <a:ext cx="365124" cy="365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B33789-E775-C286-BAC2-0717C0593387}"/>
              </a:ext>
            </a:extLst>
          </p:cNvPr>
          <p:cNvSpPr txBox="1"/>
          <p:nvPr/>
        </p:nvSpPr>
        <p:spPr>
          <a:xfrm>
            <a:off x="1725877" y="4318938"/>
            <a:ext cx="3570273" cy="369332"/>
          </a:xfrm>
          <a:prstGeom prst="rect">
            <a:avLst/>
          </a:prstGeom>
          <a:noFill/>
        </p:spPr>
        <p:txBody>
          <a:bodyPr wrap="none" rtlCol="0">
            <a:spAutoFit/>
          </a:bodyPr>
          <a:lstStyle/>
          <a:p>
            <a:r>
              <a:rPr lang="en-US" dirty="0"/>
              <a:t>Median mortgage: </a:t>
            </a:r>
            <a:r>
              <a:rPr lang="en-US" b="1" dirty="0"/>
              <a:t>$2,071/month</a:t>
            </a:r>
            <a:endParaRPr lang="en-US" dirty="0"/>
          </a:p>
        </p:txBody>
      </p:sp>
      <p:pic>
        <p:nvPicPr>
          <p:cNvPr id="2054" name="Picture 6" descr="Dollar icon">
            <a:extLst>
              <a:ext uri="{FF2B5EF4-FFF2-40B4-BE49-F238E27FC236}">
                <a16:creationId xmlns:a16="http://schemas.microsoft.com/office/drawing/2014/main" id="{B95402C4-38E7-E0C8-7059-152B8DE2B9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59780" y="5084130"/>
            <a:ext cx="365123" cy="365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93CEEE-8087-F995-B5B6-AABC95C398EF}"/>
              </a:ext>
            </a:extLst>
          </p:cNvPr>
          <p:cNvSpPr txBox="1"/>
          <p:nvPr/>
        </p:nvSpPr>
        <p:spPr>
          <a:xfrm>
            <a:off x="1725877" y="5106887"/>
            <a:ext cx="1962910" cy="369332"/>
          </a:xfrm>
          <a:prstGeom prst="rect">
            <a:avLst/>
          </a:prstGeom>
          <a:noFill/>
        </p:spPr>
        <p:txBody>
          <a:bodyPr wrap="none" rtlCol="0">
            <a:spAutoFit/>
          </a:bodyPr>
          <a:lstStyle/>
          <a:p>
            <a:r>
              <a:rPr lang="en-US" dirty="0"/>
              <a:t>Cost burden: </a:t>
            </a:r>
            <a:r>
              <a:rPr lang="en-US" b="1" dirty="0"/>
              <a:t>30%</a:t>
            </a:r>
            <a:endParaRPr lang="en-US" dirty="0"/>
          </a:p>
        </p:txBody>
      </p:sp>
      <p:pic>
        <p:nvPicPr>
          <p:cNvPr id="21" name="Picture 20" descr="A white and red building with red roof">
            <a:extLst>
              <a:ext uri="{FF2B5EF4-FFF2-40B4-BE49-F238E27FC236}">
                <a16:creationId xmlns:a16="http://schemas.microsoft.com/office/drawing/2014/main" id="{6E553ED6-929A-2082-53A5-D801C674FB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06637" y="1973921"/>
            <a:ext cx="3168655" cy="962913"/>
          </a:xfrm>
          <a:prstGeom prst="rect">
            <a:avLst/>
          </a:prstGeom>
        </p:spPr>
      </p:pic>
      <p:sp>
        <p:nvSpPr>
          <p:cNvPr id="17" name="TextBox 16">
            <a:extLst>
              <a:ext uri="{FF2B5EF4-FFF2-40B4-BE49-F238E27FC236}">
                <a16:creationId xmlns:a16="http://schemas.microsoft.com/office/drawing/2014/main" id="{09D59EA6-A411-2E68-A8A5-FE77C58CAE16}"/>
              </a:ext>
            </a:extLst>
          </p:cNvPr>
          <p:cNvSpPr txBox="1"/>
          <p:nvPr/>
        </p:nvSpPr>
        <p:spPr>
          <a:xfrm>
            <a:off x="7098665" y="2880162"/>
            <a:ext cx="2984600" cy="400110"/>
          </a:xfrm>
          <a:prstGeom prst="rect">
            <a:avLst/>
          </a:prstGeom>
          <a:solidFill>
            <a:srgbClr val="C00000"/>
          </a:solidFill>
        </p:spPr>
        <p:txBody>
          <a:bodyPr wrap="square" rtlCol="0">
            <a:spAutoFit/>
          </a:bodyPr>
          <a:lstStyle/>
          <a:p>
            <a:pPr algn="ctr"/>
            <a:r>
              <a:rPr lang="en-US" sz="2000" b="1" dirty="0">
                <a:solidFill>
                  <a:schemeClr val="bg1"/>
                </a:solidFill>
              </a:rPr>
              <a:t>Renters</a:t>
            </a:r>
          </a:p>
        </p:txBody>
      </p:sp>
      <p:pic>
        <p:nvPicPr>
          <p:cNvPr id="10" name="Picture 2" descr="Key icon">
            <a:extLst>
              <a:ext uri="{FF2B5EF4-FFF2-40B4-BE49-F238E27FC236}">
                <a16:creationId xmlns:a16="http://schemas.microsoft.com/office/drawing/2014/main" id="{0FE19B0B-7552-AE30-6263-117F0331610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99557" y="3601004"/>
            <a:ext cx="365126" cy="3651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1BE85E-7550-EAFC-8B9A-B535C578CF2B}"/>
              </a:ext>
            </a:extLst>
          </p:cNvPr>
          <p:cNvSpPr txBox="1"/>
          <p:nvPr/>
        </p:nvSpPr>
        <p:spPr>
          <a:xfrm>
            <a:off x="7164683" y="3596798"/>
            <a:ext cx="2386423" cy="369332"/>
          </a:xfrm>
          <a:prstGeom prst="rect">
            <a:avLst/>
          </a:prstGeom>
          <a:noFill/>
        </p:spPr>
        <p:txBody>
          <a:bodyPr wrap="none" rtlCol="0">
            <a:spAutoFit/>
          </a:bodyPr>
          <a:lstStyle/>
          <a:p>
            <a:r>
              <a:rPr lang="en-US" b="1" dirty="0"/>
              <a:t>37.4% </a:t>
            </a:r>
            <a:r>
              <a:rPr lang="en-US" dirty="0"/>
              <a:t>renters in Texas</a:t>
            </a:r>
          </a:p>
        </p:txBody>
      </p:sp>
      <p:pic>
        <p:nvPicPr>
          <p:cNvPr id="14" name="Picture 4" descr="Home icon">
            <a:extLst>
              <a:ext uri="{FF2B5EF4-FFF2-40B4-BE49-F238E27FC236}">
                <a16:creationId xmlns:a16="http://schemas.microsoft.com/office/drawing/2014/main" id="{DE3738AF-C363-FCB7-80B1-BEFCE522A66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99555" y="4323145"/>
            <a:ext cx="365125"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846BFC-3F4A-E955-5788-DB56623F2A12}"/>
              </a:ext>
            </a:extLst>
          </p:cNvPr>
          <p:cNvSpPr txBox="1"/>
          <p:nvPr/>
        </p:nvSpPr>
        <p:spPr>
          <a:xfrm>
            <a:off x="7164683" y="4318938"/>
            <a:ext cx="3005951" cy="369332"/>
          </a:xfrm>
          <a:prstGeom prst="rect">
            <a:avLst/>
          </a:prstGeom>
          <a:noFill/>
        </p:spPr>
        <p:txBody>
          <a:bodyPr wrap="none" rtlCol="0">
            <a:spAutoFit/>
          </a:bodyPr>
          <a:lstStyle/>
          <a:p>
            <a:r>
              <a:rPr lang="en-US" dirty="0"/>
              <a:t>Median rent: </a:t>
            </a:r>
            <a:r>
              <a:rPr lang="en-US" b="1" dirty="0"/>
              <a:t>$1,471/month</a:t>
            </a:r>
            <a:endParaRPr lang="en-US" dirty="0"/>
          </a:p>
        </p:txBody>
      </p:sp>
      <p:pic>
        <p:nvPicPr>
          <p:cNvPr id="15" name="Picture 6" descr="Dollar icon">
            <a:extLst>
              <a:ext uri="{FF2B5EF4-FFF2-40B4-BE49-F238E27FC236}">
                <a16:creationId xmlns:a16="http://schemas.microsoft.com/office/drawing/2014/main" id="{C6F706E6-C888-92CA-C678-093013D2AD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98589" y="5106887"/>
            <a:ext cx="366091" cy="3660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C53E12-7577-3977-A5E2-69D12A16F2F9}"/>
              </a:ext>
            </a:extLst>
          </p:cNvPr>
          <p:cNvSpPr txBox="1"/>
          <p:nvPr/>
        </p:nvSpPr>
        <p:spPr>
          <a:xfrm>
            <a:off x="7164683" y="5106887"/>
            <a:ext cx="1967526" cy="369332"/>
          </a:xfrm>
          <a:prstGeom prst="rect">
            <a:avLst/>
          </a:prstGeom>
          <a:noFill/>
        </p:spPr>
        <p:txBody>
          <a:bodyPr wrap="none" rtlCol="0">
            <a:spAutoFit/>
          </a:bodyPr>
          <a:lstStyle/>
          <a:p>
            <a:r>
              <a:rPr lang="en-US" dirty="0"/>
              <a:t>Cost burden: </a:t>
            </a:r>
            <a:r>
              <a:rPr lang="en-US" b="1" dirty="0"/>
              <a:t>53%</a:t>
            </a:r>
            <a:endParaRPr lang="en-US" dirty="0"/>
          </a:p>
        </p:txBody>
      </p:sp>
      <p:sp>
        <p:nvSpPr>
          <p:cNvPr id="4" name="Content Placeholder 3">
            <a:extLst>
              <a:ext uri="{FF2B5EF4-FFF2-40B4-BE49-F238E27FC236}">
                <a16:creationId xmlns:a16="http://schemas.microsoft.com/office/drawing/2014/main" id="{0E0A71CC-59DA-F26A-2C65-E54CDC424C2D}"/>
              </a:ext>
            </a:extLst>
          </p:cNvPr>
          <p:cNvSpPr>
            <a:spLocks noGrp="1"/>
          </p:cNvSpPr>
          <p:nvPr>
            <p:ph sz="quarter" idx="13"/>
          </p:nvPr>
        </p:nvSpPr>
        <p:spPr/>
        <p:txBody>
          <a:bodyPr/>
          <a:lstStyle/>
          <a:p>
            <a:r>
              <a:rPr lang="en-US" b="1" dirty="0"/>
              <a:t>Source: </a:t>
            </a:r>
            <a:r>
              <a:rPr lang="en-US" dirty="0"/>
              <a:t>U.S. Census Bureau, 2023 American Community Survey, 1-Year Estimates</a:t>
            </a:r>
            <a:endParaRPr lang="en-US" b="1" dirty="0"/>
          </a:p>
        </p:txBody>
      </p:sp>
    </p:spTree>
    <p:extLst>
      <p:ext uri="{BB962C8B-B14F-4D97-AF65-F5344CB8AC3E}">
        <p14:creationId xmlns:p14="http://schemas.microsoft.com/office/powerpoint/2010/main" val="662010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AA4BE-BBE0-032C-DEC1-378CE92018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E14AB0-E2AB-8510-8B19-E0F35457FC12}"/>
              </a:ext>
            </a:extLst>
          </p:cNvPr>
          <p:cNvSpPr>
            <a:spLocks noGrp="1"/>
          </p:cNvSpPr>
          <p:nvPr>
            <p:ph type="title"/>
          </p:nvPr>
        </p:nvSpPr>
        <p:spPr>
          <a:xfrm>
            <a:off x="0" y="37116"/>
            <a:ext cx="12192000" cy="572255"/>
          </a:xfrm>
        </p:spPr>
        <p:txBody>
          <a:bodyPr/>
          <a:lstStyle/>
          <a:p>
            <a:r>
              <a:rPr lang="en-US" dirty="0"/>
              <a:t>Water Use and Population</a:t>
            </a:r>
          </a:p>
        </p:txBody>
      </p:sp>
      <p:pic>
        <p:nvPicPr>
          <p:cNvPr id="1028" name="Picture 4" descr="Map of Texas shows 2022 water use by county with pie charts. Colors represent municipal, electric, and other uses. Largest use in east Texas.">
            <a:extLst>
              <a:ext uri="{FF2B5EF4-FFF2-40B4-BE49-F238E27FC236}">
                <a16:creationId xmlns:a16="http://schemas.microsoft.com/office/drawing/2014/main" id="{EF303FBE-73D0-E8E1-8557-7248025237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570" y="810136"/>
            <a:ext cx="4932928" cy="4932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Map of Texas counties showing estimated populations for 2024, color-coded from light green (lowest) to dark blue (highest). Superimposed triangles highlight certain areas.">
            <a:extLst>
              <a:ext uri="{FF2B5EF4-FFF2-40B4-BE49-F238E27FC236}">
                <a16:creationId xmlns:a16="http://schemas.microsoft.com/office/drawing/2014/main" id="{15D8026B-8040-11BE-4C5B-3C54F7748B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01980" y="869015"/>
            <a:ext cx="6279809" cy="4815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4">
            <a:extLst>
              <a:ext uri="{FF2B5EF4-FFF2-40B4-BE49-F238E27FC236}">
                <a16:creationId xmlns:a16="http://schemas.microsoft.com/office/drawing/2014/main" id="{02BDA684-378D-BFD9-27CB-0D02689E3BF2}"/>
              </a:ext>
            </a:extLst>
          </p:cNvPr>
          <p:cNvSpPr txBox="1">
            <a:spLocks/>
          </p:cNvSpPr>
          <p:nvPr/>
        </p:nvSpPr>
        <p:spPr>
          <a:xfrm>
            <a:off x="9436996" y="968253"/>
            <a:ext cx="2376641" cy="6622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1800" dirty="0"/>
              <a:t>Estimated Population, Texas Counties, 2024 </a:t>
            </a:r>
          </a:p>
        </p:txBody>
      </p:sp>
      <p:sp>
        <p:nvSpPr>
          <p:cNvPr id="12" name="Isosceles Triangle 11">
            <a:extLst>
              <a:ext uri="{FF2B5EF4-FFF2-40B4-BE49-F238E27FC236}">
                <a16:creationId xmlns:a16="http://schemas.microsoft.com/office/drawing/2014/main" id="{8926F7D7-3B6F-A69F-A0A0-D5AB34D2CCD2}"/>
              </a:ext>
              <a:ext uri="{C183D7F6-B498-43B3-948B-1728B52AA6E4}">
                <adec:decorative xmlns:adec="http://schemas.microsoft.com/office/drawing/2017/decorative" val="1"/>
              </a:ext>
            </a:extLst>
          </p:cNvPr>
          <p:cNvSpPr/>
          <p:nvPr/>
        </p:nvSpPr>
        <p:spPr>
          <a:xfrm rot="21173131">
            <a:off x="9301563" y="2331383"/>
            <a:ext cx="1520662" cy="1699462"/>
          </a:xfrm>
          <a:prstGeom prst="triangle">
            <a:avLst>
              <a:gd name="adj" fmla="val 61782"/>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1AF2E13-CA31-1525-39F9-F7DDD82AC6D1}"/>
              </a:ext>
            </a:extLst>
          </p:cNvPr>
          <p:cNvSpPr>
            <a:spLocks noGrp="1"/>
          </p:cNvSpPr>
          <p:nvPr>
            <p:ph sz="quarter" idx="13"/>
          </p:nvPr>
        </p:nvSpPr>
        <p:spPr>
          <a:xfrm>
            <a:off x="179388" y="6405937"/>
            <a:ext cx="9459912" cy="315538"/>
          </a:xfrm>
        </p:spPr>
        <p:txBody>
          <a:bodyPr/>
          <a:lstStyle/>
          <a:p>
            <a:r>
              <a:rPr lang="en-US"/>
              <a:t>Source: Texas Water Development Board. Texas Water Use Summary for 2022; </a:t>
            </a:r>
            <a:r>
              <a:rPr lang="fr-FR"/>
              <a:t>U.S. Census Bureau, Vintage 2024 Population </a:t>
            </a:r>
            <a:r>
              <a:rPr lang="fr-FR" err="1"/>
              <a:t>Estimates</a:t>
            </a:r>
            <a:r>
              <a:rPr lang="fr-FR"/>
              <a:t>.</a:t>
            </a:r>
            <a:r>
              <a:rPr lang="en-US"/>
              <a:t> </a:t>
            </a:r>
          </a:p>
        </p:txBody>
      </p:sp>
      <p:sp>
        <p:nvSpPr>
          <p:cNvPr id="6" name="Slide Number Placeholder 5">
            <a:extLst>
              <a:ext uri="{FF2B5EF4-FFF2-40B4-BE49-F238E27FC236}">
                <a16:creationId xmlns:a16="http://schemas.microsoft.com/office/drawing/2014/main" id="{677525F8-E9AC-767C-7C7D-0CAEF103B295}"/>
              </a:ext>
            </a:extLst>
          </p:cNvPr>
          <p:cNvSpPr>
            <a:spLocks noGrp="1"/>
          </p:cNvSpPr>
          <p:nvPr>
            <p:ph type="sldNum" sz="quarter" idx="12"/>
          </p:nvPr>
        </p:nvSpPr>
        <p:spPr/>
        <p:txBody>
          <a:bodyPr/>
          <a:lstStyle/>
          <a:p>
            <a:fld id="{AB041240-ECAE-4494-9DAC-38E9F7D3A8CC}" type="slidenum">
              <a:rPr lang="en-US" smtClean="0"/>
              <a:t>15</a:t>
            </a:fld>
            <a:endParaRPr lang="en-US"/>
          </a:p>
        </p:txBody>
      </p:sp>
    </p:spTree>
    <p:extLst>
      <p:ext uri="{BB962C8B-B14F-4D97-AF65-F5344CB8AC3E}">
        <p14:creationId xmlns:p14="http://schemas.microsoft.com/office/powerpoint/2010/main" val="69845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81D4-AB6F-89BF-6FC1-691D209CD290}"/>
              </a:ext>
            </a:extLst>
          </p:cNvPr>
          <p:cNvSpPr>
            <a:spLocks noGrp="1"/>
          </p:cNvSpPr>
          <p:nvPr>
            <p:ph type="title"/>
          </p:nvPr>
        </p:nvSpPr>
        <p:spPr>
          <a:xfrm>
            <a:off x="0" y="101600"/>
            <a:ext cx="12192000" cy="995153"/>
          </a:xfrm>
        </p:spPr>
        <p:txBody>
          <a:bodyPr anchor="ctr">
            <a:normAutofit/>
          </a:bodyPr>
          <a:lstStyle/>
          <a:p>
            <a:r>
              <a:rPr lang="en-US" dirty="0"/>
              <a:t>Projected Municipal Water Demands</a:t>
            </a:r>
          </a:p>
        </p:txBody>
      </p:sp>
      <p:sp>
        <p:nvSpPr>
          <p:cNvPr id="13" name="Text Placeholder 1">
            <a:extLst>
              <a:ext uri="{FF2B5EF4-FFF2-40B4-BE49-F238E27FC236}">
                <a16:creationId xmlns:a16="http://schemas.microsoft.com/office/drawing/2014/main" id="{27A672DF-F925-0586-1D87-702777AE3C81}"/>
              </a:ext>
            </a:extLst>
          </p:cNvPr>
          <p:cNvSpPr>
            <a:spLocks noGrp="1"/>
          </p:cNvSpPr>
          <p:nvPr>
            <p:ph type="body" idx="1"/>
          </p:nvPr>
        </p:nvSpPr>
        <p:spPr>
          <a:xfrm>
            <a:off x="838199" y="951894"/>
            <a:ext cx="5157787" cy="636020"/>
          </a:xfrm>
        </p:spPr>
        <p:txBody>
          <a:bodyPr>
            <a:normAutofit/>
          </a:bodyPr>
          <a:lstStyle/>
          <a:p>
            <a:pPr algn="ctr"/>
            <a:r>
              <a:rPr lang="en-US" sz="3200" dirty="0"/>
              <a:t>2030</a:t>
            </a:r>
          </a:p>
        </p:txBody>
      </p:sp>
      <p:pic>
        <p:nvPicPr>
          <p:cNvPr id="9" name="Picture 8" descr="Map of Texas showing projected municipal water demands for 2030. Darker blue indicates higher demands.">
            <a:extLst>
              <a:ext uri="{FF2B5EF4-FFF2-40B4-BE49-F238E27FC236}">
                <a16:creationId xmlns:a16="http://schemas.microsoft.com/office/drawing/2014/main" id="{998C373D-5ADF-3B80-8C02-DF5BA4F3A57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35312" y="1560634"/>
            <a:ext cx="4486274" cy="4301239"/>
          </a:xfrm>
          <a:prstGeom prst="rect">
            <a:avLst/>
          </a:prstGeom>
        </p:spPr>
      </p:pic>
      <p:sp>
        <p:nvSpPr>
          <p:cNvPr id="7" name="Text Placeholder 6">
            <a:extLst>
              <a:ext uri="{FF2B5EF4-FFF2-40B4-BE49-F238E27FC236}">
                <a16:creationId xmlns:a16="http://schemas.microsoft.com/office/drawing/2014/main" id="{EA035C35-2664-4813-5703-21F7D6FA2A5A}"/>
              </a:ext>
            </a:extLst>
          </p:cNvPr>
          <p:cNvSpPr>
            <a:spLocks noGrp="1"/>
          </p:cNvSpPr>
          <p:nvPr>
            <p:ph type="body" sz="quarter" idx="3"/>
          </p:nvPr>
        </p:nvSpPr>
        <p:spPr>
          <a:xfrm>
            <a:off x="6096000" y="867675"/>
            <a:ext cx="5183188" cy="636020"/>
          </a:xfrm>
        </p:spPr>
        <p:txBody>
          <a:bodyPr>
            <a:normAutofit/>
          </a:bodyPr>
          <a:lstStyle/>
          <a:p>
            <a:pPr algn="ctr"/>
            <a:r>
              <a:rPr lang="en-US" sz="3200"/>
              <a:t>2080</a:t>
            </a:r>
          </a:p>
        </p:txBody>
      </p:sp>
      <p:pic>
        <p:nvPicPr>
          <p:cNvPr id="10" name="Picture 9" descr="Map of Texas showing projected municipal water demands for 2080. Darker blue indicates higher demands, revealing significant increases by 2080.">
            <a:extLst>
              <a:ext uri="{FF2B5EF4-FFF2-40B4-BE49-F238E27FC236}">
                <a16:creationId xmlns:a16="http://schemas.microsoft.com/office/drawing/2014/main" id="{2D10FB15-BB4D-87C8-6934-E45345862D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85837" y="1546996"/>
            <a:ext cx="4382164" cy="4163293"/>
          </a:xfrm>
          <a:prstGeom prst="rect">
            <a:avLst/>
          </a:prstGeom>
        </p:spPr>
      </p:pic>
      <p:sp>
        <p:nvSpPr>
          <p:cNvPr id="17" name="Content Placeholder 6">
            <a:extLst>
              <a:ext uri="{FF2B5EF4-FFF2-40B4-BE49-F238E27FC236}">
                <a16:creationId xmlns:a16="http://schemas.microsoft.com/office/drawing/2014/main" id="{4898375A-79AD-D964-4A1C-13F12EA1C9D0}"/>
              </a:ext>
            </a:extLst>
          </p:cNvPr>
          <p:cNvSpPr>
            <a:spLocks noGrp="1"/>
          </p:cNvSpPr>
          <p:nvPr>
            <p:ph sz="quarter" idx="13"/>
          </p:nvPr>
        </p:nvSpPr>
        <p:spPr>
          <a:xfrm>
            <a:off x="179388" y="6356350"/>
            <a:ext cx="9459912" cy="365125"/>
          </a:xfrm>
        </p:spPr>
        <p:txBody>
          <a:bodyPr/>
          <a:lstStyle/>
          <a:p>
            <a:r>
              <a:rPr lang="en-US"/>
              <a:t>Source: 2022 State Water Plan, Texas Water Development Board</a:t>
            </a:r>
          </a:p>
        </p:txBody>
      </p:sp>
    </p:spTree>
    <p:extLst>
      <p:ext uri="{BB962C8B-B14F-4D97-AF65-F5344CB8AC3E}">
        <p14:creationId xmlns:p14="http://schemas.microsoft.com/office/powerpoint/2010/main" val="72252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5B39-6B98-AE05-F555-2AB04E09F2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75E0BE-31B7-2864-6D7C-AD5A83C24C03}"/>
              </a:ext>
            </a:extLst>
          </p:cNvPr>
          <p:cNvSpPr txBox="1">
            <a:spLocks noGrp="1"/>
          </p:cNvSpPr>
          <p:nvPr>
            <p:ph type="title" idx="4294967295"/>
          </p:nvPr>
        </p:nvSpPr>
        <p:spPr>
          <a:xfrm>
            <a:off x="1276350" y="1819275"/>
            <a:ext cx="626745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mn-lt"/>
                <a:ea typeface="+mn-ea"/>
                <a:cs typeface="+mn-cs"/>
              </a:rPr>
              <a:t>A Look into the Future</a:t>
            </a:r>
          </a:p>
        </p:txBody>
      </p:sp>
    </p:spTree>
    <p:extLst>
      <p:ext uri="{BB962C8B-B14F-4D97-AF65-F5344CB8AC3E}">
        <p14:creationId xmlns:p14="http://schemas.microsoft.com/office/powerpoint/2010/main" val="58131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8BB5-E32D-7A75-2BA3-A753BE295633}"/>
              </a:ext>
            </a:extLst>
          </p:cNvPr>
          <p:cNvSpPr>
            <a:spLocks noGrp="1"/>
          </p:cNvSpPr>
          <p:nvPr>
            <p:ph type="title"/>
          </p:nvPr>
        </p:nvSpPr>
        <p:spPr/>
        <p:txBody>
          <a:bodyPr/>
          <a:lstStyle/>
          <a:p>
            <a:r>
              <a:rPr lang="en-US" b="1" i="0" dirty="0">
                <a:solidFill>
                  <a:srgbClr val="000000"/>
                </a:solidFill>
                <a:effectLst/>
                <a:latin typeface="Roboto" panose="02000000000000000000" pitchFamily="2" charset="0"/>
              </a:rPr>
              <a:t>Projected Population Growth in Texas with Various Migration Scenarios</a:t>
            </a:r>
            <a:br>
              <a:rPr lang="en-US" b="1" i="0" dirty="0">
                <a:solidFill>
                  <a:srgbClr val="000000"/>
                </a:solidFill>
                <a:effectLst/>
                <a:latin typeface="Roboto" panose="02000000000000000000" pitchFamily="2" charset="0"/>
              </a:rPr>
            </a:br>
            <a:r>
              <a:rPr lang="en-US" b="1" i="0" dirty="0">
                <a:solidFill>
                  <a:srgbClr val="000000"/>
                </a:solidFill>
                <a:effectLst/>
                <a:latin typeface="Roboto" panose="02000000000000000000" pitchFamily="2" charset="0"/>
              </a:rPr>
              <a:t>2020-2060</a:t>
            </a:r>
            <a:endParaRPr lang="en-US" dirty="0"/>
          </a:p>
        </p:txBody>
      </p:sp>
      <p:graphicFrame>
        <p:nvGraphicFramePr>
          <p:cNvPr id="7" name="Content Placeholder 6" descr="Line graph showing projected population growth in Texas from 2020 to 2060 across various migration scenarios. High migration reaches 46.2M, mid 44.4M, low 42.6M, and past scenario 40.3M by 2060.">
            <a:extLst>
              <a:ext uri="{FF2B5EF4-FFF2-40B4-BE49-F238E27FC236}">
                <a16:creationId xmlns:a16="http://schemas.microsoft.com/office/drawing/2014/main" id="{6A85FE54-5720-15F8-9499-0ABDE0C1456C}"/>
              </a:ext>
            </a:extLst>
          </p:cNvPr>
          <p:cNvGraphicFramePr>
            <a:graphicFrameLocks noGrp="1"/>
          </p:cNvGraphicFramePr>
          <p:nvPr>
            <p:ph idx="1"/>
          </p:nvPr>
        </p:nvGraphicFramePr>
        <p:xfrm>
          <a:off x="579383" y="1366838"/>
          <a:ext cx="11033234" cy="470058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5A057D27-7161-AA3B-1954-5BF05CBBF62F}"/>
              </a:ext>
            </a:extLst>
          </p:cNvPr>
          <p:cNvSpPr>
            <a:spLocks noGrp="1"/>
          </p:cNvSpPr>
          <p:nvPr>
            <p:ph sz="quarter" idx="13"/>
          </p:nvPr>
        </p:nvSpPr>
        <p:spPr/>
        <p:txBody>
          <a:bodyPr>
            <a:normAutofit/>
          </a:bodyPr>
          <a:lstStyle/>
          <a:p>
            <a:r>
              <a:rPr lang="en-US" sz="1100" b="1" i="0" dirty="0">
                <a:solidFill>
                  <a:srgbClr val="888888"/>
                </a:solidFill>
                <a:effectLst/>
                <a:latin typeface="Roboto" panose="02000000000000000000" pitchFamily="2" charset="0"/>
              </a:rPr>
              <a:t>Source: </a:t>
            </a:r>
            <a:r>
              <a:rPr lang="en-US" sz="1100" b="0" i="0" dirty="0">
                <a:solidFill>
                  <a:srgbClr val="888888"/>
                </a:solidFill>
                <a:effectLst/>
                <a:latin typeface="Roboto" panose="02000000000000000000" pitchFamily="2" charset="0"/>
              </a:rPr>
              <a:t>Texas Demographic Center, Vintage 2022 and 2024 Population Projections</a:t>
            </a:r>
            <a:endParaRPr lang="en-US" sz="1100" dirty="0"/>
          </a:p>
        </p:txBody>
      </p:sp>
      <p:sp>
        <p:nvSpPr>
          <p:cNvPr id="3" name="TextBox 2">
            <a:extLst>
              <a:ext uri="{FF2B5EF4-FFF2-40B4-BE49-F238E27FC236}">
                <a16:creationId xmlns:a16="http://schemas.microsoft.com/office/drawing/2014/main" id="{4EAE3405-F151-616C-EFEB-8160ED1105A7}"/>
              </a:ext>
            </a:extLst>
          </p:cNvPr>
          <p:cNvSpPr txBox="1"/>
          <p:nvPr/>
        </p:nvSpPr>
        <p:spPr>
          <a:xfrm>
            <a:off x="8787384" y="1080023"/>
            <a:ext cx="2825233" cy="646331"/>
          </a:xfrm>
          <a:prstGeom prst="rect">
            <a:avLst/>
          </a:prstGeom>
          <a:noFill/>
          <a:ln w="28575">
            <a:solidFill>
              <a:schemeClr val="tx1"/>
            </a:solidFill>
          </a:ln>
        </p:spPr>
        <p:txBody>
          <a:bodyPr wrap="square" rtlCol="0">
            <a:spAutoFit/>
          </a:bodyPr>
          <a:lstStyle/>
          <a:p>
            <a:pPr algn="ctr"/>
            <a:r>
              <a:rPr lang="en-US" sz="2000" b="1" dirty="0">
                <a:solidFill>
                  <a:srgbClr val="FF0000"/>
                </a:solidFill>
              </a:rPr>
              <a:t>42.6 million by 2060</a:t>
            </a:r>
          </a:p>
          <a:p>
            <a:pPr algn="ctr"/>
            <a:r>
              <a:rPr lang="en-US" sz="1600" dirty="0"/>
              <a:t>(Mid migration scenario)</a:t>
            </a:r>
          </a:p>
        </p:txBody>
      </p:sp>
    </p:spTree>
    <p:extLst>
      <p:ext uri="{BB962C8B-B14F-4D97-AF65-F5344CB8AC3E}">
        <p14:creationId xmlns:p14="http://schemas.microsoft.com/office/powerpoint/2010/main" val="1466943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DFC9-A3AB-FBC9-FF80-D1E359BA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20BF3-6371-1A49-62FE-AE565CC01DA1}"/>
              </a:ext>
            </a:extLst>
          </p:cNvPr>
          <p:cNvSpPr>
            <a:spLocks noGrp="1"/>
          </p:cNvSpPr>
          <p:nvPr>
            <p:ph type="title"/>
          </p:nvPr>
        </p:nvSpPr>
        <p:spPr>
          <a:xfrm>
            <a:off x="59821" y="38572"/>
            <a:ext cx="4036410" cy="1967890"/>
          </a:xfrm>
          <a:solidFill>
            <a:schemeClr val="accent5">
              <a:lumMod val="40000"/>
              <a:lumOff val="60000"/>
              <a:alpha val="5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Percent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sp>
        <p:nvSpPr>
          <p:cNvPr id="3" name="TextBox 2">
            <a:extLst>
              <a:ext uri="{FF2B5EF4-FFF2-40B4-BE49-F238E27FC236}">
                <a16:creationId xmlns:a16="http://schemas.microsoft.com/office/drawing/2014/main" id="{DB5FD4DF-F853-C8CD-A34C-FB91EC791369}"/>
              </a:ext>
            </a:extLst>
          </p:cNvPr>
          <p:cNvSpPr txBox="1"/>
          <p:nvPr/>
        </p:nvSpPr>
        <p:spPr>
          <a:xfrm>
            <a:off x="179388" y="2626599"/>
            <a:ext cx="3613224" cy="923330"/>
          </a:xfrm>
          <a:prstGeom prst="rect">
            <a:avLst/>
          </a:prstGeom>
          <a:noFill/>
        </p:spPr>
        <p:txBody>
          <a:bodyPr wrap="square" rtlCol="0">
            <a:spAutoFit/>
          </a:bodyPr>
          <a:lstStyle/>
          <a:p>
            <a:pPr marL="285750" indent="-285750">
              <a:buFont typeface="Arial" panose="020B0604020202020204" pitchFamily="34" charset="0"/>
              <a:buChar char="•"/>
            </a:pPr>
            <a:r>
              <a:rPr lang="en-US"/>
              <a:t>Suburban ring counties in the triangle area will see the fastest growth rates.</a:t>
            </a:r>
          </a:p>
        </p:txBody>
      </p:sp>
      <p:pic>
        <p:nvPicPr>
          <p:cNvPr id="8" name="Content Placeholder 7" descr="Map of Texas showing projected population changes from 2020 to 2060 by county. Red indicates population decrease, while green shows increase.">
            <a:extLst>
              <a:ext uri="{FF2B5EF4-FFF2-40B4-BE49-F238E27FC236}">
                <a16:creationId xmlns:a16="http://schemas.microsoft.com/office/drawing/2014/main" id="{BDEF6A44-B7A2-5BFC-05AE-9D0855EA1A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28463" y="0"/>
            <a:ext cx="7911253" cy="6113242"/>
          </a:xfrm>
        </p:spPr>
      </p:pic>
      <p:sp>
        <p:nvSpPr>
          <p:cNvPr id="4" name="Content Placeholder 3">
            <a:extLst>
              <a:ext uri="{FF2B5EF4-FFF2-40B4-BE49-F238E27FC236}">
                <a16:creationId xmlns:a16="http://schemas.microsoft.com/office/drawing/2014/main" id="{C719556A-1AF1-0B93-E682-EFA9D39FDE81}"/>
              </a:ext>
            </a:extLst>
          </p:cNvPr>
          <p:cNvSpPr>
            <a:spLocks noGrp="1"/>
          </p:cNvSpPr>
          <p:nvPr>
            <p:ph sz="quarter" idx="13"/>
          </p:nvPr>
        </p:nvSpPr>
        <p:spPr/>
        <p:txBody>
          <a:bodyPr/>
          <a:lstStyle/>
          <a:p>
            <a:r>
              <a:rPr lang="en-US"/>
              <a:t>Source: Texas Demographic Center, Vintage 2024 Population Projections, Mid Migration Scenario</a:t>
            </a:r>
          </a:p>
        </p:txBody>
      </p:sp>
    </p:spTree>
    <p:extLst>
      <p:ext uri="{BB962C8B-B14F-4D97-AF65-F5344CB8AC3E}">
        <p14:creationId xmlns:p14="http://schemas.microsoft.com/office/powerpoint/2010/main" val="184713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27E9-063E-26E0-BE37-6770E635A7A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About our organization</a:t>
            </a:r>
          </a:p>
        </p:txBody>
      </p:sp>
      <p:sp>
        <p:nvSpPr>
          <p:cNvPr id="19" name="Rectangle 18">
            <a:extLst>
              <a:ext uri="{FF2B5EF4-FFF2-40B4-BE49-F238E27FC236}">
                <a16:creationId xmlns:a16="http://schemas.microsoft.com/office/drawing/2014/main" id="{3960BF66-C09E-9F6D-010C-2061646AD210}"/>
              </a:ext>
              <a:ext uri="{C183D7F6-B498-43B3-948B-1728B52AA6E4}">
                <adec:decorative xmlns:adec="http://schemas.microsoft.com/office/drawing/2017/decorative" val="1"/>
              </a:ext>
            </a:extLst>
          </p:cNvPr>
          <p:cNvSpPr/>
          <p:nvPr/>
        </p:nvSpPr>
        <p:spPr>
          <a:xfrm>
            <a:off x="4154400" y="0"/>
            <a:ext cx="80376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as Demographic Center logo">
            <a:extLst>
              <a:ext uri="{FF2B5EF4-FFF2-40B4-BE49-F238E27FC236}">
                <a16:creationId xmlns:a16="http://schemas.microsoft.com/office/drawing/2014/main" id="{A9DBB977-614A-7772-4D93-326C6C3ABF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950" y="974225"/>
            <a:ext cx="2940010" cy="1258324"/>
          </a:xfrm>
          <a:prstGeom prst="rect">
            <a:avLst/>
          </a:prstGeom>
        </p:spPr>
      </p:pic>
      <p:sp>
        <p:nvSpPr>
          <p:cNvPr id="11" name="Content Placeholder 2">
            <a:extLst>
              <a:ext uri="{FF2B5EF4-FFF2-40B4-BE49-F238E27FC236}">
                <a16:creationId xmlns:a16="http://schemas.microsoft.com/office/drawing/2014/main" id="{20F77F15-8052-4AC5-AC54-551ABC9B0AC5}"/>
              </a:ext>
            </a:extLst>
          </p:cNvPr>
          <p:cNvSpPr txBox="1">
            <a:spLocks/>
          </p:cNvSpPr>
          <p:nvPr/>
        </p:nvSpPr>
        <p:spPr>
          <a:xfrm>
            <a:off x="639136" y="2946311"/>
            <a:ext cx="2683824" cy="75716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latin typeface="Arial" panose="020B0604020202020204" pitchFamily="34" charset="0"/>
                <a:cs typeface="Arial" panose="020B0604020202020204" pitchFamily="34" charset="0"/>
              </a:rPr>
              <a:t>State Demographer</a:t>
            </a:r>
          </a:p>
          <a:p>
            <a:pPr marL="0" indent="0">
              <a:buFont typeface="Arial" panose="020B0604020202020204" pitchFamily="34" charset="0"/>
              <a:buNone/>
            </a:pPr>
            <a:r>
              <a:rPr lang="en-US" sz="1600">
                <a:latin typeface="Arial" panose="020B0604020202020204" pitchFamily="34" charset="0"/>
                <a:cs typeface="Arial" panose="020B0604020202020204" pitchFamily="34" charset="0"/>
              </a:rPr>
              <a:t>Lloyd B. Potter, Ph.D.</a:t>
            </a:r>
          </a:p>
        </p:txBody>
      </p:sp>
      <p:sp>
        <p:nvSpPr>
          <p:cNvPr id="10" name="Content Placeholder 2">
            <a:extLst>
              <a:ext uri="{FF2B5EF4-FFF2-40B4-BE49-F238E27FC236}">
                <a16:creationId xmlns:a16="http://schemas.microsoft.com/office/drawing/2014/main" id="{701F363C-3883-7F6D-2FBD-944AC7C5295D}"/>
              </a:ext>
            </a:extLst>
          </p:cNvPr>
          <p:cNvSpPr txBox="1">
            <a:spLocks/>
          </p:cNvSpPr>
          <p:nvPr/>
        </p:nvSpPr>
        <p:spPr>
          <a:xfrm>
            <a:off x="639136" y="4338968"/>
            <a:ext cx="2450653" cy="190164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Arial" panose="020B0604020202020204" pitchFamily="34" charset="0"/>
                <a:cs typeface="Arial" panose="020B0604020202020204" pitchFamily="34" charset="0"/>
              </a:rPr>
              <a:t>Affiliated with</a:t>
            </a:r>
          </a:p>
          <a:p>
            <a:pPr marL="12700" marR="5080" lvl="0" indent="0">
              <a:lnSpc>
                <a:spcPts val="1730"/>
              </a:lnSpc>
              <a:spcBef>
                <a:spcPts val="1019"/>
              </a:spcBef>
              <a:buNone/>
              <a:defRPr/>
            </a:pPr>
            <a:r>
              <a:rPr lang="en-US" sz="1600" kern="0" dirty="0">
                <a:solidFill>
                  <a:sysClr val="windowText" lastClr="000000"/>
                </a:solidFill>
                <a:latin typeface="Arial"/>
                <a:cs typeface="Arial"/>
              </a:rPr>
              <a:t>The</a:t>
            </a:r>
            <a:r>
              <a:rPr lang="en-US" sz="1600" kern="0" spc="-35" dirty="0">
                <a:solidFill>
                  <a:sysClr val="windowText" lastClr="000000"/>
                </a:solidFill>
                <a:latin typeface="Arial"/>
                <a:cs typeface="Arial"/>
              </a:rPr>
              <a:t> </a:t>
            </a:r>
            <a:r>
              <a:rPr lang="en-US" sz="1600" kern="0" dirty="0">
                <a:solidFill>
                  <a:sysClr val="windowText" lastClr="000000"/>
                </a:solidFill>
                <a:latin typeface="Arial"/>
                <a:cs typeface="Arial"/>
              </a:rPr>
              <a:t>University</a:t>
            </a:r>
            <a:r>
              <a:rPr lang="en-US" sz="1600" kern="0" spc="-45" dirty="0">
                <a:solidFill>
                  <a:sysClr val="windowText" lastClr="000000"/>
                </a:solidFill>
                <a:latin typeface="Arial"/>
                <a:cs typeface="Arial"/>
              </a:rPr>
              <a:t> </a:t>
            </a:r>
            <a:r>
              <a:rPr lang="en-US" sz="1600" kern="0" dirty="0">
                <a:solidFill>
                  <a:sysClr val="windowText" lastClr="000000"/>
                </a:solidFill>
                <a:latin typeface="Arial"/>
                <a:cs typeface="Arial"/>
              </a:rPr>
              <a:t>of</a:t>
            </a:r>
            <a:r>
              <a:rPr lang="en-US" sz="1600" kern="0" spc="-65" dirty="0">
                <a:solidFill>
                  <a:sysClr val="windowText" lastClr="000000"/>
                </a:solidFill>
                <a:latin typeface="Arial"/>
                <a:cs typeface="Arial"/>
              </a:rPr>
              <a:t> </a:t>
            </a:r>
            <a:r>
              <a:rPr lang="en-US" sz="1600" kern="0" spc="-30" dirty="0">
                <a:solidFill>
                  <a:sysClr val="windowText" lastClr="000000"/>
                </a:solidFill>
                <a:latin typeface="Arial"/>
                <a:cs typeface="Arial"/>
              </a:rPr>
              <a:t>Texas</a:t>
            </a:r>
            <a:r>
              <a:rPr lang="en-US" sz="1600" kern="0" spc="-25" dirty="0">
                <a:solidFill>
                  <a:sysClr val="windowText" lastClr="000000"/>
                </a:solidFill>
                <a:latin typeface="Arial"/>
                <a:cs typeface="Arial"/>
              </a:rPr>
              <a:t> at </a:t>
            </a:r>
            <a:r>
              <a:rPr lang="en-US" sz="1600" kern="0" dirty="0">
                <a:solidFill>
                  <a:sysClr val="windowText" lastClr="000000"/>
                </a:solidFill>
                <a:latin typeface="Arial"/>
                <a:cs typeface="Arial"/>
              </a:rPr>
              <a:t>San</a:t>
            </a:r>
            <a:r>
              <a:rPr lang="en-US" sz="1600" kern="0" spc="-90" dirty="0">
                <a:solidFill>
                  <a:sysClr val="windowText" lastClr="000000"/>
                </a:solidFill>
                <a:latin typeface="Arial"/>
                <a:cs typeface="Arial"/>
              </a:rPr>
              <a:t> </a:t>
            </a:r>
            <a:r>
              <a:rPr lang="en-US" sz="1600" kern="0" spc="-10" dirty="0">
                <a:solidFill>
                  <a:sysClr val="windowText" lastClr="000000"/>
                </a:solidFill>
                <a:latin typeface="Arial"/>
                <a:cs typeface="Arial"/>
              </a:rPr>
              <a:t>Antonio</a:t>
            </a:r>
            <a:endParaRPr lang="en-US" sz="1600" kern="0" dirty="0">
              <a:solidFill>
                <a:sysClr val="windowText" lastClr="000000"/>
              </a:solidFill>
              <a:latin typeface="Arial"/>
              <a:cs typeface="Arial"/>
            </a:endParaRPr>
          </a:p>
          <a:p>
            <a:pPr marL="12700" marR="67310" lvl="0" indent="0">
              <a:lnSpc>
                <a:spcPts val="1730"/>
              </a:lnSpc>
              <a:spcBef>
                <a:spcPts val="990"/>
              </a:spcBef>
              <a:buNone/>
              <a:defRPr/>
            </a:pPr>
            <a:r>
              <a:rPr lang="en-US" sz="1600" kern="0" dirty="0">
                <a:solidFill>
                  <a:sysClr val="windowText" lastClr="000000"/>
                </a:solidFill>
                <a:latin typeface="Arial"/>
                <a:cs typeface="Arial"/>
              </a:rPr>
              <a:t>Institute</a:t>
            </a:r>
            <a:r>
              <a:rPr lang="en-US" sz="1600" kern="0" spc="-35" dirty="0">
                <a:solidFill>
                  <a:sysClr val="windowText" lastClr="000000"/>
                </a:solidFill>
                <a:latin typeface="Arial"/>
                <a:cs typeface="Arial"/>
              </a:rPr>
              <a:t> </a:t>
            </a:r>
            <a:r>
              <a:rPr lang="en-US" sz="1600" kern="0" dirty="0">
                <a:solidFill>
                  <a:sysClr val="windowText" lastClr="000000"/>
                </a:solidFill>
                <a:latin typeface="Arial"/>
                <a:cs typeface="Arial"/>
              </a:rPr>
              <a:t>for</a:t>
            </a:r>
            <a:r>
              <a:rPr lang="en-US" sz="1600" kern="0" spc="-25" dirty="0">
                <a:solidFill>
                  <a:sysClr val="windowText" lastClr="000000"/>
                </a:solidFill>
                <a:latin typeface="Arial"/>
                <a:cs typeface="Arial"/>
              </a:rPr>
              <a:t> </a:t>
            </a:r>
            <a:r>
              <a:rPr lang="en-US" sz="1600" kern="0" spc="-10" dirty="0">
                <a:solidFill>
                  <a:sysClr val="windowText" lastClr="000000"/>
                </a:solidFill>
                <a:latin typeface="Arial"/>
                <a:cs typeface="Arial"/>
              </a:rPr>
              <a:t>Demographic </a:t>
            </a:r>
            <a:r>
              <a:rPr lang="en-US" sz="1600" kern="0" dirty="0">
                <a:solidFill>
                  <a:sysClr val="windowText" lastClr="000000"/>
                </a:solidFill>
                <a:latin typeface="Arial"/>
                <a:cs typeface="Arial"/>
              </a:rPr>
              <a:t>and</a:t>
            </a:r>
            <a:r>
              <a:rPr lang="en-US" sz="1600" kern="0" spc="-15" dirty="0">
                <a:solidFill>
                  <a:sysClr val="windowText" lastClr="000000"/>
                </a:solidFill>
                <a:latin typeface="Arial"/>
                <a:cs typeface="Arial"/>
              </a:rPr>
              <a:t> </a:t>
            </a:r>
            <a:r>
              <a:rPr lang="en-US" sz="1600" kern="0" spc="-10" dirty="0">
                <a:solidFill>
                  <a:sysClr val="windowText" lastClr="000000"/>
                </a:solidFill>
                <a:latin typeface="Arial"/>
                <a:cs typeface="Arial"/>
              </a:rPr>
              <a:t>Socioeconomic </a:t>
            </a:r>
            <a:r>
              <a:rPr lang="en-US" sz="1600" kern="0" dirty="0">
                <a:solidFill>
                  <a:sysClr val="windowText" lastClr="000000"/>
                </a:solidFill>
                <a:latin typeface="Arial"/>
                <a:cs typeface="Arial"/>
              </a:rPr>
              <a:t>Research</a:t>
            </a:r>
            <a:r>
              <a:rPr lang="en-US" sz="1600" kern="0" spc="-35" dirty="0">
                <a:solidFill>
                  <a:sysClr val="windowText" lastClr="000000"/>
                </a:solidFill>
                <a:latin typeface="Arial"/>
                <a:cs typeface="Arial"/>
              </a:rPr>
              <a:t> </a:t>
            </a:r>
            <a:r>
              <a:rPr lang="en-US" sz="1600" kern="0" spc="-10" dirty="0">
                <a:solidFill>
                  <a:sysClr val="windowText" lastClr="000000"/>
                </a:solidFill>
                <a:latin typeface="Arial"/>
                <a:cs typeface="Arial"/>
              </a:rPr>
              <a:t>(</a:t>
            </a:r>
            <a:r>
              <a:rPr lang="en-US" sz="1600" kern="0" spc="-10" dirty="0" err="1">
                <a:solidFill>
                  <a:sysClr val="windowText" lastClr="000000"/>
                </a:solidFill>
                <a:latin typeface="Arial"/>
                <a:cs typeface="Arial"/>
              </a:rPr>
              <a:t>IDSER</a:t>
            </a:r>
            <a:r>
              <a:rPr lang="en-US" sz="1600" kern="0" spc="-10" dirty="0">
                <a:solidFill>
                  <a:sysClr val="windowText" lastClr="000000"/>
                </a:solidFill>
                <a:latin typeface="Arial"/>
                <a:cs typeface="Arial"/>
              </a:rPr>
              <a:t>)</a:t>
            </a:r>
            <a:endParaRPr lang="en-US" sz="1600" kern="0" dirty="0">
              <a:solidFill>
                <a:sysClr val="windowText" lastClr="000000"/>
              </a:solidFill>
              <a:latin typeface="Arial"/>
              <a:cs typeface="Arial"/>
            </a:endParaRPr>
          </a:p>
        </p:txBody>
      </p:sp>
      <p:cxnSp>
        <p:nvCxnSpPr>
          <p:cNvPr id="13" name="Straight Connector 12">
            <a:extLst>
              <a:ext uri="{FF2B5EF4-FFF2-40B4-BE49-F238E27FC236}">
                <a16:creationId xmlns:a16="http://schemas.microsoft.com/office/drawing/2014/main" id="{A554E8C7-B1FB-1B76-96AA-20B9EE266D25}"/>
              </a:ext>
              <a:ext uri="{C183D7F6-B498-43B3-948B-1728B52AA6E4}">
                <adec:decorative xmlns:adec="http://schemas.microsoft.com/office/drawing/2017/decorative" val="1"/>
              </a:ext>
            </a:extLst>
          </p:cNvPr>
          <p:cNvCxnSpPr/>
          <p:nvPr/>
        </p:nvCxnSpPr>
        <p:spPr>
          <a:xfrm>
            <a:off x="639136" y="2889911"/>
            <a:ext cx="0" cy="757167"/>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DCC75-81EB-6A11-AF13-BD3BF3F29F06}"/>
              </a:ext>
              <a:ext uri="{C183D7F6-B498-43B3-948B-1728B52AA6E4}">
                <adec:decorative xmlns:adec="http://schemas.microsoft.com/office/drawing/2017/decorative" val="1"/>
              </a:ext>
            </a:extLst>
          </p:cNvPr>
          <p:cNvCxnSpPr>
            <a:cxnSpLocks/>
          </p:cNvCxnSpPr>
          <p:nvPr/>
        </p:nvCxnSpPr>
        <p:spPr>
          <a:xfrm>
            <a:off x="622358" y="4282567"/>
            <a:ext cx="0" cy="945416"/>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7F2D814-5E05-BD63-6A31-A6675F1C60DA}"/>
              </a:ext>
            </a:extLst>
          </p:cNvPr>
          <p:cNvSpPr txBox="1"/>
          <p:nvPr/>
        </p:nvSpPr>
        <p:spPr>
          <a:xfrm>
            <a:off x="4860392" y="833153"/>
            <a:ext cx="2419198" cy="369332"/>
          </a:xfrm>
          <a:prstGeom prst="rect">
            <a:avLst/>
          </a:prstGeom>
          <a:noFill/>
        </p:spPr>
        <p:txBody>
          <a:bodyPr wrap="square" rtlCol="0" anchor="ctr">
            <a:spAutoFit/>
          </a:bodyPr>
          <a:lstStyle/>
          <a:p>
            <a:r>
              <a:rPr lang="en-US" b="1" dirty="0">
                <a:solidFill>
                  <a:srgbClr val="8B2233"/>
                </a:solidFill>
              </a:rPr>
              <a:t>Major Function</a:t>
            </a:r>
          </a:p>
        </p:txBody>
      </p:sp>
      <p:sp>
        <p:nvSpPr>
          <p:cNvPr id="16" name="TextBox 15">
            <a:extLst>
              <a:ext uri="{FF2B5EF4-FFF2-40B4-BE49-F238E27FC236}">
                <a16:creationId xmlns:a16="http://schemas.microsoft.com/office/drawing/2014/main" id="{616EAC64-618A-C49D-0C6E-BDDDC0AC8904}"/>
              </a:ext>
            </a:extLst>
          </p:cNvPr>
          <p:cNvSpPr txBox="1"/>
          <p:nvPr/>
        </p:nvSpPr>
        <p:spPr>
          <a:xfrm>
            <a:off x="4604802" y="1214518"/>
            <a:ext cx="7040640" cy="338554"/>
          </a:xfrm>
          <a:prstGeom prst="rect">
            <a:avLst/>
          </a:prstGeom>
          <a:noFill/>
        </p:spPr>
        <p:txBody>
          <a:bodyPr wrap="square" rtlCol="0">
            <a:spAutoFit/>
          </a:bodyPr>
          <a:lstStyle/>
          <a:p>
            <a:r>
              <a:rPr lang="en-US" sz="1600"/>
              <a:t>Produce annual population estimates and biennial population projections</a:t>
            </a:r>
          </a:p>
        </p:txBody>
      </p:sp>
      <p:sp>
        <p:nvSpPr>
          <p:cNvPr id="12" name="TextBox 11">
            <a:extLst>
              <a:ext uri="{FF2B5EF4-FFF2-40B4-BE49-F238E27FC236}">
                <a16:creationId xmlns:a16="http://schemas.microsoft.com/office/drawing/2014/main" id="{2E8C9A56-633A-474C-5096-20680D38F110}"/>
              </a:ext>
            </a:extLst>
          </p:cNvPr>
          <p:cNvSpPr txBox="1"/>
          <p:nvPr/>
        </p:nvSpPr>
        <p:spPr>
          <a:xfrm>
            <a:off x="4860392" y="2248334"/>
            <a:ext cx="2419198" cy="369332"/>
          </a:xfrm>
          <a:prstGeom prst="rect">
            <a:avLst/>
          </a:prstGeom>
          <a:noFill/>
        </p:spPr>
        <p:txBody>
          <a:bodyPr wrap="square" rtlCol="0" anchor="ctr">
            <a:spAutoFit/>
          </a:bodyPr>
          <a:lstStyle/>
          <a:p>
            <a:r>
              <a:rPr lang="en-US" b="1">
                <a:solidFill>
                  <a:srgbClr val="8B2233"/>
                </a:solidFill>
              </a:rPr>
              <a:t>Other Services</a:t>
            </a:r>
          </a:p>
        </p:txBody>
      </p:sp>
      <p:sp>
        <p:nvSpPr>
          <p:cNvPr id="17" name="TextBox 16">
            <a:extLst>
              <a:ext uri="{FF2B5EF4-FFF2-40B4-BE49-F238E27FC236}">
                <a16:creationId xmlns:a16="http://schemas.microsoft.com/office/drawing/2014/main" id="{4749E93A-34FD-C783-3B05-19362745E260}"/>
              </a:ext>
            </a:extLst>
          </p:cNvPr>
          <p:cNvSpPr txBox="1"/>
          <p:nvPr/>
        </p:nvSpPr>
        <p:spPr>
          <a:xfrm>
            <a:off x="4604802" y="2621273"/>
            <a:ext cx="704064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Disseminate demographic and socioeconomic information from the Census Bureau and other reliable sources.</a:t>
            </a:r>
          </a:p>
          <a:p>
            <a:endParaRPr lang="en-US" sz="1600" dirty="0"/>
          </a:p>
          <a:p>
            <a:pPr marL="285750" indent="-285750">
              <a:buFont typeface="Arial" panose="020B0604020202020204" pitchFamily="34" charset="0"/>
              <a:buChar char="•"/>
            </a:pPr>
            <a:r>
              <a:rPr lang="en-US" sz="1600" dirty="0"/>
              <a:t>Provide training and technical expertise.</a:t>
            </a:r>
          </a:p>
          <a:p>
            <a:endParaRPr lang="en-US" sz="1600" dirty="0"/>
          </a:p>
          <a:p>
            <a:pPr marL="285750" indent="-285750">
              <a:buFont typeface="Arial" panose="020B0604020202020204" pitchFamily="34" charset="0"/>
              <a:buChar char="•"/>
            </a:pPr>
            <a:r>
              <a:rPr lang="en-US" sz="1600" dirty="0"/>
              <a:t>Custom data analyses.</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3C625269-F684-F67E-4A93-6450102DB69E}"/>
              </a:ext>
            </a:extLst>
          </p:cNvPr>
          <p:cNvSpPr txBox="1"/>
          <p:nvPr/>
        </p:nvSpPr>
        <p:spPr>
          <a:xfrm>
            <a:off x="4860392" y="4858651"/>
            <a:ext cx="1768022" cy="369332"/>
          </a:xfrm>
          <a:prstGeom prst="rect">
            <a:avLst/>
          </a:prstGeom>
          <a:noFill/>
        </p:spPr>
        <p:txBody>
          <a:bodyPr wrap="square" rtlCol="0" anchor="ctr">
            <a:spAutoFit/>
          </a:bodyPr>
          <a:lstStyle/>
          <a:p>
            <a:r>
              <a:rPr lang="en-US" b="1" dirty="0">
                <a:solidFill>
                  <a:srgbClr val="8B2233"/>
                </a:solidFill>
              </a:rPr>
              <a:t>Partnerships</a:t>
            </a:r>
          </a:p>
        </p:txBody>
      </p:sp>
      <p:sp>
        <p:nvSpPr>
          <p:cNvPr id="18" name="TextBox 17">
            <a:extLst>
              <a:ext uri="{FF2B5EF4-FFF2-40B4-BE49-F238E27FC236}">
                <a16:creationId xmlns:a16="http://schemas.microsoft.com/office/drawing/2014/main" id="{93C3A843-0D4C-4FA7-C0FC-2E73FFDAE9FF}"/>
              </a:ext>
            </a:extLst>
          </p:cNvPr>
          <p:cNvSpPr txBox="1"/>
          <p:nvPr/>
        </p:nvSpPr>
        <p:spPr>
          <a:xfrm>
            <a:off x="4604802" y="5227983"/>
            <a:ext cx="2718288" cy="830997"/>
          </a:xfrm>
          <a:prstGeom prst="rect">
            <a:avLst/>
          </a:prstGeom>
          <a:noFill/>
        </p:spPr>
        <p:txBody>
          <a:bodyPr wrap="square" rtlCol="0">
            <a:spAutoFit/>
          </a:bodyPr>
          <a:lstStyle/>
          <a:p>
            <a:pPr marL="285750" indent="-285750">
              <a:buFont typeface="Arial" panose="020B0604020202020204" pitchFamily="34" charset="0"/>
              <a:buChar char="•"/>
            </a:pPr>
            <a:r>
              <a:rPr lang="en-US" sz="1600"/>
              <a:t>U.S. Census Bureau</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TDC Affiliates</a:t>
            </a:r>
          </a:p>
        </p:txBody>
      </p:sp>
      <p:pic>
        <p:nvPicPr>
          <p:cNvPr id="4" name="Picture 3">
            <a:extLst>
              <a:ext uri="{FF2B5EF4-FFF2-40B4-BE49-F238E27FC236}">
                <a16:creationId xmlns:a16="http://schemas.microsoft.com/office/drawing/2014/main" id="{A8C94FB6-4D6A-D036-8B50-4E47EC4DE3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3038" y="4908337"/>
            <a:ext cx="255561" cy="269959"/>
          </a:xfrm>
          <a:prstGeom prst="rect">
            <a:avLst/>
          </a:prstGeom>
        </p:spPr>
      </p:pic>
      <p:pic>
        <p:nvPicPr>
          <p:cNvPr id="6" name="Picture 5">
            <a:extLst>
              <a:ext uri="{FF2B5EF4-FFF2-40B4-BE49-F238E27FC236}">
                <a16:creationId xmlns:a16="http://schemas.microsoft.com/office/drawing/2014/main" id="{F6EF3F45-9B17-57C3-DC2C-B57636BA62F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038" y="898600"/>
            <a:ext cx="269959" cy="269959"/>
          </a:xfrm>
          <a:prstGeom prst="rect">
            <a:avLst/>
          </a:prstGeom>
        </p:spPr>
      </p:pic>
      <p:pic>
        <p:nvPicPr>
          <p:cNvPr id="8" name="Picture 7">
            <a:extLst>
              <a:ext uri="{FF2B5EF4-FFF2-40B4-BE49-F238E27FC236}">
                <a16:creationId xmlns:a16="http://schemas.microsoft.com/office/drawing/2014/main" id="{06FA96C7-EAA3-B96F-AE4E-9BAE0DF7651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4802" y="2301756"/>
            <a:ext cx="269959" cy="273558"/>
          </a:xfrm>
          <a:prstGeom prst="rect">
            <a:avLst/>
          </a:prstGeom>
        </p:spPr>
      </p:pic>
    </p:spTree>
    <p:extLst>
      <p:ext uri="{BB962C8B-B14F-4D97-AF65-F5344CB8AC3E}">
        <p14:creationId xmlns:p14="http://schemas.microsoft.com/office/powerpoint/2010/main" val="383366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B8C4-CDC0-4847-7689-1F5F9008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D7332-6C9A-E54F-1CB4-1051650349B9}"/>
              </a:ext>
            </a:extLst>
          </p:cNvPr>
          <p:cNvSpPr>
            <a:spLocks noGrp="1"/>
          </p:cNvSpPr>
          <p:nvPr>
            <p:ph type="title"/>
          </p:nvPr>
        </p:nvSpPr>
        <p:spPr>
          <a:xfrm>
            <a:off x="115368" y="53469"/>
            <a:ext cx="5922236" cy="1678857"/>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ormAutofit/>
          </a:bodyPr>
          <a:lstStyle/>
          <a:p>
            <a:r>
              <a:rPr lang="en-US">
                <a:solidFill>
                  <a:schemeClr val="tx1"/>
                </a:solidFill>
              </a:rPr>
              <a:t>Projected Population by Age</a:t>
            </a:r>
            <a:br>
              <a:rPr lang="en-US">
                <a:solidFill>
                  <a:schemeClr val="tx1"/>
                </a:solidFill>
              </a:rPr>
            </a:br>
            <a:r>
              <a:rPr lang="en-US">
                <a:solidFill>
                  <a:schemeClr val="tx1"/>
                </a:solidFill>
              </a:rPr>
              <a:t> 2020, 2040, and 2060</a:t>
            </a:r>
            <a:br>
              <a:rPr lang="en-US">
                <a:solidFill>
                  <a:schemeClr val="tx1"/>
                </a:solidFill>
              </a:rPr>
            </a:br>
            <a:br>
              <a:rPr lang="en-US">
                <a:solidFill>
                  <a:schemeClr val="tx1"/>
                </a:solidFill>
              </a:rPr>
            </a:br>
            <a:r>
              <a:rPr kumimoji="0" lang="en-US" sz="16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 Migration Scenario</a:t>
            </a:r>
            <a:endParaRPr lang="en-US">
              <a:solidFill>
                <a:schemeClr val="tx1"/>
              </a:solidFill>
            </a:endParaRPr>
          </a:p>
        </p:txBody>
      </p:sp>
      <p:sp>
        <p:nvSpPr>
          <p:cNvPr id="8" name="TextBox 7">
            <a:extLst>
              <a:ext uri="{FF2B5EF4-FFF2-40B4-BE49-F238E27FC236}">
                <a16:creationId xmlns:a16="http://schemas.microsoft.com/office/drawing/2014/main" id="{26B66C54-95CB-F3E2-1744-80C7718CADA8}"/>
              </a:ext>
            </a:extLst>
          </p:cNvPr>
          <p:cNvSpPr txBox="1"/>
          <p:nvPr/>
        </p:nvSpPr>
        <p:spPr>
          <a:xfrm>
            <a:off x="179388" y="2029804"/>
            <a:ext cx="6095288" cy="2585323"/>
          </a:xfrm>
          <a:prstGeom prst="rect">
            <a:avLst/>
          </a:prstGeom>
          <a:noFill/>
        </p:spPr>
        <p:txBody>
          <a:bodyPr wrap="square">
            <a:spAutoFit/>
          </a:bodyPr>
          <a:lstStyle/>
          <a:p>
            <a:pPr marL="285750" indent="-285750">
              <a:buFont typeface="Arial" panose="020B0604020202020204" pitchFamily="34" charset="0"/>
              <a:buChar char="•"/>
            </a:pPr>
            <a:r>
              <a:rPr lang="en-US"/>
              <a:t>Texas will continue to age in the next few decades.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65+ group will grow fastest.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Growth among those under 18 will slow and begin to decline.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working-age population will grow and maintain a stable share of the total population.</a:t>
            </a:r>
          </a:p>
        </p:txBody>
      </p:sp>
      <p:graphicFrame>
        <p:nvGraphicFramePr>
          <p:cNvPr id="5" name="Chart 4" descr="Bar chart of Texas projected population by age for 2020, 2040, and 2060. Shows growth in 65+ age group, with total populations of 29.1M, 37.1M, and 42.6M.">
            <a:extLst>
              <a:ext uri="{FF2B5EF4-FFF2-40B4-BE49-F238E27FC236}">
                <a16:creationId xmlns:a16="http://schemas.microsoft.com/office/drawing/2014/main" id="{A94A38D7-2669-503B-8837-8C6590844C74}"/>
              </a:ext>
            </a:extLst>
          </p:cNvPr>
          <p:cNvGraphicFramePr/>
          <p:nvPr/>
        </p:nvGraphicFramePr>
        <p:xfrm>
          <a:off x="6526754" y="348018"/>
          <a:ext cx="5342620" cy="56411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3D87A55-21A2-3493-D709-B4F5A99F936B}"/>
              </a:ext>
            </a:extLst>
          </p:cNvPr>
          <p:cNvSpPr txBox="1"/>
          <p:nvPr/>
        </p:nvSpPr>
        <p:spPr>
          <a:xfrm>
            <a:off x="8266085" y="2389835"/>
            <a:ext cx="495649" cy="307777"/>
          </a:xfrm>
          <a:prstGeom prst="rect">
            <a:avLst/>
          </a:prstGeom>
          <a:noFill/>
        </p:spPr>
        <p:txBody>
          <a:bodyPr wrap="none" rtlCol="0">
            <a:spAutoFit/>
          </a:bodyPr>
          <a:lstStyle/>
          <a:p>
            <a:r>
              <a:rPr lang="en-US" sz="1400">
                <a:solidFill>
                  <a:schemeClr val="bg1"/>
                </a:solidFill>
                <a:latin typeface="Aral"/>
              </a:rPr>
              <a:t>13%</a:t>
            </a:r>
          </a:p>
        </p:txBody>
      </p:sp>
      <p:sp>
        <p:nvSpPr>
          <p:cNvPr id="7" name="TextBox 6">
            <a:extLst>
              <a:ext uri="{FF2B5EF4-FFF2-40B4-BE49-F238E27FC236}">
                <a16:creationId xmlns:a16="http://schemas.microsoft.com/office/drawing/2014/main" id="{A17BE94A-401D-B9C9-F704-03F018CFC655}"/>
              </a:ext>
            </a:extLst>
          </p:cNvPr>
          <p:cNvSpPr txBox="1"/>
          <p:nvPr/>
        </p:nvSpPr>
        <p:spPr>
          <a:xfrm>
            <a:off x="8266085" y="3429000"/>
            <a:ext cx="495649" cy="307777"/>
          </a:xfrm>
          <a:prstGeom prst="rect">
            <a:avLst/>
          </a:prstGeom>
          <a:noFill/>
        </p:spPr>
        <p:txBody>
          <a:bodyPr wrap="none" rtlCol="0">
            <a:spAutoFit/>
          </a:bodyPr>
          <a:lstStyle/>
          <a:p>
            <a:r>
              <a:rPr lang="en-US" sz="1400">
                <a:solidFill>
                  <a:schemeClr val="bg1"/>
                </a:solidFill>
                <a:latin typeface="Aral"/>
              </a:rPr>
              <a:t>62%</a:t>
            </a:r>
          </a:p>
        </p:txBody>
      </p:sp>
      <p:sp>
        <p:nvSpPr>
          <p:cNvPr id="12" name="TextBox 11">
            <a:extLst>
              <a:ext uri="{FF2B5EF4-FFF2-40B4-BE49-F238E27FC236}">
                <a16:creationId xmlns:a16="http://schemas.microsoft.com/office/drawing/2014/main" id="{0E4C54A7-F024-B183-5BBB-DE0B0A221CFF}"/>
              </a:ext>
            </a:extLst>
          </p:cNvPr>
          <p:cNvSpPr txBox="1"/>
          <p:nvPr/>
        </p:nvSpPr>
        <p:spPr>
          <a:xfrm>
            <a:off x="9558776" y="1812580"/>
            <a:ext cx="495649" cy="307777"/>
          </a:xfrm>
          <a:prstGeom prst="rect">
            <a:avLst/>
          </a:prstGeom>
          <a:noFill/>
        </p:spPr>
        <p:txBody>
          <a:bodyPr wrap="none" rtlCol="0">
            <a:spAutoFit/>
          </a:bodyPr>
          <a:lstStyle/>
          <a:p>
            <a:r>
              <a:rPr lang="en-US" sz="1400">
                <a:solidFill>
                  <a:schemeClr val="bg1"/>
                </a:solidFill>
                <a:latin typeface="Aral"/>
              </a:rPr>
              <a:t>18%</a:t>
            </a:r>
          </a:p>
        </p:txBody>
      </p:sp>
      <p:sp>
        <p:nvSpPr>
          <p:cNvPr id="9" name="TextBox 8">
            <a:extLst>
              <a:ext uri="{FF2B5EF4-FFF2-40B4-BE49-F238E27FC236}">
                <a16:creationId xmlns:a16="http://schemas.microsoft.com/office/drawing/2014/main" id="{8A81CA0F-C0C3-B23E-28E9-CBA1054F3D62}"/>
              </a:ext>
            </a:extLst>
          </p:cNvPr>
          <p:cNvSpPr txBox="1"/>
          <p:nvPr/>
        </p:nvSpPr>
        <p:spPr>
          <a:xfrm>
            <a:off x="9558775" y="3239090"/>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3" name="TextBox 12">
            <a:extLst>
              <a:ext uri="{FF2B5EF4-FFF2-40B4-BE49-F238E27FC236}">
                <a16:creationId xmlns:a16="http://schemas.microsoft.com/office/drawing/2014/main" id="{807C08CF-0213-DEB8-6AC4-8274A4EA308E}"/>
              </a:ext>
            </a:extLst>
          </p:cNvPr>
          <p:cNvSpPr txBox="1"/>
          <p:nvPr/>
        </p:nvSpPr>
        <p:spPr>
          <a:xfrm>
            <a:off x="10808529" y="1471829"/>
            <a:ext cx="495649" cy="307777"/>
          </a:xfrm>
          <a:prstGeom prst="rect">
            <a:avLst/>
          </a:prstGeom>
          <a:noFill/>
        </p:spPr>
        <p:txBody>
          <a:bodyPr wrap="none" rtlCol="0">
            <a:spAutoFit/>
          </a:bodyPr>
          <a:lstStyle/>
          <a:p>
            <a:r>
              <a:rPr lang="en-US" sz="1400">
                <a:solidFill>
                  <a:schemeClr val="bg1"/>
                </a:solidFill>
                <a:latin typeface="Aral"/>
              </a:rPr>
              <a:t>22%</a:t>
            </a:r>
          </a:p>
        </p:txBody>
      </p:sp>
      <p:sp>
        <p:nvSpPr>
          <p:cNvPr id="11" name="TextBox 10">
            <a:extLst>
              <a:ext uri="{FF2B5EF4-FFF2-40B4-BE49-F238E27FC236}">
                <a16:creationId xmlns:a16="http://schemas.microsoft.com/office/drawing/2014/main" id="{18930825-2EED-1371-17F9-A1978D8E758A}"/>
              </a:ext>
            </a:extLst>
          </p:cNvPr>
          <p:cNvSpPr txBox="1"/>
          <p:nvPr/>
        </p:nvSpPr>
        <p:spPr>
          <a:xfrm>
            <a:off x="10851465" y="3085201"/>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7" name="TextBox 16">
            <a:extLst>
              <a:ext uri="{FF2B5EF4-FFF2-40B4-BE49-F238E27FC236}">
                <a16:creationId xmlns:a16="http://schemas.microsoft.com/office/drawing/2014/main" id="{E447762C-FFB9-3072-D58C-A9A3639A21FF}"/>
              </a:ext>
            </a:extLst>
          </p:cNvPr>
          <p:cNvSpPr txBox="1"/>
          <p:nvPr/>
        </p:nvSpPr>
        <p:spPr>
          <a:xfrm>
            <a:off x="6517690" y="5243474"/>
            <a:ext cx="1315496" cy="276999"/>
          </a:xfrm>
          <a:prstGeom prst="rect">
            <a:avLst/>
          </a:prstGeom>
          <a:noFill/>
          <a:ln>
            <a:solidFill>
              <a:schemeClr val="accent1"/>
            </a:solidFill>
          </a:ln>
        </p:spPr>
        <p:txBody>
          <a:bodyPr wrap="square" rtlCol="0">
            <a:spAutoFit/>
          </a:bodyPr>
          <a:lstStyle/>
          <a:p>
            <a:pPr algn="ctr"/>
            <a:r>
              <a:rPr lang="en-US" sz="1200"/>
              <a:t>Total Population</a:t>
            </a:r>
          </a:p>
        </p:txBody>
      </p:sp>
      <p:sp>
        <p:nvSpPr>
          <p:cNvPr id="14" name="TextBox 13">
            <a:extLst>
              <a:ext uri="{FF2B5EF4-FFF2-40B4-BE49-F238E27FC236}">
                <a16:creationId xmlns:a16="http://schemas.microsoft.com/office/drawing/2014/main" id="{AD95AC6A-371A-9DE9-DDB9-C6CCB9DEDA95}"/>
              </a:ext>
            </a:extLst>
          </p:cNvPr>
          <p:cNvSpPr txBox="1"/>
          <p:nvPr/>
        </p:nvSpPr>
        <p:spPr>
          <a:xfrm>
            <a:off x="7883305" y="5229298"/>
            <a:ext cx="1210407" cy="276999"/>
          </a:xfrm>
          <a:prstGeom prst="rect">
            <a:avLst/>
          </a:prstGeom>
          <a:noFill/>
          <a:ln>
            <a:solidFill>
              <a:schemeClr val="accent1"/>
            </a:solidFill>
          </a:ln>
        </p:spPr>
        <p:txBody>
          <a:bodyPr wrap="square" rtlCol="0">
            <a:spAutoFit/>
          </a:bodyPr>
          <a:lstStyle/>
          <a:p>
            <a:pPr algn="ctr"/>
            <a:r>
              <a:rPr lang="en-US" sz="1200"/>
              <a:t>29.1M</a:t>
            </a:r>
          </a:p>
        </p:txBody>
      </p:sp>
      <p:sp>
        <p:nvSpPr>
          <p:cNvPr id="15" name="TextBox 14">
            <a:extLst>
              <a:ext uri="{FF2B5EF4-FFF2-40B4-BE49-F238E27FC236}">
                <a16:creationId xmlns:a16="http://schemas.microsoft.com/office/drawing/2014/main" id="{6BAD377A-35C1-50A3-A4BC-416C8086F1F5}"/>
              </a:ext>
            </a:extLst>
          </p:cNvPr>
          <p:cNvSpPr txBox="1"/>
          <p:nvPr/>
        </p:nvSpPr>
        <p:spPr>
          <a:xfrm>
            <a:off x="9189737" y="5229298"/>
            <a:ext cx="1210406" cy="276999"/>
          </a:xfrm>
          <a:prstGeom prst="rect">
            <a:avLst/>
          </a:prstGeom>
          <a:noFill/>
          <a:ln>
            <a:solidFill>
              <a:schemeClr val="accent1"/>
            </a:solidFill>
          </a:ln>
        </p:spPr>
        <p:txBody>
          <a:bodyPr wrap="square" rtlCol="0">
            <a:spAutoFit/>
          </a:bodyPr>
          <a:lstStyle/>
          <a:p>
            <a:pPr algn="ctr"/>
            <a:r>
              <a:rPr lang="en-US" sz="1200"/>
              <a:t>37.1M</a:t>
            </a:r>
          </a:p>
        </p:txBody>
      </p:sp>
      <p:sp>
        <p:nvSpPr>
          <p:cNvPr id="16" name="TextBox 15">
            <a:extLst>
              <a:ext uri="{FF2B5EF4-FFF2-40B4-BE49-F238E27FC236}">
                <a16:creationId xmlns:a16="http://schemas.microsoft.com/office/drawing/2014/main" id="{19AE79C4-D46B-D181-1812-404E9527E383}"/>
              </a:ext>
            </a:extLst>
          </p:cNvPr>
          <p:cNvSpPr txBox="1"/>
          <p:nvPr/>
        </p:nvSpPr>
        <p:spPr>
          <a:xfrm>
            <a:off x="10497744" y="5216748"/>
            <a:ext cx="1210407" cy="276999"/>
          </a:xfrm>
          <a:prstGeom prst="rect">
            <a:avLst/>
          </a:prstGeom>
          <a:noFill/>
          <a:ln>
            <a:solidFill>
              <a:schemeClr val="accent1"/>
            </a:solidFill>
          </a:ln>
        </p:spPr>
        <p:txBody>
          <a:bodyPr wrap="square" rtlCol="0">
            <a:spAutoFit/>
          </a:bodyPr>
          <a:lstStyle/>
          <a:p>
            <a:pPr algn="ctr"/>
            <a:r>
              <a:rPr lang="en-US" sz="1200"/>
              <a:t>42.6M</a:t>
            </a:r>
          </a:p>
        </p:txBody>
      </p:sp>
      <p:sp>
        <p:nvSpPr>
          <p:cNvPr id="10" name="Content Placeholder 3">
            <a:extLst>
              <a:ext uri="{FF2B5EF4-FFF2-40B4-BE49-F238E27FC236}">
                <a16:creationId xmlns:a16="http://schemas.microsoft.com/office/drawing/2014/main" id="{89362E67-062C-7FCD-B4AB-5D59DAA0FD85}"/>
              </a:ext>
            </a:extLst>
          </p:cNvPr>
          <p:cNvSpPr txBox="1">
            <a:spLocks/>
          </p:cNvSpPr>
          <p:nvPr/>
        </p:nvSpPr>
        <p:spPr>
          <a:xfrm>
            <a:off x="179388" y="6236109"/>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Texas Demographic Center, Vintage 2024 Population Projections, Mid Migration Scenario</a:t>
            </a:r>
          </a:p>
        </p:txBody>
      </p:sp>
    </p:spTree>
    <p:extLst>
      <p:ext uri="{BB962C8B-B14F-4D97-AF65-F5344CB8AC3E}">
        <p14:creationId xmlns:p14="http://schemas.microsoft.com/office/powerpoint/2010/main" val="484174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5DDA-5841-7E1F-CD4B-DB74BCDF5C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6C8232-28C1-4BA8-00D9-871E45F50B6B}"/>
              </a:ext>
            </a:extLst>
          </p:cNvPr>
          <p:cNvSpPr txBox="1">
            <a:spLocks noGrp="1"/>
          </p:cNvSpPr>
          <p:nvPr>
            <p:ph type="title" idx="4294967295"/>
          </p:nvPr>
        </p:nvSpPr>
        <p:spPr>
          <a:xfrm>
            <a:off x="1276349" y="1819275"/>
            <a:ext cx="7410451"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mn-lt"/>
                <a:ea typeface="+mn-ea"/>
                <a:cs typeface="+mn-cs"/>
              </a:rPr>
              <a:t>Preparing for the 2030 Census</a:t>
            </a:r>
          </a:p>
        </p:txBody>
      </p:sp>
    </p:spTree>
    <p:extLst>
      <p:ext uri="{BB962C8B-B14F-4D97-AF65-F5344CB8AC3E}">
        <p14:creationId xmlns:p14="http://schemas.microsoft.com/office/powerpoint/2010/main" val="125006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44A6-E91F-0C29-4D85-FEFC504D4C85}"/>
              </a:ext>
            </a:extLst>
          </p:cNvPr>
          <p:cNvSpPr>
            <a:spLocks noGrp="1"/>
          </p:cNvSpPr>
          <p:nvPr>
            <p:ph type="title" idx="4294967295"/>
          </p:nvPr>
        </p:nvSpPr>
        <p:spPr>
          <a:xfrm>
            <a:off x="321155" y="66643"/>
            <a:ext cx="10515600" cy="1325563"/>
          </a:xfrm>
        </p:spPr>
        <p:txBody>
          <a:bodyPr>
            <a:normAutofit/>
          </a:bodyPr>
          <a:lstStyle/>
          <a:p>
            <a:pPr lvl="0">
              <a:lnSpc>
                <a:spcPct val="100000"/>
              </a:lnSpc>
              <a:spcBef>
                <a:spcPts val="0"/>
              </a:spcBef>
              <a:defRPr/>
            </a:pPr>
            <a:r>
              <a:rPr lang="en-US" sz="3600" b="1" dirty="0">
                <a:solidFill>
                  <a:srgbClr val="000000"/>
                </a:solidFill>
                <a:latin typeface="Arial" panose="020B0604020202020204" pitchFamily="34" charset="0"/>
                <a:cs typeface="Arial" panose="020B0604020202020204" pitchFamily="34" charset="0"/>
              </a:rPr>
              <a:t>Preparing for the 2030 Census (cont.)</a:t>
            </a:r>
          </a:p>
        </p:txBody>
      </p:sp>
      <p:sp>
        <p:nvSpPr>
          <p:cNvPr id="3" name="TextBox 2">
            <a:extLst>
              <a:ext uri="{FF2B5EF4-FFF2-40B4-BE49-F238E27FC236}">
                <a16:creationId xmlns:a16="http://schemas.microsoft.com/office/drawing/2014/main" id="{6679FB5E-2B1B-EB7B-4BF2-54EB26B97D62}"/>
              </a:ext>
            </a:extLst>
          </p:cNvPr>
          <p:cNvSpPr txBox="1"/>
          <p:nvPr/>
        </p:nvSpPr>
        <p:spPr>
          <a:xfrm>
            <a:off x="321155" y="1392206"/>
            <a:ext cx="9595729"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Between 2010- 2020 Texas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ranked #1 in numeric growth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adding 3.9 million new Texans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YET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2020 Census:  Texas was one of 6 states with an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undercount</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(approximately 500K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Undercounting the population costs us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billions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in lost funding for infrastructure, health care, social services</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Participate in the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2027</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Local Update Census Addresses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(LUCA)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to ensure the Census Bureau has every address in your city or county.</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27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D209-EF8B-2AE7-07BC-F8E280C4040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D959998-FEE5-06A4-E2B5-F4982D32DBE4}"/>
              </a:ext>
            </a:extLst>
          </p:cNvPr>
          <p:cNvSpPr>
            <a:spLocks noGrp="1"/>
          </p:cNvSpPr>
          <p:nvPr>
            <p:ph type="title"/>
          </p:nvPr>
        </p:nvSpPr>
        <p:spPr>
          <a:xfrm>
            <a:off x="0" y="129852"/>
            <a:ext cx="12192000" cy="804974"/>
          </a:xfrm>
        </p:spPr>
        <p:txBody>
          <a:bodyPr>
            <a:normAutofit/>
          </a:bodyPr>
          <a:lstStyle/>
          <a:p>
            <a:r>
              <a:rPr lang="en-US" sz="3600" dirty="0"/>
              <a:t>Why Good Population Data Matters</a:t>
            </a:r>
          </a:p>
        </p:txBody>
      </p:sp>
      <p:pic>
        <p:nvPicPr>
          <p:cNvPr id="4" name="Picture 3" descr="Alt text: &quot;Infographic titled 'Census Matters: Census-Guided Funding in Texas.' Highlights Texas receiving $152.8 billion in federal funding in 2023. Explains reliance on census data to allocate $2.24 trillion nationwide and notes the impact of census accuracy on federal funds distribution. Contains an outline map of Texas.&quot;">
            <a:extLst>
              <a:ext uri="{FF2B5EF4-FFF2-40B4-BE49-F238E27FC236}">
                <a16:creationId xmlns:a16="http://schemas.microsoft.com/office/drawing/2014/main" id="{F2C84511-D694-0DF2-0C2C-64829F5ECAAD}"/>
              </a:ext>
            </a:extLst>
          </p:cNvPr>
          <p:cNvPicPr>
            <a:picLocks noChangeAspect="1"/>
          </p:cNvPicPr>
          <p:nvPr/>
        </p:nvPicPr>
        <p:blipFill>
          <a:blip r:embed="rId2"/>
          <a:stretch>
            <a:fillRect/>
          </a:stretch>
        </p:blipFill>
        <p:spPr>
          <a:xfrm>
            <a:off x="179388" y="1730868"/>
            <a:ext cx="8059737" cy="3565032"/>
          </a:xfrm>
          <a:prstGeom prst="rect">
            <a:avLst/>
          </a:prstGeom>
          <a:noFill/>
        </p:spPr>
      </p:pic>
      <p:sp>
        <p:nvSpPr>
          <p:cNvPr id="11" name="Content Placeholder 3">
            <a:extLst>
              <a:ext uri="{FF2B5EF4-FFF2-40B4-BE49-F238E27FC236}">
                <a16:creationId xmlns:a16="http://schemas.microsoft.com/office/drawing/2014/main" id="{DBC560E6-7898-8B13-09FA-0B1C98A3E033}"/>
              </a:ext>
            </a:extLst>
          </p:cNvPr>
          <p:cNvSpPr>
            <a:spLocks noGrp="1"/>
          </p:cNvSpPr>
          <p:nvPr>
            <p:ph sz="quarter" idx="13"/>
          </p:nvPr>
        </p:nvSpPr>
        <p:spPr>
          <a:xfrm>
            <a:off x="179388" y="6356350"/>
            <a:ext cx="9459912" cy="365125"/>
          </a:xfrm>
        </p:spPr>
        <p:txBody>
          <a:bodyPr/>
          <a:lstStyle/>
          <a:p>
            <a:r>
              <a:rPr lang="en-US" dirty="0"/>
              <a:t>Source:  </a:t>
            </a:r>
            <a:r>
              <a:rPr lang="en-US" dirty="0">
                <a:hlinkClick r:id="rId3"/>
              </a:rPr>
              <a:t>Census Matters: Why an Accurate Count is Essential to Funding Our Communities | Project On Government Oversight</a:t>
            </a:r>
            <a:endParaRPr lang="en-US" dirty="0"/>
          </a:p>
        </p:txBody>
      </p:sp>
      <p:sp>
        <p:nvSpPr>
          <p:cNvPr id="5" name="TextBox 4">
            <a:extLst>
              <a:ext uri="{FF2B5EF4-FFF2-40B4-BE49-F238E27FC236}">
                <a16:creationId xmlns:a16="http://schemas.microsoft.com/office/drawing/2014/main" id="{15B77552-8033-38CB-FF9C-93D0EEAB74C2}"/>
              </a:ext>
            </a:extLst>
          </p:cNvPr>
          <p:cNvSpPr txBox="1"/>
          <p:nvPr/>
        </p:nvSpPr>
        <p:spPr>
          <a:xfrm>
            <a:off x="9010650" y="1247775"/>
            <a:ext cx="2790825" cy="4216539"/>
          </a:xfrm>
          <a:prstGeom prst="rect">
            <a:avLst/>
          </a:prstGeom>
          <a:noFill/>
        </p:spPr>
        <p:txBody>
          <a:bodyPr wrap="square" rtlCol="0">
            <a:spAutoFit/>
          </a:bodyPr>
          <a:lstStyle/>
          <a:p>
            <a:r>
              <a:rPr lang="en-US" sz="2800" dirty="0"/>
              <a:t>Texas received over </a:t>
            </a:r>
          </a:p>
          <a:p>
            <a:r>
              <a:rPr lang="en-US" sz="3600" b="1" dirty="0">
                <a:solidFill>
                  <a:srgbClr val="C00000"/>
                </a:solidFill>
              </a:rPr>
              <a:t>$152 Billion </a:t>
            </a:r>
          </a:p>
          <a:p>
            <a:r>
              <a:rPr lang="en-US" sz="2800" dirty="0"/>
              <a:t>in Census-guided federal assistance in 2023</a:t>
            </a:r>
          </a:p>
          <a:p>
            <a:endParaRPr lang="en-US" sz="2800" dirty="0"/>
          </a:p>
          <a:p>
            <a:r>
              <a:rPr lang="en-US" dirty="0"/>
              <a:t>Project on Government Oversight report</a:t>
            </a:r>
          </a:p>
        </p:txBody>
      </p:sp>
    </p:spTree>
    <p:extLst>
      <p:ext uri="{BB962C8B-B14F-4D97-AF65-F5344CB8AC3E}">
        <p14:creationId xmlns:p14="http://schemas.microsoft.com/office/powerpoint/2010/main" val="230429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234A-B930-A375-5611-8EF1A71642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0D7A0-2E81-439D-DA3F-9460D586AF4A}"/>
              </a:ext>
            </a:extLst>
          </p:cNvPr>
          <p:cNvSpPr>
            <a:spLocks noGrp="1"/>
          </p:cNvSpPr>
          <p:nvPr>
            <p:ph type="title"/>
          </p:nvPr>
        </p:nvSpPr>
        <p:spPr>
          <a:xfrm>
            <a:off x="0" y="165324"/>
            <a:ext cx="12192000" cy="995153"/>
          </a:xfrm>
        </p:spPr>
        <p:txBody>
          <a:bodyPr>
            <a:normAutofit/>
          </a:bodyPr>
          <a:lstStyle/>
          <a:p>
            <a:r>
              <a:rPr lang="en-US" sz="3600" dirty="0"/>
              <a:t>Preparing for the 2030 Census (cont..)</a:t>
            </a:r>
          </a:p>
        </p:txBody>
      </p:sp>
      <p:sp>
        <p:nvSpPr>
          <p:cNvPr id="24" name="Content Placeholder 23">
            <a:extLst>
              <a:ext uri="{FF2B5EF4-FFF2-40B4-BE49-F238E27FC236}">
                <a16:creationId xmlns:a16="http://schemas.microsoft.com/office/drawing/2014/main" id="{F496816B-5502-5690-5F5B-219211D0724D}"/>
              </a:ext>
            </a:extLst>
          </p:cNvPr>
          <p:cNvSpPr>
            <a:spLocks noGrp="1"/>
          </p:cNvSpPr>
          <p:nvPr>
            <p:ph idx="1"/>
          </p:nvPr>
        </p:nvSpPr>
        <p:spPr>
          <a:xfrm>
            <a:off x="209549" y="1409858"/>
            <a:ext cx="11515725" cy="4178141"/>
          </a:xfrm>
        </p:spPr>
        <p:txBody>
          <a:bodyPr>
            <a:normAutofit fontScale="25000" lnSpcReduction="20000"/>
          </a:bodyPr>
          <a:lstStyle/>
          <a:p>
            <a:pPr marL="0" lvl="0" indent="0" algn="ctr">
              <a:lnSpc>
                <a:spcPct val="100000"/>
              </a:lnSpc>
              <a:spcBef>
                <a:spcPts val="0"/>
              </a:spcBef>
              <a:buNone/>
              <a:defRPr/>
            </a:pPr>
            <a:r>
              <a:rPr lang="en-US" sz="14400" b="1" dirty="0">
                <a:solidFill>
                  <a:srgbClr val="C00000"/>
                </a:solidFill>
                <a:latin typeface="Calibri" panose="020F0502020204030204"/>
              </a:rPr>
              <a:t>Texas Goal:  Increase participation in LUCA.  What is LUCA? </a:t>
            </a:r>
          </a:p>
          <a:p>
            <a:pPr marL="0" lvl="0" indent="0">
              <a:lnSpc>
                <a:spcPct val="100000"/>
              </a:lnSpc>
              <a:spcBef>
                <a:spcPts val="0"/>
              </a:spcBef>
              <a:buNone/>
              <a:defRPr/>
            </a:pPr>
            <a:endParaRPr lang="en-US" sz="9600" b="1" dirty="0">
              <a:solidFill>
                <a:srgbClr val="C00000"/>
              </a:solidFill>
              <a:latin typeface="Calibri" panose="020F0502020204030204"/>
            </a:endParaRPr>
          </a:p>
          <a:p>
            <a:pPr marL="285750" lvl="0" indent="-285750">
              <a:lnSpc>
                <a:spcPct val="100000"/>
              </a:lnSpc>
              <a:spcBef>
                <a:spcPts val="0"/>
              </a:spcBef>
              <a:defRPr/>
            </a:pPr>
            <a:r>
              <a:rPr lang="en-US" sz="9600" b="1" dirty="0">
                <a:solidFill>
                  <a:srgbClr val="C00000"/>
                </a:solidFill>
                <a:latin typeface="Calibri" panose="020F0502020204030204"/>
              </a:rPr>
              <a:t>LUCA</a:t>
            </a:r>
            <a:r>
              <a:rPr lang="en-US" sz="9600" b="1" dirty="0">
                <a:solidFill>
                  <a:srgbClr val="000000"/>
                </a:solidFill>
                <a:latin typeface="Calibri" panose="020F0502020204030204"/>
              </a:rPr>
              <a:t> </a:t>
            </a:r>
            <a:r>
              <a:rPr lang="en-US" sz="9600" dirty="0">
                <a:solidFill>
                  <a:srgbClr val="000000"/>
                </a:solidFill>
                <a:latin typeface="Calibri" panose="020F0502020204030204"/>
              </a:rPr>
              <a:t>(</a:t>
            </a:r>
            <a:r>
              <a:rPr lang="en-US" sz="9600" b="1" dirty="0">
                <a:solidFill>
                  <a:srgbClr val="C00000"/>
                </a:solidFill>
                <a:latin typeface="Calibri" panose="020F0502020204030204"/>
              </a:rPr>
              <a:t>L</a:t>
            </a:r>
            <a:r>
              <a:rPr lang="en-US" sz="9600" dirty="0">
                <a:solidFill>
                  <a:srgbClr val="000000"/>
                </a:solidFill>
                <a:latin typeface="Calibri" panose="020F0502020204030204"/>
              </a:rPr>
              <a:t>ocal </a:t>
            </a:r>
            <a:r>
              <a:rPr lang="en-US" sz="9600" b="1" dirty="0">
                <a:solidFill>
                  <a:srgbClr val="C00000"/>
                </a:solidFill>
                <a:latin typeface="Calibri" panose="020F0502020204030204"/>
              </a:rPr>
              <a:t>U</a:t>
            </a:r>
            <a:r>
              <a:rPr lang="en-US" sz="9600" dirty="0">
                <a:solidFill>
                  <a:srgbClr val="000000"/>
                </a:solidFill>
                <a:latin typeface="Calibri" panose="020F0502020204030204"/>
              </a:rPr>
              <a:t>pdate of </a:t>
            </a:r>
            <a:r>
              <a:rPr lang="en-US" sz="9600" b="1" dirty="0">
                <a:solidFill>
                  <a:srgbClr val="C00000"/>
                </a:solidFill>
                <a:latin typeface="Calibri" panose="020F0502020204030204"/>
              </a:rPr>
              <a:t>C</a:t>
            </a:r>
            <a:r>
              <a:rPr lang="en-US" sz="9600" dirty="0">
                <a:solidFill>
                  <a:srgbClr val="000000"/>
                </a:solidFill>
                <a:latin typeface="Calibri" panose="020F0502020204030204"/>
              </a:rPr>
              <a:t>ensus </a:t>
            </a:r>
            <a:r>
              <a:rPr lang="en-US" sz="9600" b="1" dirty="0">
                <a:solidFill>
                  <a:srgbClr val="C00000"/>
                </a:solidFill>
                <a:latin typeface="Calibri" panose="020F0502020204030204"/>
              </a:rPr>
              <a:t>A</a:t>
            </a:r>
            <a:r>
              <a:rPr lang="en-US" sz="9600" dirty="0">
                <a:solidFill>
                  <a:srgbClr val="000000"/>
                </a:solidFill>
                <a:latin typeface="Calibri" panose="020F0502020204030204"/>
              </a:rPr>
              <a:t>ddress) authorizes the Census Bureau to work with local governments to provide updates on residential housing units. </a:t>
            </a:r>
          </a:p>
          <a:p>
            <a:pPr marL="285750" lvl="0" indent="-285750">
              <a:lnSpc>
                <a:spcPct val="100000"/>
              </a:lnSpc>
              <a:spcBef>
                <a:spcPts val="0"/>
              </a:spcBef>
              <a:defRPr/>
            </a:pPr>
            <a:endParaRPr lang="en-US" sz="9600" dirty="0">
              <a:solidFill>
                <a:srgbClr val="000000"/>
              </a:solidFill>
              <a:latin typeface="Calibri" panose="020F0502020204030204"/>
            </a:endParaRPr>
          </a:p>
          <a:p>
            <a:pPr marL="285750" lvl="0" indent="-285750">
              <a:lnSpc>
                <a:spcPct val="100000"/>
              </a:lnSpc>
              <a:spcBef>
                <a:spcPts val="0"/>
              </a:spcBef>
              <a:defRPr/>
            </a:pPr>
            <a:r>
              <a:rPr lang="en-US" sz="9600" dirty="0">
                <a:solidFill>
                  <a:srgbClr val="000000"/>
                </a:solidFill>
                <a:latin typeface="Calibri" panose="020F0502020204030204"/>
              </a:rPr>
              <a:t>Correct Residential Addresses is what the Census Bureau will use for their Master Address File to disseminate the 2030 Census survey.</a:t>
            </a:r>
          </a:p>
          <a:p>
            <a:pPr marL="285750" lvl="0" indent="-285750">
              <a:lnSpc>
                <a:spcPct val="100000"/>
              </a:lnSpc>
              <a:spcBef>
                <a:spcPts val="0"/>
              </a:spcBef>
              <a:defRPr/>
            </a:pPr>
            <a:endParaRPr lang="en-US" sz="9600" dirty="0">
              <a:solidFill>
                <a:srgbClr val="000000"/>
              </a:solidFill>
              <a:latin typeface="Calibri" panose="020F0502020204030204"/>
            </a:endParaRPr>
          </a:p>
          <a:p>
            <a:pPr marL="285750" lvl="0" indent="-285750">
              <a:lnSpc>
                <a:spcPct val="100000"/>
              </a:lnSpc>
              <a:spcBef>
                <a:spcPts val="0"/>
              </a:spcBef>
              <a:defRPr/>
            </a:pPr>
            <a:r>
              <a:rPr lang="en-US" sz="9600" dirty="0">
                <a:solidFill>
                  <a:srgbClr val="000000"/>
                </a:solidFill>
                <a:latin typeface="Calibri" panose="020F0502020204030204"/>
              </a:rPr>
              <a:t>LUCA participation is the </a:t>
            </a:r>
            <a:r>
              <a:rPr lang="en-US" sz="9600" u="sng" dirty="0">
                <a:solidFill>
                  <a:srgbClr val="000000"/>
                </a:solidFill>
                <a:latin typeface="Calibri" panose="020F0502020204030204"/>
              </a:rPr>
              <a:t>most direct method</a:t>
            </a:r>
            <a:r>
              <a:rPr lang="en-US" sz="9600" dirty="0">
                <a:solidFill>
                  <a:srgbClr val="000000"/>
                </a:solidFill>
                <a:latin typeface="Calibri" panose="020F0502020204030204"/>
              </a:rPr>
              <a:t> and </a:t>
            </a:r>
            <a:r>
              <a:rPr lang="en-US" sz="9600" u="sng" dirty="0">
                <a:solidFill>
                  <a:srgbClr val="000000"/>
                </a:solidFill>
                <a:latin typeface="Calibri" panose="020F0502020204030204"/>
              </a:rPr>
              <a:t>only opportunity </a:t>
            </a:r>
            <a:r>
              <a:rPr lang="en-US" sz="9600" dirty="0">
                <a:solidFill>
                  <a:srgbClr val="000000"/>
                </a:solidFill>
                <a:latin typeface="Calibri" panose="020F0502020204030204"/>
              </a:rPr>
              <a:t>local governments can provide input on residential addresses to the Census Bureau before the 2030 Census. </a:t>
            </a:r>
          </a:p>
          <a:p>
            <a:pPr marL="285750" lvl="0" indent="-285750">
              <a:lnSpc>
                <a:spcPct val="100000"/>
              </a:lnSpc>
              <a:spcBef>
                <a:spcPts val="0"/>
              </a:spcBef>
              <a:defRPr/>
            </a:pPr>
            <a:endParaRPr lang="en-US" sz="9600" b="1" dirty="0">
              <a:solidFill>
                <a:srgbClr val="000000"/>
              </a:solidFill>
              <a:latin typeface="Calibri" panose="020F0502020204030204"/>
            </a:endParaRPr>
          </a:p>
          <a:p>
            <a:pPr marL="0" lvl="0" indent="0">
              <a:lnSpc>
                <a:spcPct val="100000"/>
              </a:lnSpc>
              <a:spcBef>
                <a:spcPts val="0"/>
              </a:spcBef>
              <a:buNone/>
              <a:defRPr/>
            </a:pPr>
            <a:endParaRPr lang="en-US" sz="4800" dirty="0">
              <a:solidFill>
                <a:srgbClr val="000000"/>
              </a:solidFill>
              <a:latin typeface="Calibri" panose="020F0502020204030204"/>
            </a:endParaRPr>
          </a:p>
          <a:p>
            <a:pPr marL="285750" lvl="0" indent="-285750">
              <a:lnSpc>
                <a:spcPct val="100000"/>
              </a:lnSpc>
              <a:spcBef>
                <a:spcPts val="0"/>
              </a:spcBef>
              <a:defRPr/>
            </a:pPr>
            <a:r>
              <a:rPr lang="en-US" sz="9600" dirty="0">
                <a:solidFill>
                  <a:srgbClr val="000000"/>
                </a:solidFill>
                <a:latin typeface="Calibri" panose="020F0502020204030204"/>
              </a:rPr>
              <a:t>Participation in LUCA is optional but </a:t>
            </a:r>
            <a:r>
              <a:rPr lang="en-US" sz="9600" u="sng" dirty="0">
                <a:solidFill>
                  <a:srgbClr val="000000"/>
                </a:solidFill>
                <a:latin typeface="Calibri" panose="020F0502020204030204"/>
              </a:rPr>
              <a:t>highly recommended </a:t>
            </a:r>
            <a:r>
              <a:rPr lang="en-US" sz="9600" dirty="0">
                <a:solidFill>
                  <a:srgbClr val="000000"/>
                </a:solidFill>
                <a:latin typeface="Calibri" panose="020F0502020204030204"/>
              </a:rPr>
              <a:t>for an accurate Census count for your community in 2030.</a:t>
            </a:r>
          </a:p>
          <a:p>
            <a:pPr marL="0" indent="0">
              <a:buNone/>
            </a:pPr>
            <a:endParaRPr lang="en-US" sz="6000" dirty="0"/>
          </a:p>
          <a:p>
            <a:pPr marL="0" indent="0">
              <a:buNone/>
            </a:pPr>
            <a:endParaRPr lang="en-US" dirty="0"/>
          </a:p>
        </p:txBody>
      </p:sp>
    </p:spTree>
    <p:extLst>
      <p:ext uri="{BB962C8B-B14F-4D97-AF65-F5344CB8AC3E}">
        <p14:creationId xmlns:p14="http://schemas.microsoft.com/office/powerpoint/2010/main" val="326521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F019-DBE9-F26D-1364-9D57740C29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B99A6-A983-3427-BC02-86D5AED54664}"/>
              </a:ext>
            </a:extLst>
          </p:cNvPr>
          <p:cNvSpPr>
            <a:spLocks noGrp="1"/>
          </p:cNvSpPr>
          <p:nvPr>
            <p:ph type="title"/>
          </p:nvPr>
        </p:nvSpPr>
        <p:spPr>
          <a:xfrm>
            <a:off x="0" y="165324"/>
            <a:ext cx="12192000" cy="995153"/>
          </a:xfrm>
        </p:spPr>
        <p:txBody>
          <a:bodyPr>
            <a:normAutofit/>
          </a:bodyPr>
          <a:lstStyle/>
          <a:p>
            <a:r>
              <a:rPr lang="en-US" sz="3600" dirty="0"/>
              <a:t>Who Can Participate in LUCA?  </a:t>
            </a:r>
          </a:p>
        </p:txBody>
      </p:sp>
      <p:sp>
        <p:nvSpPr>
          <p:cNvPr id="24" name="Content Placeholder 23">
            <a:extLst>
              <a:ext uri="{FF2B5EF4-FFF2-40B4-BE49-F238E27FC236}">
                <a16:creationId xmlns:a16="http://schemas.microsoft.com/office/drawing/2014/main" id="{DE970D9F-4DFA-BD00-C3D1-3B60594BC178}"/>
              </a:ext>
            </a:extLst>
          </p:cNvPr>
          <p:cNvSpPr>
            <a:spLocks noGrp="1"/>
          </p:cNvSpPr>
          <p:nvPr>
            <p:ph idx="1"/>
          </p:nvPr>
        </p:nvSpPr>
        <p:spPr>
          <a:xfrm>
            <a:off x="838200" y="1411472"/>
            <a:ext cx="10515600" cy="4351338"/>
          </a:xfrm>
        </p:spPr>
        <p:txBody>
          <a:bodyPr>
            <a:normAutofit/>
          </a:bodyPr>
          <a:lstStyle/>
          <a:p>
            <a:pPr marL="0" lvl="0" indent="0">
              <a:lnSpc>
                <a:spcPct val="100000"/>
              </a:lnSpc>
              <a:spcBef>
                <a:spcPts val="0"/>
              </a:spcBef>
              <a:buNone/>
              <a:defRPr/>
            </a:pPr>
            <a:r>
              <a:rPr lang="en-US" b="1" dirty="0">
                <a:solidFill>
                  <a:srgbClr val="000000"/>
                </a:solidFill>
                <a:latin typeface="Calibri" panose="020F0502020204030204"/>
              </a:rPr>
              <a:t>Highest Elected Officials </a:t>
            </a:r>
            <a:r>
              <a:rPr lang="en-US" dirty="0">
                <a:solidFill>
                  <a:srgbClr val="000000"/>
                </a:solidFill>
                <a:latin typeface="Calibri" panose="020F0502020204030204"/>
              </a:rPr>
              <a:t>from eligible governments include: </a:t>
            </a:r>
          </a:p>
          <a:p>
            <a:pPr marL="0" lvl="0" indent="0">
              <a:lnSpc>
                <a:spcPct val="100000"/>
              </a:lnSpc>
              <a:spcBef>
                <a:spcPts val="0"/>
              </a:spcBef>
              <a:buNone/>
              <a:defRPr/>
            </a:pPr>
            <a:endParaRPr lang="en-US" dirty="0">
              <a:solidFill>
                <a:srgbClr val="000000"/>
              </a:solidFill>
              <a:latin typeface="Calibri" panose="020F0502020204030204"/>
            </a:endParaRPr>
          </a:p>
          <a:p>
            <a:pPr>
              <a:lnSpc>
                <a:spcPct val="100000"/>
              </a:lnSpc>
              <a:spcBef>
                <a:spcPts val="0"/>
              </a:spcBef>
              <a:defRPr/>
            </a:pPr>
            <a:r>
              <a:rPr lang="en-US" dirty="0">
                <a:solidFill>
                  <a:srgbClr val="000000"/>
                </a:solidFill>
                <a:latin typeface="Calibri" panose="020F0502020204030204"/>
              </a:rPr>
              <a:t>States</a:t>
            </a:r>
          </a:p>
          <a:p>
            <a:pPr>
              <a:lnSpc>
                <a:spcPct val="100000"/>
              </a:lnSpc>
              <a:spcBef>
                <a:spcPts val="0"/>
              </a:spcBef>
              <a:defRPr/>
            </a:pPr>
            <a:r>
              <a:rPr lang="en-US" dirty="0">
                <a:solidFill>
                  <a:srgbClr val="000000"/>
                </a:solidFill>
                <a:latin typeface="Calibri" panose="020F0502020204030204"/>
              </a:rPr>
              <a:t>Counties</a:t>
            </a:r>
          </a:p>
          <a:p>
            <a:pPr>
              <a:lnSpc>
                <a:spcPct val="100000"/>
              </a:lnSpc>
              <a:spcBef>
                <a:spcPts val="0"/>
              </a:spcBef>
              <a:defRPr/>
            </a:pPr>
            <a:r>
              <a:rPr lang="en-US" dirty="0">
                <a:solidFill>
                  <a:srgbClr val="000000"/>
                </a:solidFill>
                <a:latin typeface="Calibri" panose="020F0502020204030204"/>
              </a:rPr>
              <a:t>Cities (incorporated places)</a:t>
            </a:r>
          </a:p>
          <a:p>
            <a:pPr>
              <a:lnSpc>
                <a:spcPct val="100000"/>
              </a:lnSpc>
              <a:spcBef>
                <a:spcPts val="0"/>
              </a:spcBef>
              <a:defRPr/>
            </a:pPr>
            <a:r>
              <a:rPr lang="en-US" dirty="0">
                <a:solidFill>
                  <a:srgbClr val="000000"/>
                </a:solidFill>
                <a:latin typeface="Calibri" panose="020F0502020204030204"/>
              </a:rPr>
              <a:t>Townships (minor civil divisions) </a:t>
            </a:r>
          </a:p>
          <a:p>
            <a:pPr>
              <a:lnSpc>
                <a:spcPct val="100000"/>
              </a:lnSpc>
              <a:spcBef>
                <a:spcPts val="0"/>
              </a:spcBef>
              <a:defRPr/>
            </a:pPr>
            <a:r>
              <a:rPr lang="en-US" dirty="0">
                <a:solidFill>
                  <a:srgbClr val="000000"/>
                </a:solidFill>
                <a:latin typeface="Calibri" panose="020F0502020204030204"/>
              </a:rPr>
              <a:t>Federally recognized Tribal Nations with a reservation and/or off-reservation trust lands </a:t>
            </a:r>
          </a:p>
          <a:p>
            <a:pPr>
              <a:lnSpc>
                <a:spcPct val="100000"/>
              </a:lnSpc>
              <a:spcBef>
                <a:spcPts val="0"/>
              </a:spcBef>
              <a:defRPr/>
            </a:pPr>
            <a:endParaRPr lang="en-US" dirty="0">
              <a:solidFill>
                <a:srgbClr val="000000"/>
              </a:solidFill>
              <a:latin typeface="Calibri" panose="020F0502020204030204"/>
            </a:endParaRPr>
          </a:p>
        </p:txBody>
      </p:sp>
    </p:spTree>
    <p:extLst>
      <p:ext uri="{BB962C8B-B14F-4D97-AF65-F5344CB8AC3E}">
        <p14:creationId xmlns:p14="http://schemas.microsoft.com/office/powerpoint/2010/main" val="64030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4D41-374E-6E5F-D247-A15CFE06EB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34F5CC-50D8-BB90-99B4-DDAAB60CC154}"/>
              </a:ext>
            </a:extLst>
          </p:cNvPr>
          <p:cNvSpPr>
            <a:spLocks noGrp="1"/>
          </p:cNvSpPr>
          <p:nvPr>
            <p:ph type="title"/>
          </p:nvPr>
        </p:nvSpPr>
        <p:spPr>
          <a:xfrm>
            <a:off x="0" y="165324"/>
            <a:ext cx="12192000" cy="995153"/>
          </a:xfrm>
        </p:spPr>
        <p:txBody>
          <a:bodyPr>
            <a:normAutofit/>
          </a:bodyPr>
          <a:lstStyle/>
          <a:p>
            <a:r>
              <a:rPr lang="en-US" sz="3600" dirty="0"/>
              <a:t>LUCA Timeline </a:t>
            </a:r>
            <a:r>
              <a:rPr lang="en-US" sz="3600" dirty="0">
                <a:solidFill>
                  <a:srgbClr val="C00000"/>
                </a:solidFill>
              </a:rPr>
              <a:t>2027-2028</a:t>
            </a:r>
            <a:r>
              <a:rPr lang="en-US" sz="3600" dirty="0"/>
              <a:t>  </a:t>
            </a:r>
          </a:p>
        </p:txBody>
      </p:sp>
      <p:sp>
        <p:nvSpPr>
          <p:cNvPr id="3" name="Content Placeholder 2">
            <a:extLst>
              <a:ext uri="{FF2B5EF4-FFF2-40B4-BE49-F238E27FC236}">
                <a16:creationId xmlns:a16="http://schemas.microsoft.com/office/drawing/2014/main" id="{1C3F87D7-CA04-0B9F-2F2F-F645F4BE51EB}"/>
              </a:ext>
            </a:extLst>
          </p:cNvPr>
          <p:cNvSpPr>
            <a:spLocks noGrp="1"/>
          </p:cNvSpPr>
          <p:nvPr>
            <p:ph sz="quarter" idx="13"/>
          </p:nvPr>
        </p:nvSpPr>
        <p:spPr/>
        <p:txBody>
          <a:bodyPr>
            <a:normAutofit/>
          </a:bodyPr>
          <a:lstStyle/>
          <a:p>
            <a:r>
              <a:rPr lang="en-US" sz="1100" b="1" dirty="0"/>
              <a:t>Source</a:t>
            </a:r>
            <a:r>
              <a:rPr lang="en-US" sz="1100" dirty="0"/>
              <a:t>: U.S. Census Bureau, </a:t>
            </a:r>
            <a:r>
              <a:rPr lang="en-US" sz="1100" dirty="0">
                <a:hlinkClick r:id="rId3"/>
              </a:rPr>
              <a:t>Local Update of Census Addresses (LUCA) Operation</a:t>
            </a:r>
            <a:endParaRPr lang="en-US" sz="1100" dirty="0"/>
          </a:p>
        </p:txBody>
      </p:sp>
      <p:sp>
        <p:nvSpPr>
          <p:cNvPr id="24" name="Content Placeholder 23">
            <a:extLst>
              <a:ext uri="{FF2B5EF4-FFF2-40B4-BE49-F238E27FC236}">
                <a16:creationId xmlns:a16="http://schemas.microsoft.com/office/drawing/2014/main" id="{BBBBFF98-F2C7-8D6C-6E2D-4F10D2BEF86D}"/>
              </a:ext>
            </a:extLst>
          </p:cNvPr>
          <p:cNvSpPr>
            <a:spLocks noGrp="1"/>
          </p:cNvSpPr>
          <p:nvPr>
            <p:ph idx="1"/>
          </p:nvPr>
        </p:nvSpPr>
        <p:spPr>
          <a:xfrm>
            <a:off x="838200" y="1282163"/>
            <a:ext cx="10515600" cy="4351338"/>
          </a:xfrm>
        </p:spPr>
        <p:txBody>
          <a:bodyPr>
            <a:noAutofit/>
          </a:bodyPr>
          <a:lstStyle/>
          <a:p>
            <a:pPr marL="0" lvl="0" indent="0">
              <a:lnSpc>
                <a:spcPct val="100000"/>
              </a:lnSpc>
              <a:spcBef>
                <a:spcPts val="0"/>
              </a:spcBef>
              <a:buNone/>
              <a:defRPr/>
            </a:pPr>
            <a:r>
              <a:rPr lang="en-US" sz="2400" b="1" dirty="0">
                <a:solidFill>
                  <a:srgbClr val="C00000"/>
                </a:solidFill>
                <a:latin typeface="Calibri" panose="020F0502020204030204"/>
              </a:rPr>
              <a:t>Spring 2027-Fall 2027</a:t>
            </a:r>
            <a:r>
              <a:rPr lang="en-US" sz="2400" b="1" dirty="0">
                <a:solidFill>
                  <a:srgbClr val="000000"/>
                </a:solidFill>
                <a:latin typeface="Calibri" panose="020F0502020204030204"/>
              </a:rPr>
              <a:t>: (Prep Phase) </a:t>
            </a:r>
            <a:r>
              <a:rPr lang="en-US" sz="2400" dirty="0">
                <a:solidFill>
                  <a:srgbClr val="000000"/>
                </a:solidFill>
                <a:latin typeface="Calibri" panose="020F0502020204030204"/>
              </a:rPr>
              <a:t>LUCA participants may access the Census Bureau’s address inventory to review the address block count list for their geographic jurisdiction. </a:t>
            </a:r>
          </a:p>
          <a:p>
            <a:pPr marL="285750" lvl="0" indent="-285750">
              <a:lnSpc>
                <a:spcPct val="100000"/>
              </a:lnSpc>
              <a:spcBef>
                <a:spcPts val="0"/>
              </a:spcBef>
              <a:defRPr/>
            </a:pPr>
            <a:endParaRPr lang="en-US" sz="2400" dirty="0">
              <a:solidFill>
                <a:srgbClr val="000000"/>
              </a:solidFill>
              <a:latin typeface="Calibri" panose="020F0502020204030204"/>
            </a:endParaRPr>
          </a:p>
          <a:p>
            <a:pPr marL="0" lvl="0" indent="0">
              <a:lnSpc>
                <a:spcPct val="100000"/>
              </a:lnSpc>
              <a:spcBef>
                <a:spcPts val="0"/>
              </a:spcBef>
              <a:buNone/>
              <a:defRPr/>
            </a:pPr>
            <a:r>
              <a:rPr lang="en-US" sz="2400" b="1" dirty="0">
                <a:solidFill>
                  <a:srgbClr val="C00000"/>
                </a:solidFill>
                <a:latin typeface="Calibri" panose="020F0502020204030204"/>
              </a:rPr>
              <a:t>Fall 2027- March 31, 2028 (DEADLINE)</a:t>
            </a:r>
            <a:r>
              <a:rPr lang="en-US" sz="2400" b="1" dirty="0">
                <a:solidFill>
                  <a:srgbClr val="000000"/>
                </a:solidFill>
                <a:latin typeface="Calibri" panose="020F0502020204030204"/>
              </a:rPr>
              <a:t>: (Review and official submission) </a:t>
            </a:r>
            <a:r>
              <a:rPr lang="en-US" sz="2400" dirty="0">
                <a:solidFill>
                  <a:srgbClr val="000000"/>
                </a:solidFill>
                <a:latin typeface="Calibri" panose="020F0502020204030204"/>
              </a:rPr>
              <a:t>LUCA participants officially submit their updates to the Census Bureau. </a:t>
            </a:r>
          </a:p>
          <a:p>
            <a:pPr marL="0" lvl="0" indent="0">
              <a:lnSpc>
                <a:spcPct val="100000"/>
              </a:lnSpc>
              <a:spcBef>
                <a:spcPts val="0"/>
              </a:spcBef>
              <a:buNone/>
              <a:defRPr/>
            </a:pPr>
            <a:endParaRPr lang="en-US" sz="2400" dirty="0">
              <a:solidFill>
                <a:srgbClr val="000000"/>
              </a:solidFill>
              <a:latin typeface="Calibri" panose="020F0502020204030204"/>
            </a:endParaRPr>
          </a:p>
          <a:p>
            <a:pPr marL="0" lvl="0" indent="0">
              <a:lnSpc>
                <a:spcPct val="100000"/>
              </a:lnSpc>
              <a:spcBef>
                <a:spcPts val="0"/>
              </a:spcBef>
              <a:buNone/>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Highest elected/appointed officials can designate LUCA participants for their jurisdiction. </a:t>
            </a:r>
            <a:r>
              <a:rPr lang="en-US" sz="2400" dirty="0">
                <a:solidFill>
                  <a:srgbClr val="000000"/>
                </a:solidFill>
                <a:latin typeface="Calibri" panose="020F0502020204030204"/>
              </a:rPr>
              <a:t>This may include direct employees, interns, contractors, or designating alternate reviewers, such as county, state data center, or regional planning agency.</a:t>
            </a: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lvl="0" indent="0">
              <a:lnSpc>
                <a:spcPct val="100000"/>
              </a:lnSpc>
              <a:spcBef>
                <a:spcPts val="0"/>
              </a:spcBef>
              <a:buNone/>
              <a:defRPr/>
            </a:pPr>
            <a:endParaRPr lang="en-US" sz="2400" dirty="0">
              <a:solidFill>
                <a:srgbClr val="000000"/>
              </a:solidFill>
              <a:latin typeface="Calibri" panose="020F0502020204030204"/>
            </a:endParaRPr>
          </a:p>
          <a:p>
            <a:pPr marL="0" lvl="0" indent="0">
              <a:lnSpc>
                <a:spcPct val="100000"/>
              </a:lnSpc>
              <a:spcBef>
                <a:spcPts val="0"/>
              </a:spcBef>
              <a:buNone/>
              <a:defRPr/>
            </a:pPr>
            <a:r>
              <a:rPr lang="en-US" sz="2400" dirty="0">
                <a:solidFill>
                  <a:srgbClr val="000000"/>
                </a:solidFill>
                <a:latin typeface="Calibri" panose="020F0502020204030204"/>
              </a:rPr>
              <a:t>	</a:t>
            </a:r>
          </a:p>
        </p:txBody>
      </p:sp>
    </p:spTree>
    <p:extLst>
      <p:ext uri="{BB962C8B-B14F-4D97-AF65-F5344CB8AC3E}">
        <p14:creationId xmlns:p14="http://schemas.microsoft.com/office/powerpoint/2010/main" val="29822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A17A-80CF-217B-53DD-26AA6F86DF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B5F90-23D4-D90C-B514-3473E840147A}"/>
              </a:ext>
            </a:extLst>
          </p:cNvPr>
          <p:cNvSpPr>
            <a:spLocks noGrp="1"/>
          </p:cNvSpPr>
          <p:nvPr>
            <p:ph type="title"/>
          </p:nvPr>
        </p:nvSpPr>
        <p:spPr>
          <a:xfrm>
            <a:off x="0" y="165324"/>
            <a:ext cx="12192000" cy="995153"/>
          </a:xfrm>
        </p:spPr>
        <p:txBody>
          <a:bodyPr>
            <a:normAutofit/>
          </a:bodyPr>
          <a:lstStyle/>
          <a:p>
            <a:r>
              <a:rPr lang="en-US" sz="3600" dirty="0"/>
              <a:t>What Local Governments Can Do Now</a:t>
            </a:r>
          </a:p>
        </p:txBody>
      </p:sp>
      <p:sp>
        <p:nvSpPr>
          <p:cNvPr id="24" name="Content Placeholder 23">
            <a:extLst>
              <a:ext uri="{FF2B5EF4-FFF2-40B4-BE49-F238E27FC236}">
                <a16:creationId xmlns:a16="http://schemas.microsoft.com/office/drawing/2014/main" id="{F6B5131C-00CC-881F-7D0E-B8B40B2A1705}"/>
              </a:ext>
            </a:extLst>
          </p:cNvPr>
          <p:cNvSpPr>
            <a:spLocks noGrp="1"/>
          </p:cNvSpPr>
          <p:nvPr>
            <p:ph idx="1"/>
          </p:nvPr>
        </p:nvSpPr>
        <p:spPr>
          <a:xfrm>
            <a:off x="419100" y="1234537"/>
            <a:ext cx="11353800" cy="4928137"/>
          </a:xfrm>
        </p:spPr>
        <p:txBody>
          <a:bodyPr>
            <a:normAutofit/>
          </a:bodyPr>
          <a:lstStyle/>
          <a:p>
            <a:pPr marL="457200" lvl="0" indent="-457200">
              <a:lnSpc>
                <a:spcPct val="100000"/>
              </a:lnSpc>
              <a:spcBef>
                <a:spcPts val="0"/>
              </a:spcBef>
              <a:buAutoNum type="arabicParenR"/>
              <a:defRPr/>
            </a:pPr>
            <a:r>
              <a:rPr lang="en-US" sz="2000" dirty="0">
                <a:solidFill>
                  <a:srgbClr val="000000"/>
                </a:solidFill>
                <a:latin typeface="Calibri" panose="020F0502020204030204"/>
              </a:rPr>
              <a:t>Visit Census Bureau </a:t>
            </a:r>
            <a:r>
              <a:rPr lang="en-US" sz="2000" dirty="0">
                <a:solidFill>
                  <a:srgbClr val="000000"/>
                </a:solidFill>
                <a:latin typeface="Calibri" panose="020F0502020204030204"/>
                <a:hlinkClick r:id="rId3"/>
              </a:rPr>
              <a:t>2030 LUCA website </a:t>
            </a:r>
            <a:r>
              <a:rPr lang="en-US" sz="2000" dirty="0">
                <a:solidFill>
                  <a:srgbClr val="000000"/>
                </a:solidFill>
                <a:latin typeface="Calibri" panose="020F0502020204030204"/>
              </a:rPr>
              <a:t>to learn more about the operation.</a:t>
            </a:r>
          </a:p>
          <a:p>
            <a:pPr marL="457200" lvl="0" indent="-457200">
              <a:lnSpc>
                <a:spcPct val="100000"/>
              </a:lnSpc>
              <a:spcBef>
                <a:spcPts val="0"/>
              </a:spcBef>
              <a:buAutoNum type="arabicParenR"/>
              <a:defRPr/>
            </a:pPr>
            <a:endParaRPr lang="en-US" sz="2000" dirty="0">
              <a:solidFill>
                <a:srgbClr val="000000"/>
              </a:solidFill>
              <a:latin typeface="Calibri" panose="020F0502020204030204"/>
            </a:endParaRPr>
          </a:p>
          <a:p>
            <a:pPr marL="457200" indent="-457200">
              <a:lnSpc>
                <a:spcPct val="100000"/>
              </a:lnSpc>
              <a:spcBef>
                <a:spcPts val="0"/>
              </a:spcBef>
              <a:buFont typeface="Arial" panose="020B0604020202020204" pitchFamily="34" charset="0"/>
              <a:buAutoNum type="arabicParenR"/>
              <a:defRPr/>
            </a:pPr>
            <a:r>
              <a:rPr lang="en-US" sz="2000" dirty="0">
                <a:solidFill>
                  <a:srgbClr val="000000"/>
                </a:solidFill>
                <a:latin typeface="Calibri" panose="020F0502020204030204"/>
              </a:rPr>
              <a:t>Obtain data on residential addresses (911 addresses, residential addresses from local government sources, commercial contractors, etc.)</a:t>
            </a:r>
          </a:p>
          <a:p>
            <a:pPr marL="457200" indent="-457200">
              <a:lnSpc>
                <a:spcPct val="100000"/>
              </a:lnSpc>
              <a:spcBef>
                <a:spcPts val="0"/>
              </a:spcBef>
              <a:buFont typeface="Arial" panose="020B0604020202020204" pitchFamily="34" charset="0"/>
              <a:buAutoNum type="arabicParenR"/>
              <a:defRPr/>
            </a:pPr>
            <a:endParaRPr lang="en-US" sz="2000" dirty="0">
              <a:solidFill>
                <a:srgbClr val="000000"/>
              </a:solidFill>
              <a:latin typeface="Calibri" panose="020F0502020204030204"/>
            </a:endParaRPr>
          </a:p>
          <a:p>
            <a:pPr marL="457200" lvl="0" indent="-457200">
              <a:lnSpc>
                <a:spcPct val="100000"/>
              </a:lnSpc>
              <a:spcBef>
                <a:spcPts val="0"/>
              </a:spcBef>
              <a:buAutoNum type="arabicParenR"/>
              <a:defRPr/>
            </a:pPr>
            <a:r>
              <a:rPr lang="en-US" sz="2000" dirty="0">
                <a:solidFill>
                  <a:srgbClr val="000000"/>
                </a:solidFill>
                <a:latin typeface="Calibri" panose="020F0502020204030204"/>
              </a:rPr>
              <a:t>Identify staff members or contractors who have technical skills to utilize the Census Bureau’s </a:t>
            </a:r>
            <a:r>
              <a:rPr lang="en-US" sz="2000" dirty="0">
                <a:solidFill>
                  <a:srgbClr val="000000"/>
                </a:solidFill>
                <a:latin typeface="Calibri" panose="020F0502020204030204"/>
                <a:hlinkClick r:id="rId4"/>
              </a:rPr>
              <a:t>Address Count Listing </a:t>
            </a:r>
            <a:r>
              <a:rPr lang="en-US" sz="2000" dirty="0">
                <a:solidFill>
                  <a:srgbClr val="000000"/>
                </a:solidFill>
                <a:latin typeface="Calibri" panose="020F0502020204030204"/>
              </a:rPr>
              <a:t>to review housing count units and compare with your own data.</a:t>
            </a:r>
          </a:p>
          <a:p>
            <a:pPr marL="457200" lvl="0" indent="-457200">
              <a:lnSpc>
                <a:spcPct val="100000"/>
              </a:lnSpc>
              <a:spcBef>
                <a:spcPts val="0"/>
              </a:spcBef>
              <a:buAutoNum type="arabicParenR"/>
              <a:defRPr/>
            </a:pPr>
            <a:endParaRPr lang="en-US" sz="2000" dirty="0">
              <a:solidFill>
                <a:srgbClr val="000000"/>
              </a:solidFill>
              <a:latin typeface="Calibri" panose="020F0502020204030204"/>
            </a:endParaRPr>
          </a:p>
          <a:p>
            <a:pPr marL="457200" indent="-457200">
              <a:lnSpc>
                <a:spcPct val="100000"/>
              </a:lnSpc>
              <a:spcBef>
                <a:spcPts val="0"/>
              </a:spcBef>
              <a:buFont typeface="Arial" panose="020B0604020202020204" pitchFamily="34" charset="0"/>
              <a:buAutoNum type="arabicParenR"/>
              <a:defRPr/>
            </a:pPr>
            <a:r>
              <a:rPr lang="en-US" sz="2000" dirty="0">
                <a:solidFill>
                  <a:srgbClr val="000000"/>
                </a:solidFill>
                <a:latin typeface="Calibri" panose="020F0502020204030204"/>
              </a:rPr>
              <a:t>Plan for budget allocation to ensure participation in 2027 (staff or contractors, if needed). </a:t>
            </a:r>
          </a:p>
          <a:p>
            <a:pPr marL="457200" indent="-457200">
              <a:lnSpc>
                <a:spcPct val="100000"/>
              </a:lnSpc>
              <a:spcBef>
                <a:spcPts val="0"/>
              </a:spcBef>
              <a:buFont typeface="Arial" panose="020B0604020202020204" pitchFamily="34" charset="0"/>
              <a:buAutoNum type="arabicParenR"/>
              <a:defRPr/>
            </a:pPr>
            <a:endParaRPr lang="en-US" sz="2000" dirty="0">
              <a:solidFill>
                <a:srgbClr val="000000"/>
              </a:solidFill>
              <a:latin typeface="Calibri" panose="020F0502020204030204"/>
            </a:endParaRPr>
          </a:p>
          <a:p>
            <a:pPr marL="457200" lvl="0" indent="-457200">
              <a:lnSpc>
                <a:spcPct val="100000"/>
              </a:lnSpc>
              <a:spcBef>
                <a:spcPts val="0"/>
              </a:spcBef>
              <a:buAutoNum type="arabicParenR"/>
              <a:defRPr/>
            </a:pPr>
            <a:r>
              <a:rPr lang="en-US" sz="2000" dirty="0">
                <a:solidFill>
                  <a:srgbClr val="000000"/>
                </a:solidFill>
                <a:latin typeface="Calibri" panose="020F0502020204030204"/>
              </a:rPr>
              <a:t>Look out for updates from the Texas Demographic Center newsletter for webinars or training in 2026.</a:t>
            </a:r>
          </a:p>
          <a:p>
            <a:pPr marL="457200" lvl="0" indent="-457200">
              <a:lnSpc>
                <a:spcPct val="100000"/>
              </a:lnSpc>
              <a:spcBef>
                <a:spcPts val="0"/>
              </a:spcBef>
              <a:buAutoNum type="arabicParenR"/>
              <a:defRPr/>
            </a:pPr>
            <a:endParaRPr lang="en-US" sz="2000" b="1" dirty="0">
              <a:solidFill>
                <a:srgbClr val="000000"/>
              </a:solidFill>
              <a:latin typeface="Calibri" panose="020F0502020204030204"/>
            </a:endParaRPr>
          </a:p>
          <a:p>
            <a:pPr marL="0" indent="0">
              <a:lnSpc>
                <a:spcPct val="100000"/>
              </a:lnSpc>
              <a:spcBef>
                <a:spcPts val="0"/>
              </a:spcBef>
              <a:buNone/>
              <a:defRPr/>
            </a:pPr>
            <a:r>
              <a:rPr lang="en-US" dirty="0">
                <a:solidFill>
                  <a:srgbClr val="000000"/>
                </a:solidFill>
                <a:latin typeface="Calibri" panose="020F0502020204030204"/>
              </a:rPr>
              <a:t>Join our efforts to  </a:t>
            </a:r>
            <a:r>
              <a:rPr lang="en-US" sz="5400" b="1" dirty="0">
                <a:solidFill>
                  <a:srgbClr val="C00000"/>
                </a:solidFill>
                <a:latin typeface="Calibri" panose="020F0502020204030204"/>
              </a:rPr>
              <a:t>Make Texas Count! </a:t>
            </a:r>
          </a:p>
          <a:p>
            <a:pPr marL="457200" lvl="0" indent="-457200">
              <a:lnSpc>
                <a:spcPct val="100000"/>
              </a:lnSpc>
              <a:spcBef>
                <a:spcPts val="0"/>
              </a:spcBef>
              <a:buAutoNum type="arabicParenR"/>
              <a:defRPr/>
            </a:pPr>
            <a:endParaRPr lang="en-US" dirty="0"/>
          </a:p>
          <a:p>
            <a:endParaRPr lang="en-US" dirty="0"/>
          </a:p>
        </p:txBody>
      </p:sp>
    </p:spTree>
    <p:extLst>
      <p:ext uri="{BB962C8B-B14F-4D97-AF65-F5344CB8AC3E}">
        <p14:creationId xmlns:p14="http://schemas.microsoft.com/office/powerpoint/2010/main" val="159168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
            <a:extLst>
              <a:ext uri="{FF2B5EF4-FFF2-40B4-BE49-F238E27FC236}">
                <a16:creationId xmlns:a16="http://schemas.microsoft.com/office/drawing/2014/main" id="{E8EAE6EF-5FE1-BAE7-0D12-1BECD5161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542" y="487179"/>
            <a:ext cx="5883641" cy="5883641"/>
          </a:xfrm>
          <a:prstGeom prst="rect">
            <a:avLst/>
          </a:prstGeom>
        </p:spPr>
      </p:pic>
      <p:sp>
        <p:nvSpPr>
          <p:cNvPr id="4" name="Title 1">
            <a:extLst>
              <a:ext uri="{FF2B5EF4-FFF2-40B4-BE49-F238E27FC236}">
                <a16:creationId xmlns:a16="http://schemas.microsoft.com/office/drawing/2014/main" id="{67964147-B187-3537-0915-1185AB0ABB73}"/>
              </a:ext>
            </a:extLst>
          </p:cNvPr>
          <p:cNvSpPr txBox="1">
            <a:spLocks noGrp="1"/>
          </p:cNvSpPr>
          <p:nvPr>
            <p:ph type="title" idx="4294967295"/>
          </p:nvPr>
        </p:nvSpPr>
        <p:spPr>
          <a:xfrm>
            <a:off x="6096000" y="1435600"/>
            <a:ext cx="3500490" cy="474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j-ea"/>
                <a:cs typeface="Arial" panose="020B0604020202020204" pitchFamily="34" charset="0"/>
              </a:rPr>
              <a:t>Visit our website</a:t>
            </a:r>
          </a:p>
        </p:txBody>
      </p:sp>
      <p:sp>
        <p:nvSpPr>
          <p:cNvPr id="5" name="Title 1">
            <a:extLst>
              <a:ext uri="{FF2B5EF4-FFF2-40B4-BE49-F238E27FC236}">
                <a16:creationId xmlns:a16="http://schemas.microsoft.com/office/drawing/2014/main" id="{36A48D5E-F63E-7962-09C6-1A9BA892D92D}"/>
              </a:ext>
            </a:extLst>
          </p:cNvPr>
          <p:cNvSpPr txBox="1">
            <a:spLocks/>
          </p:cNvSpPr>
          <p:nvPr/>
        </p:nvSpPr>
        <p:spPr>
          <a:xfrm>
            <a:off x="6236277" y="2989705"/>
            <a:ext cx="3125932" cy="8023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tx1">
                    <a:lumMod val="95000"/>
                    <a:lumOff val="5000"/>
                  </a:schemeClr>
                </a:solidFill>
                <a:latin typeface="Arial" panose="020B0604020202020204" pitchFamily="34" charset="0"/>
                <a:cs typeface="Arial" panose="020B0604020202020204" pitchFamily="34" charset="0"/>
              </a:rPr>
              <a:t>Sign up for our newsletter</a:t>
            </a:r>
          </a:p>
        </p:txBody>
      </p:sp>
      <p:sp>
        <p:nvSpPr>
          <p:cNvPr id="6" name="Title 1">
            <a:extLst>
              <a:ext uri="{FF2B5EF4-FFF2-40B4-BE49-F238E27FC236}">
                <a16:creationId xmlns:a16="http://schemas.microsoft.com/office/drawing/2014/main" id="{86C65A92-4396-C24D-D389-AEE74409F910}"/>
              </a:ext>
            </a:extLst>
          </p:cNvPr>
          <p:cNvSpPr txBox="1">
            <a:spLocks/>
          </p:cNvSpPr>
          <p:nvPr/>
        </p:nvSpPr>
        <p:spPr>
          <a:xfrm>
            <a:off x="6340185" y="5018023"/>
            <a:ext cx="2848483" cy="802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latin typeface="Arial" panose="020B0604020202020204" pitchFamily="34" charset="0"/>
                <a:cs typeface="Arial" panose="020B0604020202020204" pitchFamily="34" charset="0"/>
              </a:rPr>
              <a:t>Follow us on social media</a:t>
            </a:r>
          </a:p>
        </p:txBody>
      </p:sp>
      <p:pic>
        <p:nvPicPr>
          <p:cNvPr id="7" name="Picture 6">
            <a:extLst>
              <a:ext uri="{FF2B5EF4-FFF2-40B4-BE49-F238E27FC236}">
                <a16:creationId xmlns:a16="http://schemas.microsoft.com/office/drawing/2014/main" id="{150BC20E-F963-3B48-6244-F963C3F65A4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8142" y="2303000"/>
            <a:ext cx="682201" cy="682201"/>
          </a:xfrm>
          <a:prstGeom prst="rect">
            <a:avLst/>
          </a:prstGeom>
        </p:spPr>
      </p:pic>
      <p:pic>
        <p:nvPicPr>
          <p:cNvPr id="8" name="Picture 7">
            <a:extLst>
              <a:ext uri="{FF2B5EF4-FFF2-40B4-BE49-F238E27FC236}">
                <a16:creationId xmlns:a16="http://schemas.microsoft.com/office/drawing/2014/main" id="{91EA25AE-4622-C6BC-C4BE-1D51E1AFA43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325" y="4335822"/>
            <a:ext cx="682201" cy="682201"/>
          </a:xfrm>
          <a:prstGeom prst="rect">
            <a:avLst/>
          </a:prstGeom>
        </p:spPr>
      </p:pic>
      <p:pic>
        <p:nvPicPr>
          <p:cNvPr id="9" name="Picture 8">
            <a:extLst>
              <a:ext uri="{FF2B5EF4-FFF2-40B4-BE49-F238E27FC236}">
                <a16:creationId xmlns:a16="http://schemas.microsoft.com/office/drawing/2014/main" id="{FCD4328C-CA84-7D4B-C5B2-3F73F53D6DD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8141" y="792198"/>
            <a:ext cx="682201" cy="682201"/>
          </a:xfrm>
          <a:prstGeom prst="rect">
            <a:avLst/>
          </a:prstGeom>
        </p:spPr>
      </p:pic>
    </p:spTree>
    <p:extLst>
      <p:ext uri="{BB962C8B-B14F-4D97-AF65-F5344CB8AC3E}">
        <p14:creationId xmlns:p14="http://schemas.microsoft.com/office/powerpoint/2010/main" val="244246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7DD86-ED08-A7F0-ED02-53807C6F53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 y="0"/>
            <a:ext cx="12191010" cy="6858000"/>
          </a:xfrm>
          <a:prstGeom prst="rect">
            <a:avLst/>
          </a:prstGeom>
        </p:spPr>
      </p:pic>
      <p:sp>
        <p:nvSpPr>
          <p:cNvPr id="6" name="Rectangle 5">
            <a:extLst>
              <a:ext uri="{FF2B5EF4-FFF2-40B4-BE49-F238E27FC236}">
                <a16:creationId xmlns:a16="http://schemas.microsoft.com/office/drawing/2014/main" id="{66968B00-9A4B-9BBF-1A79-9F89A12E1B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278880" y="0"/>
            <a:ext cx="5912130" cy="274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652666-8E21-6E25-20DC-509D42ACAD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662984" y="1447800"/>
            <a:ext cx="2527036" cy="259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4CF203-8051-5451-FCE5-0D54C55381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3406" y="0"/>
            <a:ext cx="6878594" cy="3117188"/>
          </a:xfrm>
          <a:prstGeom prst="rect">
            <a:avLst/>
          </a:prstGeom>
        </p:spPr>
      </p:pic>
      <p:sp>
        <p:nvSpPr>
          <p:cNvPr id="2" name="Title 1">
            <a:extLst>
              <a:ext uri="{FF2B5EF4-FFF2-40B4-BE49-F238E27FC236}">
                <a16:creationId xmlns:a16="http://schemas.microsoft.com/office/drawing/2014/main" id="{E9E3C66C-7BD7-CF23-A8AB-3D854AF99C6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Texas Demographic Center 2026</a:t>
            </a:r>
          </a:p>
        </p:txBody>
      </p:sp>
    </p:spTree>
    <p:extLst>
      <p:ext uri="{BB962C8B-B14F-4D97-AF65-F5344CB8AC3E}">
        <p14:creationId xmlns:p14="http://schemas.microsoft.com/office/powerpoint/2010/main" val="34052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4EB0-373D-8ED4-BB36-0152DD8D4E1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Texas Numeric Growth</a:t>
            </a:r>
          </a:p>
        </p:txBody>
      </p:sp>
      <p:pic>
        <p:nvPicPr>
          <p:cNvPr id="6" name="Picture 5" descr="A group of people raising their hands">
            <a:extLst>
              <a:ext uri="{FF2B5EF4-FFF2-40B4-BE49-F238E27FC236}">
                <a16:creationId xmlns:a16="http://schemas.microsoft.com/office/drawing/2014/main" id="{54FD768B-8FC2-B49A-4967-84345ACEFFB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7061" y="221409"/>
            <a:ext cx="3646199" cy="6415181"/>
          </a:xfrm>
          <a:prstGeom prst="rect">
            <a:avLst/>
          </a:prstGeom>
        </p:spPr>
      </p:pic>
      <p:sp>
        <p:nvSpPr>
          <p:cNvPr id="15" name="Content Placeholder 2">
            <a:extLst>
              <a:ext uri="{FF2B5EF4-FFF2-40B4-BE49-F238E27FC236}">
                <a16:creationId xmlns:a16="http://schemas.microsoft.com/office/drawing/2014/main" id="{CDC31A5A-BBD0-3A68-F54E-94EE954CAF4E}"/>
              </a:ext>
            </a:extLst>
          </p:cNvPr>
          <p:cNvSpPr txBox="1">
            <a:spLocks/>
          </p:cNvSpPr>
          <p:nvPr/>
        </p:nvSpPr>
        <p:spPr>
          <a:xfrm>
            <a:off x="4577367" y="2004067"/>
            <a:ext cx="6672942" cy="2372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Texas’s population surpassed</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EC7C30"/>
                </a:solidFill>
                <a:effectLst/>
                <a:uLnTx/>
                <a:uFillTx/>
                <a:latin typeface="Unbounded" pitchFamily="2" charset="0"/>
                <a:ea typeface="Calibri" panose="020F0502020204030204" pitchFamily="34" charset="0"/>
                <a:cs typeface="+mn-cs"/>
              </a:rPr>
              <a:t>31.7 million</a:t>
            </a:r>
            <a:endParaRPr kumimoji="0" lang="en-US" sz="5400" b="0" i="0" u="none" strike="noStrike" kern="1200" cap="none" spc="0" normalizeH="0" baseline="0" noProof="0" dirty="0">
              <a:ln>
                <a:noFill/>
              </a:ln>
              <a:solidFill>
                <a:prstClr val="black"/>
              </a:solidFill>
              <a:effectLst/>
              <a:uLnTx/>
              <a:uFillTx/>
              <a:latin typeface="Unbounded" pitchFamily="2" charset="0"/>
              <a:ea typeface="Calibri" panose="020F0502020204030204" pitchFamily="34" charset="0"/>
              <a:cs typeface="+mn-cs"/>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and </a:t>
            </a:r>
            <a:r>
              <a:rPr kumimoji="0" lang="en-US" sz="3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ranked #1 </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in the U.S. on numeric growth</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dirty="0">
                <a:solidFill>
                  <a:prstClr val="black"/>
                </a:solidFill>
                <a:latin typeface="Inter" panose="02000503000000020004" pitchFamily="2" charset="0"/>
                <a:ea typeface="Inter" panose="02000503000000020004" pitchFamily="2" charset="0"/>
              </a:rPr>
              <a:t>between 2024-2025</a:t>
            </a:r>
            <a:r>
              <a:rPr kumimoji="0" lang="en-US" sz="3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a:t>
            </a:r>
          </a:p>
        </p:txBody>
      </p:sp>
      <p:pic>
        <p:nvPicPr>
          <p:cNvPr id="4" name="Picture 3">
            <a:extLst>
              <a:ext uri="{FF2B5EF4-FFF2-40B4-BE49-F238E27FC236}">
                <a16:creationId xmlns:a16="http://schemas.microsoft.com/office/drawing/2014/main" id="{A4904260-DE15-8ADF-E4C2-33A0ECC315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8246" y="577639"/>
            <a:ext cx="1091184" cy="1054608"/>
          </a:xfrm>
          <a:prstGeom prst="rect">
            <a:avLst/>
          </a:prstGeom>
        </p:spPr>
      </p:pic>
      <p:sp>
        <p:nvSpPr>
          <p:cNvPr id="11" name="TextBox 10">
            <a:extLst>
              <a:ext uri="{FF2B5EF4-FFF2-40B4-BE49-F238E27FC236}">
                <a16:creationId xmlns:a16="http://schemas.microsoft.com/office/drawing/2014/main" id="{316481AF-70A1-5A01-46FF-D8A418250F79}"/>
              </a:ext>
            </a:extLst>
          </p:cNvPr>
          <p:cNvSpPr txBox="1"/>
          <p:nvPr/>
        </p:nvSpPr>
        <p:spPr>
          <a:xfrm>
            <a:off x="4108458" y="6405758"/>
            <a:ext cx="42721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Source: </a:t>
            </a:r>
            <a:r>
              <a:rPr kumimoji="0" lang="fr-FR"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U.S. Census Bureau, Vintage 2024 Population Estimates</a:t>
            </a:r>
            <a:endPar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919206"/>
      </p:ext>
    </p:extLst>
  </p:cSld>
  <p:clrMapOvr>
    <a:masterClrMapping/>
  </p:clrMapOvr>
  <mc:AlternateContent xmlns:mc="http://schemas.openxmlformats.org/markup-compatibility/2006" xmlns:p14="http://schemas.microsoft.com/office/powerpoint/2010/main">
    <mc:Choice Requires="p14">
      <p:transition spd="slow" p14:dur="2000" advClick="0" advTm="7622"/>
    </mc:Choice>
    <mc:Fallback xmlns="">
      <p:transition spd="slow" advClick="0" advTm="76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460CDC-521F-C8A3-693B-9D7FDE652E52}"/>
              </a:ext>
            </a:extLst>
          </p:cNvPr>
          <p:cNvSpPr>
            <a:spLocks noGrp="1"/>
          </p:cNvSpPr>
          <p:nvPr>
            <p:ph type="title" idx="4294967295"/>
          </p:nvPr>
        </p:nvSpPr>
        <p:spPr>
          <a:xfrm>
            <a:off x="1481138" y="1355725"/>
            <a:ext cx="7385050" cy="596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Monica Cruz,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BD5E1BBC-EE79-A620-1BD7-A01B2776D718}"/>
              </a:ext>
            </a:extLst>
          </p:cNvPr>
          <p:cNvSpPr>
            <a:spLocks noGrp="1"/>
          </p:cNvSpPr>
          <p:nvPr>
            <p:ph sz="half" idx="2"/>
          </p:nvPr>
        </p:nvSpPr>
        <p:spPr/>
        <p:txBody>
          <a:bodyPr>
            <a:normAutofit fontScale="92500" lnSpcReduction="10000"/>
          </a:bodyPr>
          <a:lstStyle/>
          <a:p>
            <a:r>
              <a:rPr lang="en-US" sz="2400"/>
              <a:t>(210) 458-6543</a:t>
            </a:r>
          </a:p>
        </p:txBody>
      </p:sp>
      <p:sp>
        <p:nvSpPr>
          <p:cNvPr id="3" name="Content Placeholder 2">
            <a:extLst>
              <a:ext uri="{FF2B5EF4-FFF2-40B4-BE49-F238E27FC236}">
                <a16:creationId xmlns:a16="http://schemas.microsoft.com/office/drawing/2014/main" id="{6E947740-A585-58A4-94BC-22F1125EA888}"/>
              </a:ext>
            </a:extLst>
          </p:cNvPr>
          <p:cNvSpPr>
            <a:spLocks noGrp="1"/>
          </p:cNvSpPr>
          <p:nvPr>
            <p:ph sz="half" idx="10"/>
          </p:nvPr>
        </p:nvSpPr>
        <p:spPr>
          <a:xfrm>
            <a:off x="1963234" y="2721437"/>
            <a:ext cx="4333292" cy="374650"/>
          </a:xfrm>
        </p:spPr>
        <p:txBody>
          <a:bodyPr>
            <a:normAutofit fontScale="92500" lnSpcReduction="10000"/>
          </a:bodyPr>
          <a:lstStyle/>
          <a:p>
            <a:r>
              <a:rPr lang="en-US" sz="2400"/>
              <a:t>tdc@utsa.edu</a:t>
            </a:r>
          </a:p>
        </p:txBody>
      </p:sp>
      <p:sp>
        <p:nvSpPr>
          <p:cNvPr id="4" name="Content Placeholder 3">
            <a:extLst>
              <a:ext uri="{FF2B5EF4-FFF2-40B4-BE49-F238E27FC236}">
                <a16:creationId xmlns:a16="http://schemas.microsoft.com/office/drawing/2014/main" id="{25AA4A3F-8771-5314-594B-F8F56E7419A7}"/>
              </a:ext>
            </a:extLst>
          </p:cNvPr>
          <p:cNvSpPr>
            <a:spLocks noGrp="1"/>
          </p:cNvSpPr>
          <p:nvPr>
            <p:ph sz="half" idx="11"/>
          </p:nvPr>
        </p:nvSpPr>
        <p:spPr>
          <a:xfrm>
            <a:off x="1963234" y="3241675"/>
            <a:ext cx="4333292" cy="374650"/>
          </a:xfrm>
        </p:spPr>
        <p:txBody>
          <a:bodyPr>
            <a:normAutofit/>
          </a:bodyPr>
          <a:lstStyle/>
          <a:p>
            <a:r>
              <a:rPr lang="en-US" sz="1800">
                <a:latin typeface="Arial" panose="020B0604020202020204" pitchFamily="34" charset="0"/>
                <a:cs typeface="Arial" panose="020B0604020202020204" pitchFamily="34" charset="0"/>
              </a:rPr>
              <a:t>demographics.texas.gov/</a:t>
            </a:r>
          </a:p>
        </p:txBody>
      </p:sp>
    </p:spTree>
    <p:extLst>
      <p:ext uri="{BB962C8B-B14F-4D97-AF65-F5344CB8AC3E}">
        <p14:creationId xmlns:p14="http://schemas.microsoft.com/office/powerpoint/2010/main" val="283676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9BC9263-E68B-BC8D-3C6F-5014284DED08}"/>
              </a:ext>
            </a:extLst>
          </p:cNvPr>
          <p:cNvSpPr>
            <a:spLocks noGrp="1"/>
          </p:cNvSpPr>
          <p:nvPr>
            <p:ph type="title" idx="4294967295"/>
          </p:nvPr>
        </p:nvSpPr>
        <p:spPr>
          <a:xfrm>
            <a:off x="838198" y="-1820542"/>
            <a:ext cx="10515600" cy="1325563"/>
          </a:xfrm>
        </p:spPr>
        <p:txBody>
          <a:bodyPr vert="horz" lIns="91440" tIns="45720" rIns="91440" bIns="45720" rtlCol="0" anchor="b">
            <a:normAutofit/>
          </a:bodyPr>
          <a:lstStyle/>
          <a:p>
            <a:r>
              <a:rPr lang="en-US"/>
              <a:t>New 2025 Estimates Show Texas Growth but at Slower Rate</a:t>
            </a:r>
          </a:p>
        </p:txBody>
      </p:sp>
      <p:pic>
        <p:nvPicPr>
          <p:cNvPr id="30" name="Picture 29" descr="A group of people walk along a sunlit pathway surrounded by green and yellow trees. ">
            <a:extLst>
              <a:ext uri="{FF2B5EF4-FFF2-40B4-BE49-F238E27FC236}">
                <a16:creationId xmlns:a16="http://schemas.microsoft.com/office/drawing/2014/main" id="{A29A9137-7EEB-88B2-8FC8-784C5A7D5C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4187320" cy="6859697"/>
          </a:xfrm>
          <a:prstGeom prst="rect">
            <a:avLst/>
          </a:prstGeom>
        </p:spPr>
      </p:pic>
      <p:sp>
        <p:nvSpPr>
          <p:cNvPr id="18" name="Rectangle: Rounded Corners 17">
            <a:extLst>
              <a:ext uri="{FF2B5EF4-FFF2-40B4-BE49-F238E27FC236}">
                <a16:creationId xmlns:a16="http://schemas.microsoft.com/office/drawing/2014/main" id="{3ADD914E-06FD-9C14-2E00-A2C866E1A2A1}"/>
              </a:ext>
              <a:ext uri="{C183D7F6-B498-43B3-948B-1728B52AA6E4}">
                <adec:decorative xmlns:adec="http://schemas.microsoft.com/office/drawing/2017/decorative" val="1"/>
              </a:ext>
            </a:extLst>
          </p:cNvPr>
          <p:cNvSpPr/>
          <p:nvPr/>
        </p:nvSpPr>
        <p:spPr>
          <a:xfrm>
            <a:off x="5462760" y="1529484"/>
            <a:ext cx="5891038" cy="211137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70B7C9-A630-F7CC-58F9-32D46EE26C6E}"/>
              </a:ext>
            </a:extLst>
          </p:cNvPr>
          <p:cNvSpPr txBox="1"/>
          <p:nvPr/>
        </p:nvSpPr>
        <p:spPr>
          <a:xfrm>
            <a:off x="7468561" y="1742224"/>
            <a:ext cx="1832553" cy="307777"/>
          </a:xfrm>
          <a:prstGeom prst="rect">
            <a:avLst/>
          </a:prstGeom>
          <a:solidFill>
            <a:srgbClr val="011689"/>
          </a:solidFill>
        </p:spPr>
        <p:txBody>
          <a:bodyPr wrap="none" rtlCol="0" anchor="ctr">
            <a:spAutoFit/>
          </a:bodyPr>
          <a:lstStyle/>
          <a:p>
            <a:pPr algn="ctr"/>
            <a:r>
              <a:rPr lang="en-US" sz="1400">
                <a:solidFill>
                  <a:schemeClr val="bg1"/>
                </a:solidFill>
              </a:rPr>
              <a:t>Newly Released Data</a:t>
            </a:r>
          </a:p>
        </p:txBody>
      </p:sp>
      <p:sp>
        <p:nvSpPr>
          <p:cNvPr id="3" name="TextBox 2">
            <a:extLst>
              <a:ext uri="{FF2B5EF4-FFF2-40B4-BE49-F238E27FC236}">
                <a16:creationId xmlns:a16="http://schemas.microsoft.com/office/drawing/2014/main" id="{61E951B3-096D-67D6-D2F3-82AF129AF0E3}"/>
              </a:ext>
            </a:extLst>
          </p:cNvPr>
          <p:cNvSpPr txBox="1"/>
          <p:nvPr/>
        </p:nvSpPr>
        <p:spPr>
          <a:xfrm>
            <a:off x="6355815" y="2209357"/>
            <a:ext cx="4073590" cy="512167"/>
          </a:xfrm>
          <a:prstGeom prst="rect">
            <a:avLst/>
          </a:prstGeom>
          <a:noFill/>
        </p:spPr>
        <p:txBody>
          <a:bodyPr wrap="square" rtlCol="0">
            <a:spAutoFit/>
          </a:bodyPr>
          <a:lstStyle/>
          <a:p>
            <a:pPr algn="ctr"/>
            <a:r>
              <a:rPr lang="en-US" sz="2000" b="1" dirty="0">
                <a:latin typeface="+mj-lt"/>
              </a:rPr>
              <a:t>Texas Total Population 2025</a:t>
            </a:r>
          </a:p>
        </p:txBody>
      </p:sp>
      <p:sp>
        <p:nvSpPr>
          <p:cNvPr id="4" name="TextBox 3">
            <a:extLst>
              <a:ext uri="{FF2B5EF4-FFF2-40B4-BE49-F238E27FC236}">
                <a16:creationId xmlns:a16="http://schemas.microsoft.com/office/drawing/2014/main" id="{50D3D9A9-4A6E-8E7B-CD76-300FE73429E0}"/>
              </a:ext>
            </a:extLst>
          </p:cNvPr>
          <p:cNvSpPr txBox="1"/>
          <p:nvPr/>
        </p:nvSpPr>
        <p:spPr>
          <a:xfrm>
            <a:off x="6371486" y="2528354"/>
            <a:ext cx="4073590" cy="1300116"/>
          </a:xfrm>
          <a:prstGeom prst="rect">
            <a:avLst/>
          </a:prstGeom>
          <a:noFill/>
        </p:spPr>
        <p:txBody>
          <a:bodyPr wrap="square" rtlCol="0">
            <a:spAutoFit/>
          </a:bodyPr>
          <a:lstStyle/>
          <a:p>
            <a:pPr algn="ctr"/>
            <a:r>
              <a:rPr lang="en-US" sz="6000" b="1" dirty="0" err="1">
                <a:latin typeface="+mj-lt"/>
              </a:rPr>
              <a:t>31.7M</a:t>
            </a:r>
            <a:endParaRPr lang="en-US" sz="6000" b="1" dirty="0">
              <a:latin typeface="+mj-lt"/>
            </a:endParaRPr>
          </a:p>
        </p:txBody>
      </p:sp>
      <p:sp>
        <p:nvSpPr>
          <p:cNvPr id="5" name="TextBox 4">
            <a:extLst>
              <a:ext uri="{FF2B5EF4-FFF2-40B4-BE49-F238E27FC236}">
                <a16:creationId xmlns:a16="http://schemas.microsoft.com/office/drawing/2014/main" id="{63669DD2-C305-2771-3143-9C63B25FF777}"/>
              </a:ext>
            </a:extLst>
          </p:cNvPr>
          <p:cNvSpPr txBox="1"/>
          <p:nvPr/>
        </p:nvSpPr>
        <p:spPr>
          <a:xfrm>
            <a:off x="5381417" y="3773983"/>
            <a:ext cx="2607683" cy="1063731"/>
          </a:xfrm>
          <a:prstGeom prst="rect">
            <a:avLst/>
          </a:prstGeom>
          <a:noFill/>
        </p:spPr>
        <p:txBody>
          <a:bodyPr wrap="square" rtlCol="0">
            <a:spAutoFit/>
          </a:bodyPr>
          <a:lstStyle/>
          <a:p>
            <a:pPr algn="ctr"/>
            <a:r>
              <a:rPr lang="en-US" sz="4800" b="1" dirty="0" err="1">
                <a:latin typeface="+mj-lt"/>
              </a:rPr>
              <a:t>391K</a:t>
            </a:r>
            <a:endParaRPr lang="en-US" sz="4800" b="1" dirty="0">
              <a:latin typeface="+mj-lt"/>
            </a:endParaRPr>
          </a:p>
        </p:txBody>
      </p:sp>
      <p:sp>
        <p:nvSpPr>
          <p:cNvPr id="15" name="TextBox 14">
            <a:extLst>
              <a:ext uri="{FF2B5EF4-FFF2-40B4-BE49-F238E27FC236}">
                <a16:creationId xmlns:a16="http://schemas.microsoft.com/office/drawing/2014/main" id="{8DE82E8E-6388-8436-DD3C-ACAC9D57E231}"/>
              </a:ext>
            </a:extLst>
          </p:cNvPr>
          <p:cNvSpPr txBox="1"/>
          <p:nvPr/>
        </p:nvSpPr>
        <p:spPr>
          <a:xfrm>
            <a:off x="6129035" y="4446305"/>
            <a:ext cx="1465784" cy="334878"/>
          </a:xfrm>
          <a:prstGeom prst="rect">
            <a:avLst/>
          </a:prstGeom>
          <a:noFill/>
        </p:spPr>
        <p:txBody>
          <a:bodyPr wrap="none" rtlCol="0">
            <a:spAutoFit/>
          </a:bodyPr>
          <a:lstStyle/>
          <a:p>
            <a:r>
              <a:rPr lang="en-US" sz="1100" dirty="0">
                <a:latin typeface="+mj-lt"/>
              </a:rPr>
              <a:t>Numeric increase</a:t>
            </a:r>
          </a:p>
        </p:txBody>
      </p:sp>
      <p:grpSp>
        <p:nvGrpSpPr>
          <p:cNvPr id="10" name="Group 9" descr="Green arrrow pointing up">
            <a:extLst>
              <a:ext uri="{FF2B5EF4-FFF2-40B4-BE49-F238E27FC236}">
                <a16:creationId xmlns:a16="http://schemas.microsoft.com/office/drawing/2014/main" id="{0BE4ADD1-6A4E-997A-CF2C-F3165F6EC8AD}"/>
              </a:ext>
            </a:extLst>
          </p:cNvPr>
          <p:cNvGrpSpPr/>
          <p:nvPr/>
        </p:nvGrpSpPr>
        <p:grpSpPr>
          <a:xfrm>
            <a:off x="7515295" y="3951754"/>
            <a:ext cx="543110" cy="481018"/>
            <a:chOff x="5200708" y="3111500"/>
            <a:chExt cx="440238" cy="375776"/>
          </a:xfrm>
        </p:grpSpPr>
        <p:sp>
          <p:nvSpPr>
            <p:cNvPr id="7" name="Rectangle 6">
              <a:extLst>
                <a:ext uri="{FF2B5EF4-FFF2-40B4-BE49-F238E27FC236}">
                  <a16:creationId xmlns:a16="http://schemas.microsoft.com/office/drawing/2014/main" id="{C12325EC-10D7-1CCE-BC54-7C6FFCE372DC}"/>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47E33E-DFE2-A886-9DDA-43D57E146509}"/>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7D9BA0-C987-C06A-662E-01ADBB5F4405}"/>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BF11005-1431-D042-2AFF-BEA5561BDFDE}"/>
              </a:ext>
            </a:extLst>
          </p:cNvPr>
          <p:cNvSpPr txBox="1"/>
          <p:nvPr/>
        </p:nvSpPr>
        <p:spPr>
          <a:xfrm>
            <a:off x="8167747" y="3767736"/>
            <a:ext cx="2607683" cy="1063731"/>
          </a:xfrm>
          <a:prstGeom prst="rect">
            <a:avLst/>
          </a:prstGeom>
          <a:noFill/>
        </p:spPr>
        <p:txBody>
          <a:bodyPr wrap="square" rtlCol="0">
            <a:spAutoFit/>
          </a:bodyPr>
          <a:lstStyle/>
          <a:p>
            <a:pPr algn="ctr"/>
            <a:r>
              <a:rPr lang="en-US" sz="4800" b="1" dirty="0">
                <a:latin typeface="+mj-lt"/>
              </a:rPr>
              <a:t>1.2%</a:t>
            </a:r>
          </a:p>
        </p:txBody>
      </p:sp>
      <p:sp>
        <p:nvSpPr>
          <p:cNvPr id="16" name="TextBox 15">
            <a:extLst>
              <a:ext uri="{FF2B5EF4-FFF2-40B4-BE49-F238E27FC236}">
                <a16:creationId xmlns:a16="http://schemas.microsoft.com/office/drawing/2014/main" id="{842CFF86-0826-B196-C93B-66D7E637DC77}"/>
              </a:ext>
            </a:extLst>
          </p:cNvPr>
          <p:cNvSpPr txBox="1"/>
          <p:nvPr/>
        </p:nvSpPr>
        <p:spPr>
          <a:xfrm>
            <a:off x="9014889" y="4446305"/>
            <a:ext cx="1410412" cy="334878"/>
          </a:xfrm>
          <a:prstGeom prst="rect">
            <a:avLst/>
          </a:prstGeom>
          <a:noFill/>
        </p:spPr>
        <p:txBody>
          <a:bodyPr wrap="none" rtlCol="0">
            <a:spAutoFit/>
          </a:bodyPr>
          <a:lstStyle/>
          <a:p>
            <a:r>
              <a:rPr lang="en-US" sz="1100" dirty="0">
                <a:latin typeface="+mj-lt"/>
              </a:rPr>
              <a:t>Percent increase</a:t>
            </a:r>
          </a:p>
        </p:txBody>
      </p:sp>
      <p:grpSp>
        <p:nvGrpSpPr>
          <p:cNvPr id="11" name="Group 10" descr="Green arrrow pointing up">
            <a:extLst>
              <a:ext uri="{FF2B5EF4-FFF2-40B4-BE49-F238E27FC236}">
                <a16:creationId xmlns:a16="http://schemas.microsoft.com/office/drawing/2014/main" id="{AFA64901-C367-70E2-4DC4-74E674286956}"/>
              </a:ext>
            </a:extLst>
          </p:cNvPr>
          <p:cNvGrpSpPr/>
          <p:nvPr/>
        </p:nvGrpSpPr>
        <p:grpSpPr>
          <a:xfrm>
            <a:off x="10289925" y="3951754"/>
            <a:ext cx="543110" cy="481018"/>
            <a:chOff x="5200708" y="3111500"/>
            <a:chExt cx="440238" cy="375776"/>
          </a:xfrm>
        </p:grpSpPr>
        <p:sp>
          <p:nvSpPr>
            <p:cNvPr id="12" name="Rectangle 11">
              <a:extLst>
                <a:ext uri="{FF2B5EF4-FFF2-40B4-BE49-F238E27FC236}">
                  <a16:creationId xmlns:a16="http://schemas.microsoft.com/office/drawing/2014/main" id="{7C343B20-F958-A9F9-5EC6-2A63AAA8D82A}"/>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BD59F0-63B5-C0FA-789E-E35EADCF5CB2}"/>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25D461-9E93-3A58-BBFA-9E158C5A317B}"/>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42A5E5E2-8156-29E5-0739-7B1307F0A270}"/>
              </a:ext>
            </a:extLst>
          </p:cNvPr>
          <p:cNvSpPr txBox="1"/>
          <p:nvPr/>
        </p:nvSpPr>
        <p:spPr>
          <a:xfrm>
            <a:off x="6999531" y="4783384"/>
            <a:ext cx="2674087" cy="512167"/>
          </a:xfrm>
          <a:prstGeom prst="rect">
            <a:avLst/>
          </a:prstGeom>
          <a:noFill/>
        </p:spPr>
        <p:txBody>
          <a:bodyPr wrap="none" rtlCol="0">
            <a:spAutoFit/>
          </a:bodyPr>
          <a:lstStyle/>
          <a:p>
            <a:pPr algn="ctr"/>
            <a:r>
              <a:rPr lang="en-US" sz="2000" b="1">
                <a:latin typeface="+mj-lt"/>
              </a:rPr>
              <a:t>Growth from 2024</a:t>
            </a:r>
          </a:p>
        </p:txBody>
      </p:sp>
      <p:sp>
        <p:nvSpPr>
          <p:cNvPr id="19" name="Rectangle 18">
            <a:extLst>
              <a:ext uri="{FF2B5EF4-FFF2-40B4-BE49-F238E27FC236}">
                <a16:creationId xmlns:a16="http://schemas.microsoft.com/office/drawing/2014/main" id="{3698F311-7E58-1538-1DD8-0B73A157A857}"/>
              </a:ext>
              <a:ext uri="{C183D7F6-B498-43B3-948B-1728B52AA6E4}">
                <adec:decorative xmlns:adec="http://schemas.microsoft.com/office/drawing/2017/decorative" val="1"/>
              </a:ext>
            </a:extLst>
          </p:cNvPr>
          <p:cNvSpPr/>
          <p:nvPr/>
        </p:nvSpPr>
        <p:spPr>
          <a:xfrm>
            <a:off x="5462760" y="3772930"/>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44D8AA-7916-778B-4D0A-AB56EE3F9320}"/>
              </a:ext>
              <a:ext uri="{C183D7F6-B498-43B3-948B-1728B52AA6E4}">
                <adec:decorative xmlns:adec="http://schemas.microsoft.com/office/drawing/2017/decorative" val="1"/>
              </a:ext>
            </a:extLst>
          </p:cNvPr>
          <p:cNvSpPr/>
          <p:nvPr/>
        </p:nvSpPr>
        <p:spPr>
          <a:xfrm>
            <a:off x="8384838" y="3772930"/>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02A151-6C55-ACF6-C9ED-B7476EC3BBA6}"/>
              </a:ext>
              <a:ext uri="{C183D7F6-B498-43B3-948B-1728B52AA6E4}">
                <adec:decorative xmlns:adec="http://schemas.microsoft.com/office/drawing/2017/decorative" val="1"/>
              </a:ext>
            </a:extLst>
          </p:cNvPr>
          <p:cNvSpPr/>
          <p:nvPr/>
        </p:nvSpPr>
        <p:spPr>
          <a:xfrm>
            <a:off x="5462760" y="4704589"/>
            <a:ext cx="5851929" cy="512167"/>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0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229CE-1392-746C-A983-C084E13FD9B9}"/>
              </a:ext>
            </a:extLst>
          </p:cNvPr>
          <p:cNvSpPr txBox="1">
            <a:spLocks noGrp="1"/>
          </p:cNvSpPr>
          <p:nvPr>
            <p:ph type="title" idx="4294967295"/>
          </p:nvPr>
        </p:nvSpPr>
        <p:spPr>
          <a:xfrm>
            <a:off x="793978" y="1882999"/>
            <a:ext cx="562667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increased by</a:t>
            </a:r>
          </a:p>
        </p:txBody>
      </p:sp>
      <p:sp>
        <p:nvSpPr>
          <p:cNvPr id="13" name="TextBox 12">
            <a:extLst>
              <a:ext uri="{FF2B5EF4-FFF2-40B4-BE49-F238E27FC236}">
                <a16:creationId xmlns:a16="http://schemas.microsoft.com/office/drawing/2014/main" id="{69096A5B-C8FF-2668-F323-1F922CF3CA1C}"/>
              </a:ext>
            </a:extLst>
          </p:cNvPr>
          <p:cNvSpPr txBox="1"/>
          <p:nvPr/>
        </p:nvSpPr>
        <p:spPr>
          <a:xfrm>
            <a:off x="359289" y="2556026"/>
            <a:ext cx="6496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28E2B"/>
                </a:solidFill>
                <a:effectLst/>
                <a:uLnTx/>
                <a:uFillTx/>
                <a:latin typeface="Unbounded" pitchFamily="2" charset="0"/>
                <a:ea typeface="+mn-ea"/>
                <a:cs typeface="+mn-cs"/>
              </a:rPr>
              <a:t>1,072 new Texans daily</a:t>
            </a:r>
          </a:p>
        </p:txBody>
      </p:sp>
      <p:sp>
        <p:nvSpPr>
          <p:cNvPr id="5" name="TextBox 4">
            <a:extLst>
              <a:ext uri="{FF2B5EF4-FFF2-40B4-BE49-F238E27FC236}">
                <a16:creationId xmlns:a16="http://schemas.microsoft.com/office/drawing/2014/main" id="{27825925-01BD-6453-7A71-668880E6753E}"/>
              </a:ext>
            </a:extLst>
          </p:cNvPr>
          <p:cNvSpPr txBox="1"/>
          <p:nvPr/>
        </p:nvSpPr>
        <p:spPr>
          <a:xfrm>
            <a:off x="793978" y="4310352"/>
            <a:ext cx="5626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2024 and 2025.</a:t>
            </a:r>
          </a:p>
        </p:txBody>
      </p:sp>
      <p:sp>
        <p:nvSpPr>
          <p:cNvPr id="2" name="TextBox 1">
            <a:extLst>
              <a:ext uri="{FF2B5EF4-FFF2-40B4-BE49-F238E27FC236}">
                <a16:creationId xmlns:a16="http://schemas.microsoft.com/office/drawing/2014/main" id="{A956EF79-2691-B422-2927-56BAACF380EA}"/>
              </a:ext>
            </a:extLst>
          </p:cNvPr>
          <p:cNvSpPr txBox="1"/>
          <p:nvPr/>
        </p:nvSpPr>
        <p:spPr>
          <a:xfrm>
            <a:off x="179388" y="6409312"/>
            <a:ext cx="4595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Source: </a:t>
            </a:r>
            <a:r>
              <a:rPr kumimoji="0" lang="en-US" sz="11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U.S. Census Bureau, Population Estimates, 2022 and 2023</a:t>
            </a:r>
          </a:p>
        </p:txBody>
      </p:sp>
      <p:pic>
        <p:nvPicPr>
          <p:cNvPr id="8" name="Picture 7">
            <a:extLst>
              <a:ext uri="{FF2B5EF4-FFF2-40B4-BE49-F238E27FC236}">
                <a16:creationId xmlns:a16="http://schemas.microsoft.com/office/drawing/2014/main" id="{F68D6C68-7AFA-82D9-0396-05E76C1C4BA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1721" y="738669"/>
            <a:ext cx="1091184" cy="1054608"/>
          </a:xfrm>
          <a:prstGeom prst="rect">
            <a:avLst/>
          </a:prstGeom>
        </p:spPr>
      </p:pic>
      <p:pic>
        <p:nvPicPr>
          <p:cNvPr id="6" name="Picture 5">
            <a:extLst>
              <a:ext uri="{FF2B5EF4-FFF2-40B4-BE49-F238E27FC236}">
                <a16:creationId xmlns:a16="http://schemas.microsoft.com/office/drawing/2014/main" id="{94F089F2-A8CC-0CE8-387D-57AEAE88485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3001" y="0"/>
            <a:ext cx="5643983" cy="6202496"/>
          </a:xfrm>
          <a:prstGeom prst="rect">
            <a:avLst/>
          </a:prstGeom>
        </p:spPr>
      </p:pic>
    </p:spTree>
    <p:extLst>
      <p:ext uri="{BB962C8B-B14F-4D97-AF65-F5344CB8AC3E}">
        <p14:creationId xmlns:p14="http://schemas.microsoft.com/office/powerpoint/2010/main" val="2617699379"/>
      </p:ext>
    </p:extLst>
  </p:cSld>
  <p:clrMapOvr>
    <a:masterClrMapping/>
  </p:clrMapOvr>
  <mc:AlternateContent xmlns:mc="http://schemas.openxmlformats.org/markup-compatibility/2006" xmlns:p14="http://schemas.microsoft.com/office/powerpoint/2010/main">
    <mc:Choice Requires="p14">
      <p:transition spd="slow" p14:dur="2000" advClick="0" advTm="6975"/>
    </mc:Choice>
    <mc:Fallback xmlns="">
      <p:transition spd="slow" advClick="0" advTm="69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DD98-043A-5F87-B639-7B86A959553E}"/>
              </a:ext>
            </a:extLst>
          </p:cNvPr>
          <p:cNvSpPr>
            <a:spLocks noGrp="1"/>
          </p:cNvSpPr>
          <p:nvPr>
            <p:ph type="title"/>
          </p:nvPr>
        </p:nvSpPr>
        <p:spPr/>
        <p:txBody>
          <a:bodyPr/>
          <a:lstStyle/>
          <a:p>
            <a:r>
              <a:rPr lang="en-US" dirty="0"/>
              <a:t>Texas Components of Population Change 2024-2025</a:t>
            </a:r>
          </a:p>
        </p:txBody>
      </p:sp>
      <p:sp>
        <p:nvSpPr>
          <p:cNvPr id="10" name="TextBox 9">
            <a:extLst>
              <a:ext uri="{FF2B5EF4-FFF2-40B4-BE49-F238E27FC236}">
                <a16:creationId xmlns:a16="http://schemas.microsoft.com/office/drawing/2014/main" id="{7FDA7AB5-EB65-9B37-D5BE-2D6B4FA91D03}"/>
              </a:ext>
            </a:extLst>
          </p:cNvPr>
          <p:cNvSpPr txBox="1"/>
          <p:nvPr/>
        </p:nvSpPr>
        <p:spPr>
          <a:xfrm>
            <a:off x="3680786" y="951779"/>
            <a:ext cx="48304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ptos Display" panose="02110004020202020204"/>
                <a:ea typeface="+mn-ea"/>
                <a:cs typeface="+mn-cs"/>
              </a:rPr>
              <a:t>1,072 New Texans Daily</a:t>
            </a:r>
          </a:p>
        </p:txBody>
      </p:sp>
      <p:graphicFrame>
        <p:nvGraphicFramePr>
          <p:cNvPr id="7" name="Content Placeholder 6" descr="Pie chart titled &quot;Texas Components of Population Change 2024-2025&quot; shows 1,072 new Texans daily: 432 from natural increase, 459 from international migration, 184 from domestic migration.">
            <a:extLst>
              <a:ext uri="{FF2B5EF4-FFF2-40B4-BE49-F238E27FC236}">
                <a16:creationId xmlns:a16="http://schemas.microsoft.com/office/drawing/2014/main" id="{C9455980-D7D9-0CAA-4631-D913F3A9FE60}"/>
              </a:ext>
            </a:extLst>
          </p:cNvPr>
          <p:cNvGraphicFramePr>
            <a:graphicFrameLocks noGrp="1"/>
          </p:cNvGraphicFramePr>
          <p:nvPr>
            <p:ph idx="1"/>
          </p:nvPr>
        </p:nvGraphicFramePr>
        <p:xfrm>
          <a:off x="838199" y="1598110"/>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E8118D3F-160D-2C92-ACEC-0C4C876D1C2A}"/>
              </a:ext>
            </a:extLst>
          </p:cNvPr>
          <p:cNvSpPr>
            <a:spLocks noGrp="1"/>
          </p:cNvSpPr>
          <p:nvPr>
            <p:ph sz="quarter" idx="13"/>
          </p:nvPr>
        </p:nvSpPr>
        <p:spPr/>
        <p:txBody>
          <a:bodyPr/>
          <a:lstStyle/>
          <a:p>
            <a:r>
              <a:rPr lang="en-US" b="1" dirty="0"/>
              <a:t>Source: </a:t>
            </a:r>
            <a:r>
              <a:rPr lang="en-US" dirty="0"/>
              <a:t>U.S. Census Bureau, Vintage 2025 Population Estimates</a:t>
            </a:r>
          </a:p>
        </p:txBody>
      </p:sp>
    </p:spTree>
    <p:extLst>
      <p:ext uri="{BB962C8B-B14F-4D97-AF65-F5344CB8AC3E}">
        <p14:creationId xmlns:p14="http://schemas.microsoft.com/office/powerpoint/2010/main" val="45085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1EE-6AAB-8B32-1861-DF0A8221D46C}"/>
              </a:ext>
            </a:extLst>
          </p:cNvPr>
          <p:cNvSpPr>
            <a:spLocks noGrp="1"/>
          </p:cNvSpPr>
          <p:nvPr>
            <p:ph type="title"/>
          </p:nvPr>
        </p:nvSpPr>
        <p:spPr>
          <a:xfrm>
            <a:off x="0" y="1145943"/>
            <a:ext cx="12192000" cy="486358"/>
          </a:xfrm>
        </p:spPr>
        <p:txBody>
          <a:bodyPr>
            <a:normAutofit/>
          </a:bodyPr>
          <a:lstStyle/>
          <a:p>
            <a:r>
              <a:rPr lang="en-US" sz="2400" dirty="0">
                <a:latin typeface="Arial"/>
                <a:cs typeface="Arial"/>
              </a:rPr>
              <a:t>Texas Daily Population Growth and Components of Change 2020-2025</a:t>
            </a:r>
            <a:endParaRPr lang="en-US" sz="2400" dirty="0"/>
          </a:p>
        </p:txBody>
      </p:sp>
      <p:sp>
        <p:nvSpPr>
          <p:cNvPr id="5" name="TextBox 4">
            <a:extLst>
              <a:ext uri="{FF2B5EF4-FFF2-40B4-BE49-F238E27FC236}">
                <a16:creationId xmlns:a16="http://schemas.microsoft.com/office/drawing/2014/main" id="{651F20E3-32EE-59CB-2C87-B9EBB57B2137}"/>
              </a:ext>
            </a:extLst>
          </p:cNvPr>
          <p:cNvSpPr txBox="1"/>
          <p:nvPr/>
        </p:nvSpPr>
        <p:spPr>
          <a:xfrm>
            <a:off x="71350" y="248021"/>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ptos" panose="02110004020202020204"/>
                <a:ea typeface="+mn-ea"/>
                <a:cs typeface="+mn-cs"/>
              </a:rPr>
              <a:t>Drop in Net Migration Slows Texas Population Growth</a:t>
            </a:r>
          </a:p>
        </p:txBody>
      </p:sp>
      <p:sp>
        <p:nvSpPr>
          <p:cNvPr id="10" name="TextBox 9">
            <a:extLst>
              <a:ext uri="{FF2B5EF4-FFF2-40B4-BE49-F238E27FC236}">
                <a16:creationId xmlns:a16="http://schemas.microsoft.com/office/drawing/2014/main" id="{4E2DAD2D-7546-EB4B-CE2E-F85EFADC29E7}"/>
              </a:ext>
            </a:extLst>
          </p:cNvPr>
          <p:cNvSpPr txBox="1"/>
          <p:nvPr/>
        </p:nvSpPr>
        <p:spPr>
          <a:xfrm>
            <a:off x="1084851" y="1630203"/>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917</a:t>
            </a:r>
          </a:p>
        </p:txBody>
      </p:sp>
      <p:sp>
        <p:nvSpPr>
          <p:cNvPr id="9" name="TextBox 8">
            <a:extLst>
              <a:ext uri="{FF2B5EF4-FFF2-40B4-BE49-F238E27FC236}">
                <a16:creationId xmlns:a16="http://schemas.microsoft.com/office/drawing/2014/main" id="{2302DFCA-7A2C-D9B9-6DDD-96F1CCEC2D2E}"/>
              </a:ext>
            </a:extLst>
          </p:cNvPr>
          <p:cNvSpPr txBox="1"/>
          <p:nvPr/>
        </p:nvSpPr>
        <p:spPr>
          <a:xfrm>
            <a:off x="2584199"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1,494</a:t>
            </a:r>
          </a:p>
        </p:txBody>
      </p:sp>
      <p:sp>
        <p:nvSpPr>
          <p:cNvPr id="3" name="TextBox 2">
            <a:extLst>
              <a:ext uri="{FF2B5EF4-FFF2-40B4-BE49-F238E27FC236}">
                <a16:creationId xmlns:a16="http://schemas.microsoft.com/office/drawing/2014/main" id="{A53F93B2-7176-22DD-7EE8-937875631804}"/>
              </a:ext>
            </a:extLst>
          </p:cNvPr>
          <p:cNvSpPr txBox="1"/>
          <p:nvPr/>
        </p:nvSpPr>
        <p:spPr>
          <a:xfrm>
            <a:off x="4083547"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1,647</a:t>
            </a:r>
          </a:p>
        </p:txBody>
      </p:sp>
      <p:sp>
        <p:nvSpPr>
          <p:cNvPr id="8" name="TextBox 7">
            <a:extLst>
              <a:ext uri="{FF2B5EF4-FFF2-40B4-BE49-F238E27FC236}">
                <a16:creationId xmlns:a16="http://schemas.microsoft.com/office/drawing/2014/main" id="{5B238006-B0D0-AA61-54A3-53F0586E1B46}"/>
              </a:ext>
            </a:extLst>
          </p:cNvPr>
          <p:cNvSpPr txBox="1"/>
          <p:nvPr/>
        </p:nvSpPr>
        <p:spPr>
          <a:xfrm>
            <a:off x="5582895"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1,642</a:t>
            </a:r>
          </a:p>
        </p:txBody>
      </p:sp>
      <p:sp>
        <p:nvSpPr>
          <p:cNvPr id="12" name="TextBox 11">
            <a:extLst>
              <a:ext uri="{FF2B5EF4-FFF2-40B4-BE49-F238E27FC236}">
                <a16:creationId xmlns:a16="http://schemas.microsoft.com/office/drawing/2014/main" id="{49560BB4-5956-63A9-7DC3-3551602EA53D}"/>
              </a:ext>
            </a:extLst>
          </p:cNvPr>
          <p:cNvSpPr txBox="1"/>
          <p:nvPr/>
        </p:nvSpPr>
        <p:spPr>
          <a:xfrm>
            <a:off x="7082243"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1,072</a:t>
            </a:r>
          </a:p>
        </p:txBody>
      </p:sp>
      <p:sp>
        <p:nvSpPr>
          <p:cNvPr id="14" name="TextBox 13">
            <a:extLst>
              <a:ext uri="{FF2B5EF4-FFF2-40B4-BE49-F238E27FC236}">
                <a16:creationId xmlns:a16="http://schemas.microsoft.com/office/drawing/2014/main" id="{DDAE729A-5BAE-4178-DF9C-750B0352DF01}"/>
              </a:ext>
            </a:extLst>
          </p:cNvPr>
          <p:cNvSpPr txBox="1"/>
          <p:nvPr/>
        </p:nvSpPr>
        <p:spPr>
          <a:xfrm>
            <a:off x="8581591" y="1643551"/>
            <a:ext cx="34903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Daily Average Population Change</a:t>
            </a:r>
          </a:p>
        </p:txBody>
      </p:sp>
      <p:graphicFrame>
        <p:nvGraphicFramePr>
          <p:cNvPr id="7" name="Content Placeholder 6" descr="Graph showing Texas Daily Population Growth and Components of Change from 2020 to 2024">
            <a:extLst>
              <a:ext uri="{FF2B5EF4-FFF2-40B4-BE49-F238E27FC236}">
                <a16:creationId xmlns:a16="http://schemas.microsoft.com/office/drawing/2014/main" id="{6CBC18DE-28E5-F062-EB63-8F2F895865EB}"/>
              </a:ext>
            </a:extLst>
          </p:cNvPr>
          <p:cNvGraphicFramePr>
            <a:graphicFrameLocks noGrp="1"/>
          </p:cNvGraphicFramePr>
          <p:nvPr>
            <p:ph idx="1"/>
          </p:nvPr>
        </p:nvGraphicFramePr>
        <p:xfrm>
          <a:off x="1014152" y="1883892"/>
          <a:ext cx="10306396" cy="404892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304AE90A-B415-FC08-7157-EDEF8332BB2E}"/>
              </a:ext>
              <a:ext uri="{C183D7F6-B498-43B3-948B-1728B52AA6E4}">
                <adec:decorative xmlns:adec="http://schemas.microsoft.com/office/drawing/2017/decorative" val="1"/>
              </a:ext>
            </a:extLst>
          </p:cNvPr>
          <p:cNvSpPr/>
          <p:nvPr/>
        </p:nvSpPr>
        <p:spPr>
          <a:xfrm>
            <a:off x="8581591" y="1636051"/>
            <a:ext cx="3043391" cy="37683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E7BD4764-2554-FCCF-2DF8-F35EDBEC42DC}"/>
              </a:ext>
            </a:extLst>
          </p:cNvPr>
          <p:cNvSpPr>
            <a:spLocks noGrp="1"/>
          </p:cNvSpPr>
          <p:nvPr>
            <p:ph sz="quarter" idx="13"/>
          </p:nvPr>
        </p:nvSpPr>
        <p:spPr/>
        <p:txBody>
          <a:bodyPr>
            <a:normAutofit/>
          </a:bodyPr>
          <a:lstStyle/>
          <a:p>
            <a:r>
              <a:rPr lang="en-US" sz="1100" b="1">
                <a:latin typeface="Arial"/>
                <a:cs typeface="Arial"/>
              </a:rPr>
              <a:t>Source: </a:t>
            </a:r>
            <a:r>
              <a:rPr lang="en-US" sz="1100">
                <a:latin typeface="Arial"/>
                <a:cs typeface="Arial"/>
              </a:rPr>
              <a:t>U.S. Census Bureau, Vintage </a:t>
            </a:r>
            <a:r>
              <a:rPr lang="en-US">
                <a:latin typeface="Arial"/>
                <a:cs typeface="Arial"/>
              </a:rPr>
              <a:t>2025</a:t>
            </a:r>
            <a:r>
              <a:rPr lang="en-US" sz="1100">
                <a:latin typeface="Arial"/>
                <a:cs typeface="Arial"/>
              </a:rPr>
              <a:t> Population Estimates</a:t>
            </a:r>
            <a:endParaRPr lang="en-US" sz="1100" b="1">
              <a:latin typeface="Arial"/>
              <a:cs typeface="Arial"/>
            </a:endParaRPr>
          </a:p>
        </p:txBody>
      </p:sp>
    </p:spTree>
    <p:extLst>
      <p:ext uri="{BB962C8B-B14F-4D97-AF65-F5344CB8AC3E}">
        <p14:creationId xmlns:p14="http://schemas.microsoft.com/office/powerpoint/2010/main" val="37081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16BF-C49E-6DC3-38F2-006CC018805A}"/>
              </a:ext>
            </a:extLst>
          </p:cNvPr>
          <p:cNvSpPr>
            <a:spLocks noGrp="1"/>
          </p:cNvSpPr>
          <p:nvPr>
            <p:ph type="title"/>
          </p:nvPr>
        </p:nvSpPr>
        <p:spPr>
          <a:xfrm>
            <a:off x="372649" y="376919"/>
            <a:ext cx="3722099" cy="1928690"/>
          </a:xfrm>
        </p:spPr>
        <p:txBody>
          <a:bodyPr>
            <a:normAutofit/>
          </a:bodyPr>
          <a:lstStyle/>
          <a:p>
            <a:r>
              <a:rPr lang="en-US" dirty="0"/>
              <a:t>Estimated Numeric Change, Texas Counties, 2023-2024 </a:t>
            </a:r>
          </a:p>
        </p:txBody>
      </p:sp>
      <p:sp>
        <p:nvSpPr>
          <p:cNvPr id="6" name="Rectangle 5">
            <a:extLst>
              <a:ext uri="{FF2B5EF4-FFF2-40B4-BE49-F238E27FC236}">
                <a16:creationId xmlns:a16="http://schemas.microsoft.com/office/drawing/2014/main" id="{5AD4C6D1-C3EB-BAC2-B227-C34ABB37155A}"/>
              </a:ext>
              <a:ext uri="{C183D7F6-B498-43B3-948B-1728B52AA6E4}">
                <adec:decorative xmlns:adec="http://schemas.microsoft.com/office/drawing/2017/decorative" val="1"/>
              </a:ext>
            </a:extLst>
          </p:cNvPr>
          <p:cNvSpPr/>
          <p:nvPr/>
        </p:nvSpPr>
        <p:spPr>
          <a:xfrm>
            <a:off x="9919102" y="4654480"/>
            <a:ext cx="1719438" cy="1706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C47967-3694-DEDE-B6E3-15EFBB268258}"/>
              </a:ext>
            </a:extLst>
          </p:cNvPr>
          <p:cNvSpPr txBox="1"/>
          <p:nvPr/>
        </p:nvSpPr>
        <p:spPr>
          <a:xfrm>
            <a:off x="509848" y="2388271"/>
            <a:ext cx="3447702" cy="892552"/>
          </a:xfrm>
          <a:prstGeom prst="rect">
            <a:avLst/>
          </a:prstGeom>
          <a:noFill/>
        </p:spPr>
        <p:txBody>
          <a:bodyPr wrap="square" rtlCol="0">
            <a:spAutoFit/>
          </a:bodyPr>
          <a:lstStyle/>
          <a:p>
            <a:r>
              <a:rPr lang="en-US" sz="2800" b="1" dirty="0"/>
              <a:t>65</a:t>
            </a:r>
            <a:r>
              <a:rPr lang="en-US" sz="2400" dirty="0"/>
              <a:t> (26.5%) of Texas counties lost population</a:t>
            </a:r>
          </a:p>
        </p:txBody>
      </p:sp>
      <p:pic>
        <p:nvPicPr>
          <p:cNvPr id="10" name="Picture 9" descr="Map of Texas shows estimated population change by county from 2023 to 2024. Most counties are light to dark orange, indicating population growth, with some in dark red representing the highest increases. Sixty-five counties show a population decrease.">
            <a:extLst>
              <a:ext uri="{FF2B5EF4-FFF2-40B4-BE49-F238E27FC236}">
                <a16:creationId xmlns:a16="http://schemas.microsoft.com/office/drawing/2014/main" id="{208B9A57-C297-E1A6-C7D5-9CF6BEEDCD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34576" y="106282"/>
            <a:ext cx="7399751" cy="6254612"/>
          </a:xfrm>
          <a:prstGeom prst="rect">
            <a:avLst/>
          </a:prstGeom>
        </p:spPr>
      </p:pic>
      <p:grpSp>
        <p:nvGrpSpPr>
          <p:cNvPr id="5" name="Group 4" descr="Map legend">
            <a:extLst>
              <a:ext uri="{FF2B5EF4-FFF2-40B4-BE49-F238E27FC236}">
                <a16:creationId xmlns:a16="http://schemas.microsoft.com/office/drawing/2014/main" id="{1D6CE021-D5C6-6D38-BA41-5F07B6D962EC}"/>
              </a:ext>
            </a:extLst>
          </p:cNvPr>
          <p:cNvGrpSpPr/>
          <p:nvPr/>
        </p:nvGrpSpPr>
        <p:grpSpPr>
          <a:xfrm>
            <a:off x="3407614" y="3618388"/>
            <a:ext cx="2394416" cy="2591911"/>
            <a:chOff x="3407614" y="3618388"/>
            <a:chExt cx="2394416" cy="2591911"/>
          </a:xfrm>
        </p:grpSpPr>
        <p:sp>
          <p:nvSpPr>
            <p:cNvPr id="9" name="Rectangle 8">
              <a:extLst>
                <a:ext uri="{FF2B5EF4-FFF2-40B4-BE49-F238E27FC236}">
                  <a16:creationId xmlns:a16="http://schemas.microsoft.com/office/drawing/2014/main" id="{5BD25DF7-2495-868A-FE77-9BF2963409A3}"/>
                </a:ext>
                <a:ext uri="{C183D7F6-B498-43B3-948B-1728B52AA6E4}">
                  <adec:decorative xmlns:adec="http://schemas.microsoft.com/office/drawing/2017/decorative" val="1"/>
                </a:ext>
              </a:extLst>
            </p:cNvPr>
            <p:cNvSpPr/>
            <p:nvPr/>
          </p:nvSpPr>
          <p:spPr>
            <a:xfrm>
              <a:off x="3407614" y="3618388"/>
              <a:ext cx="2008936" cy="259191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C91F08-7926-E361-7168-65CD3F00FB1F}"/>
                </a:ext>
              </a:extLst>
            </p:cNvPr>
            <p:cNvSpPr txBox="1"/>
            <p:nvPr/>
          </p:nvSpPr>
          <p:spPr>
            <a:xfrm>
              <a:off x="3473898" y="3680065"/>
              <a:ext cx="1876368"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Population Change</a:t>
              </a:r>
            </a:p>
            <a:p>
              <a:r>
                <a:rPr lang="en-US" sz="1400" b="1" dirty="0">
                  <a:latin typeface="Arial" panose="020B0604020202020204" pitchFamily="34" charset="0"/>
                  <a:cs typeface="Arial" panose="020B0604020202020204" pitchFamily="34" charset="0"/>
                </a:rPr>
                <a:t>2023-2024</a:t>
              </a:r>
            </a:p>
          </p:txBody>
        </p:sp>
        <p:grpSp>
          <p:nvGrpSpPr>
            <p:cNvPr id="12" name="Group 11" descr="Legend">
              <a:extLst>
                <a:ext uri="{FF2B5EF4-FFF2-40B4-BE49-F238E27FC236}">
                  <a16:creationId xmlns:a16="http://schemas.microsoft.com/office/drawing/2014/main" id="{BE742B76-180F-8873-B5A1-662F31F40678}"/>
                </a:ext>
              </a:extLst>
            </p:cNvPr>
            <p:cNvGrpSpPr/>
            <p:nvPr/>
          </p:nvGrpSpPr>
          <p:grpSpPr>
            <a:xfrm>
              <a:off x="3592119" y="4219093"/>
              <a:ext cx="2209911" cy="1833904"/>
              <a:chOff x="2557634" y="4218231"/>
              <a:chExt cx="2209911" cy="1833904"/>
            </a:xfrm>
          </p:grpSpPr>
          <p:sp>
            <p:nvSpPr>
              <p:cNvPr id="13" name="Oval 12">
                <a:extLst>
                  <a:ext uri="{FF2B5EF4-FFF2-40B4-BE49-F238E27FC236}">
                    <a16:creationId xmlns:a16="http://schemas.microsoft.com/office/drawing/2014/main" id="{540CC50C-C8C6-1975-6DBF-50CFE21F0E67}"/>
                  </a:ext>
                </a:extLst>
              </p:cNvPr>
              <p:cNvSpPr/>
              <p:nvPr/>
            </p:nvSpPr>
            <p:spPr>
              <a:xfrm>
                <a:off x="2557634" y="4292858"/>
                <a:ext cx="155545" cy="155545"/>
              </a:xfrm>
              <a:prstGeom prst="ellipse">
                <a:avLst/>
              </a:prstGeom>
              <a:solidFill>
                <a:srgbClr val="FFFFE5"/>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0A773BF-EAD9-4B1D-ECE7-015BC7DA3732}"/>
                  </a:ext>
                </a:extLst>
              </p:cNvPr>
              <p:cNvSpPr/>
              <p:nvPr/>
            </p:nvSpPr>
            <p:spPr>
              <a:xfrm>
                <a:off x="2561203" y="4606055"/>
                <a:ext cx="155545" cy="155545"/>
              </a:xfrm>
              <a:prstGeom prst="ellipse">
                <a:avLst/>
              </a:prstGeom>
              <a:solidFill>
                <a:srgbClr val="FEEBA2"/>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C9CBFFC-1DA5-8B74-4BD3-80E7EDCF89DB}"/>
                  </a:ext>
                </a:extLst>
              </p:cNvPr>
              <p:cNvSpPr/>
              <p:nvPr/>
            </p:nvSpPr>
            <p:spPr>
              <a:xfrm>
                <a:off x="2557635" y="4894060"/>
                <a:ext cx="155545" cy="155545"/>
              </a:xfrm>
              <a:prstGeom prst="ellipse">
                <a:avLst/>
              </a:prstGeom>
              <a:solidFill>
                <a:srgbClr val="FEBB47"/>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0640DD-3431-E290-C812-190E0C8EB456}"/>
                  </a:ext>
                </a:extLst>
              </p:cNvPr>
              <p:cNvSpPr/>
              <p:nvPr/>
            </p:nvSpPr>
            <p:spPr>
              <a:xfrm>
                <a:off x="2557635" y="5201744"/>
                <a:ext cx="155545" cy="155545"/>
              </a:xfrm>
              <a:prstGeom prst="ellipse">
                <a:avLst/>
              </a:prstGeom>
              <a:solidFill>
                <a:srgbClr val="F07818"/>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73A960-D5BB-BFD7-01F6-1E9F8B5711C8}"/>
                  </a:ext>
                </a:extLst>
              </p:cNvPr>
              <p:cNvSpPr/>
              <p:nvPr/>
            </p:nvSpPr>
            <p:spPr>
              <a:xfrm>
                <a:off x="2557634" y="5515202"/>
                <a:ext cx="155545" cy="155545"/>
              </a:xfrm>
              <a:prstGeom prst="ellipse">
                <a:avLst/>
              </a:prstGeom>
              <a:solidFill>
                <a:srgbClr val="B84203"/>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175321-45E5-1D4A-C4C3-A52C3AC94C1A}"/>
                  </a:ext>
                </a:extLst>
              </p:cNvPr>
              <p:cNvSpPr txBox="1"/>
              <p:nvPr/>
            </p:nvSpPr>
            <p:spPr>
              <a:xfrm>
                <a:off x="2722993" y="4218231"/>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-660 - 0</a:t>
                </a:r>
              </a:p>
            </p:txBody>
          </p:sp>
          <p:sp>
            <p:nvSpPr>
              <p:cNvPr id="19" name="TextBox 18">
                <a:extLst>
                  <a:ext uri="{FF2B5EF4-FFF2-40B4-BE49-F238E27FC236}">
                    <a16:creationId xmlns:a16="http://schemas.microsoft.com/office/drawing/2014/main" id="{74A51AFF-80EB-96CE-8DB0-1E1246941B8D}"/>
                  </a:ext>
                </a:extLst>
              </p:cNvPr>
              <p:cNvSpPr txBox="1"/>
              <p:nvPr/>
            </p:nvSpPr>
            <p:spPr>
              <a:xfrm>
                <a:off x="2726562" y="4520053"/>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 – 2,500</a:t>
                </a:r>
              </a:p>
            </p:txBody>
          </p:sp>
          <p:sp>
            <p:nvSpPr>
              <p:cNvPr id="20" name="TextBox 19">
                <a:extLst>
                  <a:ext uri="{FF2B5EF4-FFF2-40B4-BE49-F238E27FC236}">
                    <a16:creationId xmlns:a16="http://schemas.microsoft.com/office/drawing/2014/main" id="{17B1A83E-1527-FE6E-9DA8-5D138B12EEA1}"/>
                  </a:ext>
                </a:extLst>
              </p:cNvPr>
              <p:cNvSpPr txBox="1"/>
              <p:nvPr/>
            </p:nvSpPr>
            <p:spPr>
              <a:xfrm>
                <a:off x="2722993" y="4829795"/>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2,501 – 5,000</a:t>
                </a:r>
              </a:p>
            </p:txBody>
          </p:sp>
          <p:sp>
            <p:nvSpPr>
              <p:cNvPr id="21" name="TextBox 20">
                <a:extLst>
                  <a:ext uri="{FF2B5EF4-FFF2-40B4-BE49-F238E27FC236}">
                    <a16:creationId xmlns:a16="http://schemas.microsoft.com/office/drawing/2014/main" id="{E7588D63-A999-86EF-58A8-A821E365E83E}"/>
                  </a:ext>
                </a:extLst>
              </p:cNvPr>
              <p:cNvSpPr txBox="1"/>
              <p:nvPr/>
            </p:nvSpPr>
            <p:spPr>
              <a:xfrm>
                <a:off x="2719424" y="5127996"/>
                <a:ext cx="204098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5,001 – 25,000</a:t>
                </a:r>
              </a:p>
            </p:txBody>
          </p:sp>
          <p:sp>
            <p:nvSpPr>
              <p:cNvPr id="22" name="TextBox 21">
                <a:extLst>
                  <a:ext uri="{FF2B5EF4-FFF2-40B4-BE49-F238E27FC236}">
                    <a16:creationId xmlns:a16="http://schemas.microsoft.com/office/drawing/2014/main" id="{86A1BFCE-E365-428C-ED03-2140550C32D2}"/>
                  </a:ext>
                </a:extLst>
              </p:cNvPr>
              <p:cNvSpPr txBox="1"/>
              <p:nvPr/>
            </p:nvSpPr>
            <p:spPr>
              <a:xfrm>
                <a:off x="2726561" y="5439087"/>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25,001 – 50,000</a:t>
                </a:r>
              </a:p>
            </p:txBody>
          </p:sp>
          <p:sp>
            <p:nvSpPr>
              <p:cNvPr id="23" name="Oval 22">
                <a:extLst>
                  <a:ext uri="{FF2B5EF4-FFF2-40B4-BE49-F238E27FC236}">
                    <a16:creationId xmlns:a16="http://schemas.microsoft.com/office/drawing/2014/main" id="{88EA0239-7FC8-013B-DE46-DCCBD3DDED01}"/>
                  </a:ext>
                </a:extLst>
              </p:cNvPr>
              <p:cNvSpPr/>
              <p:nvPr/>
            </p:nvSpPr>
            <p:spPr>
              <a:xfrm>
                <a:off x="2557634" y="5820473"/>
                <a:ext cx="155545" cy="155545"/>
              </a:xfrm>
              <a:prstGeom prst="ellipse">
                <a:avLst/>
              </a:prstGeom>
              <a:solidFill>
                <a:srgbClr val="662506"/>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743300C-ED60-CF80-391B-E2401C51E9D2}"/>
                  </a:ext>
                </a:extLst>
              </p:cNvPr>
              <p:cNvSpPr txBox="1"/>
              <p:nvPr/>
            </p:nvSpPr>
            <p:spPr>
              <a:xfrm>
                <a:off x="2726561" y="5744358"/>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50,001 – 105,852</a:t>
                </a:r>
              </a:p>
            </p:txBody>
          </p:sp>
        </p:grpSp>
      </p:grpSp>
      <p:sp>
        <p:nvSpPr>
          <p:cNvPr id="25" name="Rectangle 24">
            <a:extLst>
              <a:ext uri="{FF2B5EF4-FFF2-40B4-BE49-F238E27FC236}">
                <a16:creationId xmlns:a16="http://schemas.microsoft.com/office/drawing/2014/main" id="{A16592C3-2421-F2C5-F2A1-6BB9583637BF}"/>
              </a:ext>
              <a:ext uri="{C183D7F6-B498-43B3-948B-1728B52AA6E4}">
                <adec:decorative xmlns:adec="http://schemas.microsoft.com/office/drawing/2017/decorative" val="1"/>
              </a:ext>
            </a:extLst>
          </p:cNvPr>
          <p:cNvSpPr/>
          <p:nvPr/>
        </p:nvSpPr>
        <p:spPr>
          <a:xfrm>
            <a:off x="6153150" y="4654480"/>
            <a:ext cx="1327150" cy="1505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F6F80538-234C-6204-87CC-6EDC6B8AD55F}"/>
              </a:ext>
              <a:ext uri="{C183D7F6-B498-43B3-948B-1728B52AA6E4}">
                <adec:decorative xmlns:adec="http://schemas.microsoft.com/office/drawing/2017/decorative" val="1"/>
              </a:ext>
            </a:extLst>
          </p:cNvPr>
          <p:cNvSpPr/>
          <p:nvPr/>
        </p:nvSpPr>
        <p:spPr>
          <a:xfrm rot="21173131">
            <a:off x="8790056" y="2313084"/>
            <a:ext cx="1674014" cy="1758213"/>
          </a:xfrm>
          <a:prstGeom prst="triangle">
            <a:avLst>
              <a:gd name="adj" fmla="val 61782"/>
            </a:avLst>
          </a:prstGeom>
          <a:noFill/>
          <a:ln w="38100">
            <a:solidFill>
              <a:srgbClr val="FF0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63363F-E1EA-D830-0590-1A89E67833BA}"/>
              </a:ext>
            </a:extLst>
          </p:cNvPr>
          <p:cNvSpPr>
            <a:spLocks noGrp="1"/>
          </p:cNvSpPr>
          <p:nvPr>
            <p:ph sz="quarter" idx="13"/>
          </p:nvPr>
        </p:nvSpPr>
        <p:spPr>
          <a:xfrm>
            <a:off x="223291" y="6451213"/>
            <a:ext cx="9459912" cy="365125"/>
          </a:xfrm>
        </p:spPr>
        <p:txBody>
          <a:bodyPr>
            <a:normAutofit/>
          </a:bodyPr>
          <a:lstStyle/>
          <a:p>
            <a:r>
              <a:rPr lang="fr-FR" sz="1100" b="1" dirty="0"/>
              <a:t>Source: </a:t>
            </a:r>
            <a:r>
              <a:rPr lang="fr-FR" sz="1100" dirty="0"/>
              <a:t>U.S. </a:t>
            </a:r>
            <a:r>
              <a:rPr lang="fr-FR" sz="1100" dirty="0" err="1"/>
              <a:t>Census</a:t>
            </a:r>
            <a:r>
              <a:rPr lang="fr-FR" sz="1100" dirty="0"/>
              <a:t> Bureau, Vintage 2023 and 2024 Population </a:t>
            </a:r>
            <a:r>
              <a:rPr lang="fr-FR" sz="1100" dirty="0" err="1"/>
              <a:t>Estimates</a:t>
            </a:r>
            <a:endParaRPr lang="fr-FR" sz="1100" dirty="0"/>
          </a:p>
        </p:txBody>
      </p:sp>
      <p:sp>
        <p:nvSpPr>
          <p:cNvPr id="8" name="Slide Number Placeholder 7">
            <a:extLst>
              <a:ext uri="{FF2B5EF4-FFF2-40B4-BE49-F238E27FC236}">
                <a16:creationId xmlns:a16="http://schemas.microsoft.com/office/drawing/2014/main" id="{2567A018-2C42-46A1-83A3-B161FE3FB1E4}"/>
              </a:ext>
            </a:extLst>
          </p:cNvPr>
          <p:cNvSpPr>
            <a:spLocks noGrp="1"/>
          </p:cNvSpPr>
          <p:nvPr>
            <p:ph type="sldNum" sz="quarter" idx="12"/>
          </p:nvPr>
        </p:nvSpPr>
        <p:spPr/>
        <p:txBody>
          <a:bodyPr/>
          <a:lstStyle/>
          <a:p>
            <a:fld id="{ABF0F34F-14AB-484A-B782-112ACB3916DE}" type="slidenum">
              <a:rPr lang="en-US" smtClean="0"/>
              <a:t>8</a:t>
            </a:fld>
            <a:endParaRPr lang="en-US"/>
          </a:p>
        </p:txBody>
      </p:sp>
    </p:spTree>
    <p:extLst>
      <p:ext uri="{BB962C8B-B14F-4D97-AF65-F5344CB8AC3E}">
        <p14:creationId xmlns:p14="http://schemas.microsoft.com/office/powerpoint/2010/main" val="290649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1E28-E714-6F79-3501-ADF6D65A7158}"/>
              </a:ext>
            </a:extLst>
          </p:cNvPr>
          <p:cNvSpPr>
            <a:spLocks noGrp="1"/>
          </p:cNvSpPr>
          <p:nvPr>
            <p:ph type="title"/>
          </p:nvPr>
        </p:nvSpPr>
        <p:spPr/>
        <p:txBody>
          <a:bodyPr/>
          <a:lstStyle/>
          <a:p>
            <a:r>
              <a:rPr lang="en-US"/>
              <a:t>Top Net Migration To and From Texas: Leading States in 2024</a:t>
            </a:r>
          </a:p>
        </p:txBody>
      </p:sp>
      <p:pic>
        <p:nvPicPr>
          <p:cNvPr id="6" name="Content Placeholder 5" descr="Map showing top states for migration to and from Texas in 2024. Green indicates migration to Texas, with California leading. Red shows states with people leaving Texas, led by Oklahoma.">
            <a:extLst>
              <a:ext uri="{FF2B5EF4-FFF2-40B4-BE49-F238E27FC236}">
                <a16:creationId xmlns:a16="http://schemas.microsoft.com/office/drawing/2014/main" id="{ADF3A2AD-1168-B95D-E2A4-4AAFC268D2D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64029" y="1414463"/>
            <a:ext cx="6987242" cy="4351337"/>
          </a:xfrm>
        </p:spPr>
      </p:pic>
      <p:graphicFrame>
        <p:nvGraphicFramePr>
          <p:cNvPr id="10" name="Content Placeholder 9">
            <a:extLst>
              <a:ext uri="{FF2B5EF4-FFF2-40B4-BE49-F238E27FC236}">
                <a16:creationId xmlns:a16="http://schemas.microsoft.com/office/drawing/2014/main" id="{97D09BF4-FCA1-5658-DDB1-3745E39B022D}"/>
              </a:ext>
            </a:extLst>
          </p:cNvPr>
          <p:cNvGraphicFramePr>
            <a:graphicFrameLocks noGrp="1"/>
          </p:cNvGraphicFramePr>
          <p:nvPr>
            <p:ph sz="quarter" idx="13"/>
          </p:nvPr>
        </p:nvGraphicFramePr>
        <p:xfrm>
          <a:off x="7901238" y="1184700"/>
          <a:ext cx="3790950" cy="2225040"/>
        </p:xfrm>
        <a:graphic>
          <a:graphicData uri="http://schemas.openxmlformats.org/drawingml/2006/table">
            <a:tbl>
              <a:tblPr firstRow="1" bandRow="1">
                <a:tableStyleId>{00A15C55-8517-42AA-B614-E9B94910E393}</a:tableStyleId>
              </a:tblPr>
              <a:tblGrid>
                <a:gridCol w="1895475">
                  <a:extLst>
                    <a:ext uri="{9D8B030D-6E8A-4147-A177-3AD203B41FA5}">
                      <a16:colId xmlns:a16="http://schemas.microsoft.com/office/drawing/2014/main" val="3114071480"/>
                    </a:ext>
                  </a:extLst>
                </a:gridCol>
                <a:gridCol w="1895475">
                  <a:extLst>
                    <a:ext uri="{9D8B030D-6E8A-4147-A177-3AD203B41FA5}">
                      <a16:colId xmlns:a16="http://schemas.microsoft.com/office/drawing/2014/main" val="1551274775"/>
                    </a:ext>
                  </a:extLst>
                </a:gridCol>
              </a:tblGrid>
              <a:tr h="370840">
                <a:tc gridSpan="2">
                  <a:txBody>
                    <a:bodyPr/>
                    <a:lstStyle/>
                    <a:p>
                      <a:pPr algn="ctr"/>
                      <a:r>
                        <a:rPr lang="en-US">
                          <a:solidFill>
                            <a:schemeClr val="accent5"/>
                          </a:solidFill>
                        </a:rPr>
                        <a:t>Moving to Texas</a:t>
                      </a:r>
                    </a:p>
                  </a:txBody>
                  <a:tcPr>
                    <a:solidFill>
                      <a:schemeClr val="accent4"/>
                    </a:solidFill>
                  </a:tcPr>
                </a:tc>
                <a:tc hMerge="1">
                  <a:txBody>
                    <a:bodyPr/>
                    <a:lstStyle/>
                    <a:p>
                      <a:endParaRPr lang="en-US"/>
                    </a:p>
                  </a:txBody>
                  <a:tcPr/>
                </a:tc>
                <a:extLst>
                  <a:ext uri="{0D108BD9-81ED-4DB2-BD59-A6C34878D82A}">
                    <a16:rowId xmlns:a16="http://schemas.microsoft.com/office/drawing/2014/main" val="3294281549"/>
                  </a:ext>
                </a:extLst>
              </a:tr>
              <a:tr h="370840">
                <a:tc>
                  <a:txBody>
                    <a:bodyPr/>
                    <a:lstStyle/>
                    <a:p>
                      <a:pPr marL="342900" indent="-342900">
                        <a:buAutoNum type="arabicPeriod"/>
                      </a:pPr>
                      <a:r>
                        <a:rPr lang="en-US"/>
                        <a:t>California</a:t>
                      </a:r>
                    </a:p>
                  </a:txBody>
                  <a:tcPr/>
                </a:tc>
                <a:tc>
                  <a:txBody>
                    <a:bodyPr/>
                    <a:lstStyle/>
                    <a:p>
                      <a:pPr algn="r"/>
                      <a:r>
                        <a:rPr lang="en-US"/>
                        <a:t>31,714</a:t>
                      </a:r>
                    </a:p>
                  </a:txBody>
                  <a:tcPr/>
                </a:tc>
                <a:extLst>
                  <a:ext uri="{0D108BD9-81ED-4DB2-BD59-A6C34878D82A}">
                    <a16:rowId xmlns:a16="http://schemas.microsoft.com/office/drawing/2014/main" val="4145106463"/>
                  </a:ext>
                </a:extLst>
              </a:tr>
              <a:tr h="370840">
                <a:tc>
                  <a:txBody>
                    <a:bodyPr/>
                    <a:lstStyle/>
                    <a:p>
                      <a:r>
                        <a:rPr lang="en-US"/>
                        <a:t>2. New York</a:t>
                      </a:r>
                    </a:p>
                  </a:txBody>
                  <a:tcPr/>
                </a:tc>
                <a:tc>
                  <a:txBody>
                    <a:bodyPr/>
                    <a:lstStyle/>
                    <a:p>
                      <a:pPr algn="r"/>
                      <a:r>
                        <a:rPr lang="en-US"/>
                        <a:t>11,909</a:t>
                      </a:r>
                    </a:p>
                  </a:txBody>
                  <a:tcPr/>
                </a:tc>
                <a:extLst>
                  <a:ext uri="{0D108BD9-81ED-4DB2-BD59-A6C34878D82A}">
                    <a16:rowId xmlns:a16="http://schemas.microsoft.com/office/drawing/2014/main" val="1104218826"/>
                  </a:ext>
                </a:extLst>
              </a:tr>
              <a:tr h="370840">
                <a:tc>
                  <a:txBody>
                    <a:bodyPr/>
                    <a:lstStyle/>
                    <a:p>
                      <a:r>
                        <a:rPr lang="en-US"/>
                        <a:t>3. New Jersey</a:t>
                      </a:r>
                    </a:p>
                  </a:txBody>
                  <a:tcPr/>
                </a:tc>
                <a:tc>
                  <a:txBody>
                    <a:bodyPr/>
                    <a:lstStyle/>
                    <a:p>
                      <a:pPr algn="r"/>
                      <a:r>
                        <a:rPr lang="en-US"/>
                        <a:t>8,148</a:t>
                      </a:r>
                    </a:p>
                  </a:txBody>
                  <a:tcPr/>
                </a:tc>
                <a:extLst>
                  <a:ext uri="{0D108BD9-81ED-4DB2-BD59-A6C34878D82A}">
                    <a16:rowId xmlns:a16="http://schemas.microsoft.com/office/drawing/2014/main" val="1017060832"/>
                  </a:ext>
                </a:extLst>
              </a:tr>
              <a:tr h="370840">
                <a:tc>
                  <a:txBody>
                    <a:bodyPr/>
                    <a:lstStyle/>
                    <a:p>
                      <a:r>
                        <a:rPr lang="en-US"/>
                        <a:t>4. Florida</a:t>
                      </a:r>
                    </a:p>
                  </a:txBody>
                  <a:tcPr/>
                </a:tc>
                <a:tc>
                  <a:txBody>
                    <a:bodyPr/>
                    <a:lstStyle/>
                    <a:p>
                      <a:pPr algn="r"/>
                      <a:r>
                        <a:rPr lang="en-US"/>
                        <a:t>6,960</a:t>
                      </a:r>
                    </a:p>
                  </a:txBody>
                  <a:tcPr/>
                </a:tc>
                <a:extLst>
                  <a:ext uri="{0D108BD9-81ED-4DB2-BD59-A6C34878D82A}">
                    <a16:rowId xmlns:a16="http://schemas.microsoft.com/office/drawing/2014/main" val="1463078587"/>
                  </a:ext>
                </a:extLst>
              </a:tr>
              <a:tr h="370840">
                <a:tc>
                  <a:txBody>
                    <a:bodyPr/>
                    <a:lstStyle/>
                    <a:p>
                      <a:r>
                        <a:rPr lang="en-US"/>
                        <a:t>5. Pennsylvania</a:t>
                      </a:r>
                    </a:p>
                  </a:txBody>
                  <a:tcPr/>
                </a:tc>
                <a:tc>
                  <a:txBody>
                    <a:bodyPr/>
                    <a:lstStyle/>
                    <a:p>
                      <a:pPr algn="r"/>
                      <a:r>
                        <a:rPr lang="en-US"/>
                        <a:t>5,730</a:t>
                      </a:r>
                    </a:p>
                  </a:txBody>
                  <a:tcPr/>
                </a:tc>
                <a:extLst>
                  <a:ext uri="{0D108BD9-81ED-4DB2-BD59-A6C34878D82A}">
                    <a16:rowId xmlns:a16="http://schemas.microsoft.com/office/drawing/2014/main" val="1444226901"/>
                  </a:ext>
                </a:extLst>
              </a:tr>
            </a:tbl>
          </a:graphicData>
        </a:graphic>
      </p:graphicFrame>
      <p:graphicFrame>
        <p:nvGraphicFramePr>
          <p:cNvPr id="11" name="Content Placeholder 9">
            <a:extLst>
              <a:ext uri="{FF2B5EF4-FFF2-40B4-BE49-F238E27FC236}">
                <a16:creationId xmlns:a16="http://schemas.microsoft.com/office/drawing/2014/main" id="{448DC645-AFCB-BF78-1A56-683DC0C9C8D1}"/>
              </a:ext>
            </a:extLst>
          </p:cNvPr>
          <p:cNvGraphicFramePr>
            <a:graphicFrameLocks/>
          </p:cNvGraphicFramePr>
          <p:nvPr/>
        </p:nvGraphicFramePr>
        <p:xfrm>
          <a:off x="7901238" y="3583623"/>
          <a:ext cx="3790950" cy="2225040"/>
        </p:xfrm>
        <a:graphic>
          <a:graphicData uri="http://schemas.openxmlformats.org/drawingml/2006/table">
            <a:tbl>
              <a:tblPr firstRow="1" bandRow="1">
                <a:tableStyleId>{93296810-A885-4BE3-A3E7-6D5BEEA58F35}</a:tableStyleId>
              </a:tblPr>
              <a:tblGrid>
                <a:gridCol w="1895475">
                  <a:extLst>
                    <a:ext uri="{9D8B030D-6E8A-4147-A177-3AD203B41FA5}">
                      <a16:colId xmlns:a16="http://schemas.microsoft.com/office/drawing/2014/main" val="3114071480"/>
                    </a:ext>
                  </a:extLst>
                </a:gridCol>
                <a:gridCol w="1895475">
                  <a:extLst>
                    <a:ext uri="{9D8B030D-6E8A-4147-A177-3AD203B41FA5}">
                      <a16:colId xmlns:a16="http://schemas.microsoft.com/office/drawing/2014/main" val="1551274775"/>
                    </a:ext>
                  </a:extLst>
                </a:gridCol>
              </a:tblGrid>
              <a:tr h="370840">
                <a:tc gridSpan="2">
                  <a:txBody>
                    <a:bodyPr/>
                    <a:lstStyle/>
                    <a:p>
                      <a:pPr algn="ctr"/>
                      <a:r>
                        <a:rPr lang="en-US" dirty="0">
                          <a:solidFill>
                            <a:srgbClr val="5A0338"/>
                          </a:solidFill>
                        </a:rPr>
                        <a:t>Leaving Texas</a:t>
                      </a:r>
                    </a:p>
                  </a:txBody>
                  <a:tcPr/>
                </a:tc>
                <a:tc hMerge="1">
                  <a:txBody>
                    <a:bodyPr/>
                    <a:lstStyle/>
                    <a:p>
                      <a:endParaRPr lang="en-US"/>
                    </a:p>
                  </a:txBody>
                  <a:tcPr/>
                </a:tc>
                <a:extLst>
                  <a:ext uri="{0D108BD9-81ED-4DB2-BD59-A6C34878D82A}">
                    <a16:rowId xmlns:a16="http://schemas.microsoft.com/office/drawing/2014/main" val="3294281549"/>
                  </a:ext>
                </a:extLst>
              </a:tr>
              <a:tr h="370840">
                <a:tc>
                  <a:txBody>
                    <a:bodyPr/>
                    <a:lstStyle/>
                    <a:p>
                      <a:pPr marL="0" indent="0">
                        <a:buNone/>
                      </a:pPr>
                      <a:r>
                        <a:rPr lang="en-US"/>
                        <a:t>1. Oklahoma</a:t>
                      </a:r>
                    </a:p>
                  </a:txBody>
                  <a:tcPr/>
                </a:tc>
                <a:tc>
                  <a:txBody>
                    <a:bodyPr/>
                    <a:lstStyle/>
                    <a:p>
                      <a:pPr algn="r"/>
                      <a:r>
                        <a:rPr lang="en-US"/>
                        <a:t>-9,495</a:t>
                      </a:r>
                    </a:p>
                  </a:txBody>
                  <a:tcPr/>
                </a:tc>
                <a:extLst>
                  <a:ext uri="{0D108BD9-81ED-4DB2-BD59-A6C34878D82A}">
                    <a16:rowId xmlns:a16="http://schemas.microsoft.com/office/drawing/2014/main" val="4145106463"/>
                  </a:ext>
                </a:extLst>
              </a:tr>
              <a:tr h="370840">
                <a:tc>
                  <a:txBody>
                    <a:bodyPr/>
                    <a:lstStyle/>
                    <a:p>
                      <a:r>
                        <a:rPr lang="en-US"/>
                        <a:t>2. Tennessee</a:t>
                      </a:r>
                    </a:p>
                  </a:txBody>
                  <a:tcPr/>
                </a:tc>
                <a:tc>
                  <a:txBody>
                    <a:bodyPr/>
                    <a:lstStyle/>
                    <a:p>
                      <a:pPr algn="r"/>
                      <a:r>
                        <a:rPr lang="en-US"/>
                        <a:t>-5,210</a:t>
                      </a:r>
                    </a:p>
                  </a:txBody>
                  <a:tcPr/>
                </a:tc>
                <a:extLst>
                  <a:ext uri="{0D108BD9-81ED-4DB2-BD59-A6C34878D82A}">
                    <a16:rowId xmlns:a16="http://schemas.microsoft.com/office/drawing/2014/main" val="1104218826"/>
                  </a:ext>
                </a:extLst>
              </a:tr>
              <a:tr h="370840">
                <a:tc>
                  <a:txBody>
                    <a:bodyPr/>
                    <a:lstStyle/>
                    <a:p>
                      <a:r>
                        <a:rPr lang="en-US"/>
                        <a:t>3. Colorado</a:t>
                      </a:r>
                    </a:p>
                  </a:txBody>
                  <a:tcPr/>
                </a:tc>
                <a:tc>
                  <a:txBody>
                    <a:bodyPr/>
                    <a:lstStyle/>
                    <a:p>
                      <a:pPr algn="r"/>
                      <a:r>
                        <a:rPr lang="en-US"/>
                        <a:t>-4,588</a:t>
                      </a:r>
                    </a:p>
                  </a:txBody>
                  <a:tcPr/>
                </a:tc>
                <a:extLst>
                  <a:ext uri="{0D108BD9-81ED-4DB2-BD59-A6C34878D82A}">
                    <a16:rowId xmlns:a16="http://schemas.microsoft.com/office/drawing/2014/main" val="1017060832"/>
                  </a:ext>
                </a:extLst>
              </a:tr>
              <a:tr h="370840">
                <a:tc>
                  <a:txBody>
                    <a:bodyPr/>
                    <a:lstStyle/>
                    <a:p>
                      <a:r>
                        <a:rPr lang="en-US"/>
                        <a:t>4. Wyoming</a:t>
                      </a:r>
                    </a:p>
                  </a:txBody>
                  <a:tcPr/>
                </a:tc>
                <a:tc>
                  <a:txBody>
                    <a:bodyPr/>
                    <a:lstStyle/>
                    <a:p>
                      <a:pPr algn="r"/>
                      <a:r>
                        <a:rPr lang="en-US"/>
                        <a:t>-2,342</a:t>
                      </a:r>
                    </a:p>
                  </a:txBody>
                  <a:tcPr/>
                </a:tc>
                <a:extLst>
                  <a:ext uri="{0D108BD9-81ED-4DB2-BD59-A6C34878D82A}">
                    <a16:rowId xmlns:a16="http://schemas.microsoft.com/office/drawing/2014/main" val="1463078587"/>
                  </a:ext>
                </a:extLst>
              </a:tr>
              <a:tr h="370840">
                <a:tc>
                  <a:txBody>
                    <a:bodyPr/>
                    <a:lstStyle/>
                    <a:p>
                      <a:r>
                        <a:rPr lang="en-US"/>
                        <a:t>5. Nevada</a:t>
                      </a:r>
                    </a:p>
                  </a:txBody>
                  <a:tcPr/>
                </a:tc>
                <a:tc>
                  <a:txBody>
                    <a:bodyPr/>
                    <a:lstStyle/>
                    <a:p>
                      <a:pPr algn="r"/>
                      <a:r>
                        <a:rPr lang="en-US" dirty="0"/>
                        <a:t>-2,180</a:t>
                      </a:r>
                    </a:p>
                  </a:txBody>
                  <a:tcPr/>
                </a:tc>
                <a:extLst>
                  <a:ext uri="{0D108BD9-81ED-4DB2-BD59-A6C34878D82A}">
                    <a16:rowId xmlns:a16="http://schemas.microsoft.com/office/drawing/2014/main" val="1444226901"/>
                  </a:ext>
                </a:extLst>
              </a:tr>
            </a:tbl>
          </a:graphicData>
        </a:graphic>
      </p:graphicFrame>
      <p:sp>
        <p:nvSpPr>
          <p:cNvPr id="12" name="Content Placeholder 3">
            <a:extLst>
              <a:ext uri="{FF2B5EF4-FFF2-40B4-BE49-F238E27FC236}">
                <a16:creationId xmlns:a16="http://schemas.microsoft.com/office/drawing/2014/main" id="{E5997A79-2B8B-1FAF-BC64-78DFA40C850D}"/>
              </a:ext>
            </a:extLst>
          </p:cNvPr>
          <p:cNvSpPr txBox="1">
            <a:spLocks/>
          </p:cNvSpPr>
          <p:nvPr/>
        </p:nvSpPr>
        <p:spPr>
          <a:xfrm>
            <a:off x="179388" y="6356350"/>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a:t>
            </a:r>
            <a:r>
              <a:rPr kumimoji="0" lang="en-US"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U.S. Census Bureau, 2024 State-to-State Migration Flows Statistics.</a:t>
            </a:r>
            <a:endParaRPr kumimoji="0" lang="en-US" sz="11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4311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TDC Colors">
      <a:dk1>
        <a:srgbClr val="000000"/>
      </a:dk1>
      <a:lt1>
        <a:srgbClr val="FFFFFF"/>
      </a:lt1>
      <a:dk2>
        <a:srgbClr val="44546A"/>
      </a:dk2>
      <a:lt2>
        <a:srgbClr val="E7E6E6"/>
      </a:lt2>
      <a:accent1>
        <a:srgbClr val="0066CC"/>
      </a:accent1>
      <a:accent2>
        <a:srgbClr val="EC7A08"/>
      </a:accent2>
      <a:accent3>
        <a:srgbClr val="70AE6E"/>
      </a:accent3>
      <a:accent4>
        <a:srgbClr val="FFCC00"/>
      </a:accent4>
      <a:accent5>
        <a:srgbClr val="124559"/>
      </a:accent5>
      <a:accent6>
        <a:srgbClr val="DE7D79"/>
      </a:accent6>
      <a:hlink>
        <a:srgbClr val="161CFE"/>
      </a:hlink>
      <a:folHlink>
        <a:srgbClr val="1700A4"/>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DC Template 2024">
  <a:themeElements>
    <a:clrScheme name="TDC Colors">
      <a:dk1>
        <a:srgbClr val="000000"/>
      </a:dk1>
      <a:lt1>
        <a:srgbClr val="FFFFFF"/>
      </a:lt1>
      <a:dk2>
        <a:srgbClr val="44546A"/>
      </a:dk2>
      <a:lt2>
        <a:srgbClr val="E7E6E6"/>
      </a:lt2>
      <a:accent1>
        <a:srgbClr val="0066CC"/>
      </a:accent1>
      <a:accent2>
        <a:srgbClr val="EC7A08"/>
      </a:accent2>
      <a:accent3>
        <a:srgbClr val="A6C9EB"/>
      </a:accent3>
      <a:accent4>
        <a:srgbClr val="70AE6E"/>
      </a:accent4>
      <a:accent5>
        <a:srgbClr val="124559"/>
      </a:accent5>
      <a:accent6>
        <a:srgbClr val="DE7D79"/>
      </a:accent6>
      <a:hlink>
        <a:srgbClr val="161CFE"/>
      </a:hlink>
      <a:folHlink>
        <a:srgbClr val="1700A4"/>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DC Template 2024" id="{2F158470-131A-4809-A081-0F16D5092D1A}" vid="{6CE61867-4A1D-4FF7-8BFC-1694251A407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TotalTime>
  <Words>1602</Words>
  <Application>Microsoft Office PowerPoint</Application>
  <PresentationFormat>Widescreen</PresentationFormat>
  <Paragraphs>277</Paragraphs>
  <Slides>30</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Aptos</vt:lpstr>
      <vt:lpstr>Aptos Display</vt:lpstr>
      <vt:lpstr>Aral</vt:lpstr>
      <vt:lpstr>Arial</vt:lpstr>
      <vt:lpstr>Calibri</vt:lpstr>
      <vt:lpstr>Inter</vt:lpstr>
      <vt:lpstr>Roboto</vt:lpstr>
      <vt:lpstr>Source Sans Pro</vt:lpstr>
      <vt:lpstr>Unbounded</vt:lpstr>
      <vt:lpstr>Verdana</vt:lpstr>
      <vt:lpstr>Wingdings</vt:lpstr>
      <vt:lpstr>Office Theme</vt:lpstr>
      <vt:lpstr>1_Office Theme</vt:lpstr>
      <vt:lpstr>2_Office Theme</vt:lpstr>
      <vt:lpstr>TDC Template 2024</vt:lpstr>
      <vt:lpstr>Texas Demographic Characteristics and Future Trends</vt:lpstr>
      <vt:lpstr>About our organization</vt:lpstr>
      <vt:lpstr>Texas Numeric Growth</vt:lpstr>
      <vt:lpstr>New 2025 Estimates Show Texas Growth but at Slower Rate</vt:lpstr>
      <vt:lpstr>Population increased by</vt:lpstr>
      <vt:lpstr>Texas Components of Population Change 2024-2025</vt:lpstr>
      <vt:lpstr>Texas Daily Population Growth and Components of Change 2020-2025</vt:lpstr>
      <vt:lpstr>Estimated Numeric Change, Texas Counties, 2023-2024 </vt:lpstr>
      <vt:lpstr>Top Net Migration To and From Texas: Leading States in 2024</vt:lpstr>
      <vt:lpstr>Texas Cities by Largest Numeric Growth from 2023 to 2024 and National Ranking</vt:lpstr>
      <vt:lpstr>Texas Cities by Fastest Growth Rate from 2023 to 2024 and National Ranking</vt:lpstr>
      <vt:lpstr>Texas Rural Counties by Population, 2023  </vt:lpstr>
      <vt:lpstr>Median Household Income and Home Value Gap Widens in Texas, 2013-2023 </vt:lpstr>
      <vt:lpstr>Housing Tenure and Costs in Texas</vt:lpstr>
      <vt:lpstr>Water Use and Population</vt:lpstr>
      <vt:lpstr>Projected Municipal Water Demands</vt:lpstr>
      <vt:lpstr>A Look into the Future</vt:lpstr>
      <vt:lpstr>Projected Population Growth in Texas with Various Migration Scenarios 2020-2060</vt:lpstr>
      <vt:lpstr>Texas Counties  Projected Population Percent Change 2020-2060  Mid Migration Scenario</vt:lpstr>
      <vt:lpstr>Projected Population by Age  2020, 2040, and 2060  Mid Migration Scenario</vt:lpstr>
      <vt:lpstr>Preparing for the 2030 Census</vt:lpstr>
      <vt:lpstr>Preparing for the 2030 Census (cont.)</vt:lpstr>
      <vt:lpstr>Why Good Population Data Matters</vt:lpstr>
      <vt:lpstr>Preparing for the 2030 Census (cont..)</vt:lpstr>
      <vt:lpstr>Who Can Participate in LUCA?  </vt:lpstr>
      <vt:lpstr>LUCA Timeline 2027-2028  </vt:lpstr>
      <vt:lpstr>What Local Governments Can Do Now</vt:lpstr>
      <vt:lpstr>Visit our website</vt:lpstr>
      <vt:lpstr>Texas Demographic Center 2026</vt:lpstr>
      <vt:lpstr>Monica Cruz, Ph.D.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Monica Cruz</dc:creator>
  <cp:lastModifiedBy>Alfredo Zavala</cp:lastModifiedBy>
  <cp:revision>6</cp:revision>
  <dcterms:created xsi:type="dcterms:W3CDTF">2026-02-05T20:00:19Z</dcterms:created>
  <dcterms:modified xsi:type="dcterms:W3CDTF">2026-04-06T16:33:03Z</dcterms:modified>
  <cp:contentStatus/>
</cp:coreProperties>
</file>